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Hanken Grotesk"/>
      <p:regular r:id="rId24"/>
      <p:bold r:id="rId25"/>
      <p:italic r:id="rId26"/>
      <p:boldItalic r:id="rId27"/>
    </p:embeddedFont>
    <p:embeddedFont>
      <p:font typeface="Hanken Grotesk SemiBold"/>
      <p:regular r:id="rId28"/>
      <p:bold r:id="rId29"/>
      <p:italic r:id="rId30"/>
      <p:boldItalic r:id="rId31"/>
    </p:embeddedFont>
    <p:embeddedFont>
      <p:font typeface="Inter"/>
      <p:regular r:id="rId32"/>
      <p:bold r:id="rId33"/>
    </p:embeddedFont>
    <p:embeddedFont>
      <p:font typeface="Hanken Grotesk Black"/>
      <p:bold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HankenGrotesk-regular.fntdata"/><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HankenGrotesk-italic.fntdata"/><Relationship Id="rId25" Type="http://schemas.openxmlformats.org/officeDocument/2006/relationships/font" Target="fonts/HankenGrotesk-bold.fntdata"/><Relationship Id="rId28" Type="http://schemas.openxmlformats.org/officeDocument/2006/relationships/font" Target="fonts/HankenGroteskSemiBold-regular.fntdata"/><Relationship Id="rId27" Type="http://schemas.openxmlformats.org/officeDocument/2006/relationships/font" Target="fonts/HankenGrotesk-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HankenGroteskSemiBold-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ankenGroteskSemiBold-boldItalic.fntdata"/><Relationship Id="rId30" Type="http://schemas.openxmlformats.org/officeDocument/2006/relationships/font" Target="fonts/HankenGroteskSemiBold-italic.fntdata"/><Relationship Id="rId11" Type="http://schemas.openxmlformats.org/officeDocument/2006/relationships/slide" Target="slides/slide5.xml"/><Relationship Id="rId33" Type="http://schemas.openxmlformats.org/officeDocument/2006/relationships/font" Target="fonts/Inter-bold.fntdata"/><Relationship Id="rId10" Type="http://schemas.openxmlformats.org/officeDocument/2006/relationships/slide" Target="slides/slide4.xml"/><Relationship Id="rId32" Type="http://schemas.openxmlformats.org/officeDocument/2006/relationships/font" Target="fonts/Inter-regular.fntdata"/><Relationship Id="rId13" Type="http://schemas.openxmlformats.org/officeDocument/2006/relationships/slide" Target="slides/slide7.xml"/><Relationship Id="rId35" Type="http://schemas.openxmlformats.org/officeDocument/2006/relationships/font" Target="fonts/HankenGroteskBlack-boldItalic.fntdata"/><Relationship Id="rId12" Type="http://schemas.openxmlformats.org/officeDocument/2006/relationships/slide" Target="slides/slide6.xml"/><Relationship Id="rId34" Type="http://schemas.openxmlformats.org/officeDocument/2006/relationships/font" Target="fonts/HankenGroteskBlack-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SLIDES_API17364162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SLIDES_API173641621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SLIDES_API1736416215_1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SLIDES_API1736416215_1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SLIDES_API1736416215_1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SLIDES_API1736416215_1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SLIDES_API1736416215_1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SLIDES_API1736416215_1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SLIDES_API1736416215_1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SLIDES_API1736416215_1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SLIDES_API1736416215_1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SLIDES_API1736416215_1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SLIDES_API1736416215_18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SLIDES_API1736416215_18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SLIDES_API1736416215_19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SLIDES_API1736416215_19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SLIDES_API1736416215_2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SLIDES_API1736416215_2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SLIDES_API1736416215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SLIDES_API1736416215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SLIDES_API1736416215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SLIDES_API1736416215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SLIDES_API1736416215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SLIDES_API1736416215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SLIDES_API1736416215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SLIDES_API1736416215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SLIDES_API1736416215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SLIDES_API1736416215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SLIDES_API1736416215_7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SLIDES_API1736416215_7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SLIDES_API1736416215_9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SLIDES_API1736416215_9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SLIDES_API1736416215_10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SLIDES_API1736416215_1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3"/>
          <p:cNvSpPr txBox="1"/>
          <p:nvPr>
            <p:ph type="ctrTitle"/>
          </p:nvPr>
        </p:nvSpPr>
        <p:spPr>
          <a:xfrm>
            <a:off x="825025" y="2199025"/>
            <a:ext cx="80436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Digitale geletterdheidsvaardigheden voor vluchtelingen en immigranten in het hoger onderwijs</a:t>
            </a:r>
            <a:endParaRPr/>
          </a:p>
        </p:txBody>
      </p:sp>
      <p:pic>
        <p:nvPicPr>
          <p:cNvPr id="174" name="Google Shape;174;p33"/>
          <p:cNvPicPr preferRelativeResize="0"/>
          <p:nvPr/>
        </p:nvPicPr>
        <p:blipFill>
          <a:blip r:embed="rId3">
            <a:alphaModFix/>
          </a:blip>
          <a:stretch>
            <a:fillRect/>
          </a:stretch>
        </p:blipFill>
        <p:spPr>
          <a:xfrm>
            <a:off x="369926" y="359250"/>
            <a:ext cx="1551549" cy="940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2"/>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Communicatie- en samenwerkingstools stellen vluchtelingen en immigranten in staat om in contact te komen met docenten, collega's en ondersteuningsnetwerken, wat hun leerervaring verbetert.</a:t>
            </a:r>
            <a:endParaRPr/>
          </a:p>
        </p:txBody>
      </p:sp>
      <p:sp>
        <p:nvSpPr>
          <p:cNvPr id="257" name="Google Shape;257;p42"/>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Online leerplatforms en opleidingsprogramma's over digitale vaardigheden bieden vluchtelingen en immigranten de kans om hun digitale vaardigheden te verbeteren.</a:t>
            </a:r>
            <a:endParaRPr/>
          </a:p>
        </p:txBody>
      </p:sp>
      <p:sp>
        <p:nvSpPr>
          <p:cNvPr id="258" name="Google Shape;258;p42"/>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Technologie biedt toegang tot informatie en bronnen, waardoor vluchtelingen en immigranten taalbarrières kunnen overwinnen en toegang krijgen tot onderwijsmateriaal.</a:t>
            </a:r>
            <a:endParaRPr sz="1400"/>
          </a:p>
        </p:txBody>
      </p:sp>
      <p:sp>
        <p:nvSpPr>
          <p:cNvPr id="259" name="Google Shape;259;p4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Technologie als hulpbron</a:t>
            </a:r>
            <a:endParaRPr sz="252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3"/>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Het bevorderen van digitaal burgerschap en voorlichting over online veiligheid is essentieel om vluchtelingen en immigranten in staat te stellen geïnformeerde beslissingen te nemen en te navigeren in de online wereld.</a:t>
            </a:r>
            <a:endParaRPr/>
          </a:p>
        </p:txBody>
      </p:sp>
      <p:sp>
        <p:nvSpPr>
          <p:cNvPr id="265" name="Google Shape;265;p43"/>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Uitgebreide opleidingsprogramma's rond digitale geletterdheid kunnen vluchtelingen en immigranten helpen om de nodige vaardigheden te ontwikkelen om met digitale tools en platformen om te gaan.</a:t>
            </a:r>
            <a:endParaRPr/>
          </a:p>
        </p:txBody>
      </p:sp>
      <p:sp>
        <p:nvSpPr>
          <p:cNvPr id="266" name="Google Shape;266;p43"/>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Ondersteunende middelen zoals toegang tot digitale apparaten, betrouwbare internetverbindingen en taalondersteuning zijn cruciaal voor vluchtelingen en immigranten in het hoger onderwijs.</a:t>
            </a:r>
            <a:endParaRPr sz="1400"/>
          </a:p>
        </p:txBody>
      </p:sp>
      <p:sp>
        <p:nvSpPr>
          <p:cNvPr id="267" name="Google Shape;267;p4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Ondersteunende middelen en digitaal burgerschap</a:t>
            </a:r>
            <a:endParaRPr sz="252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4"/>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Technologie biedt ook ondersteunende middelen voor digitale geletterdheid en mogelijkheden voor onderwijs in digitaal burgerschap en online veiligheid.</a:t>
            </a:r>
            <a:endParaRPr/>
          </a:p>
        </p:txBody>
      </p:sp>
      <p:sp>
        <p:nvSpPr>
          <p:cNvPr id="273" name="Google Shape;273;p44"/>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Technologie biedt communicatie- en samenwerkingstools, waardoor studenten in contact kunnen komen met medestudenten en docenten.</a:t>
            </a:r>
            <a:endParaRPr/>
          </a:p>
        </p:txBody>
      </p:sp>
      <p:sp>
        <p:nvSpPr>
          <p:cNvPr id="274" name="Google Shape;274;p4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Toegang en leerresultaten verbeteren</a:t>
            </a:r>
            <a:endParaRPr sz="2520">
              <a:solidFill>
                <a:schemeClr val="accent1"/>
              </a:solidFill>
            </a:endParaRPr>
          </a:p>
        </p:txBody>
      </p:sp>
      <p:sp>
        <p:nvSpPr>
          <p:cNvPr id="275" name="Google Shape;275;p44"/>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Technologie biedt toegang tot informatie en hulpbronnen, taal- en vertaalhulpmiddelen, platforms voor online leren en trainingsprogramma's voor digitale vaardigheden.</a:t>
            </a:r>
            <a:endParaRPr sz="1400"/>
          </a:p>
        </p:txBody>
      </p:sp>
      <p:cxnSp>
        <p:nvCxnSpPr>
          <p:cNvPr id="276" name="Google Shape;276;p44"/>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77" name="Google Shape;277;p44"/>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78" name="Google Shape;278;p44"/>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2" name="Shape 282"/>
        <p:cNvGrpSpPr/>
        <p:nvPr/>
      </p:nvGrpSpPr>
      <p:grpSpPr>
        <a:xfrm>
          <a:off x="0" y="0"/>
          <a:ext cx="0" cy="0"/>
          <a:chOff x="0" y="0"/>
          <a:chExt cx="0" cy="0"/>
        </a:xfrm>
      </p:grpSpPr>
      <p:sp>
        <p:nvSpPr>
          <p:cNvPr id="283" name="Google Shape;283;p45"/>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Een gebrek aan technologie belemmert de communicatie, samenwerking en betrokkenheid in het hoger onderwijs.</a:t>
            </a:r>
            <a:endParaRPr/>
          </a:p>
        </p:txBody>
      </p:sp>
      <p:sp>
        <p:nvSpPr>
          <p:cNvPr id="284" name="Google Shape;284;p45"/>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Zonder technologie hebben deze bevolkingsgroepen geen toegang tot belangrijke leermiddelen en online platforms.</a:t>
            </a:r>
            <a:endParaRPr/>
          </a:p>
        </p:txBody>
      </p:sp>
      <p:sp>
        <p:nvSpPr>
          <p:cNvPr id="285" name="Google Shape;285;p45"/>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Beperkte toegang tot technologie creëert barrières voor vluchtelingen en immigranten bij de toegang tot hoger onderwijs.</a:t>
            </a:r>
            <a:endParaRPr sz="1400"/>
          </a:p>
        </p:txBody>
      </p:sp>
      <p:sp>
        <p:nvSpPr>
          <p:cNvPr id="286" name="Google Shape;286;p4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Impact van beperkte toegang tot technologie</a:t>
            </a:r>
            <a:endParaRPr sz="2500">
              <a:solidFill>
                <a:schemeClr val="dk1"/>
              </a:solidFill>
            </a:endParaRPr>
          </a:p>
        </p:txBody>
      </p:sp>
      <p:sp>
        <p:nvSpPr>
          <p:cNvPr id="287" name="Google Shape;287;p45"/>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288" name="Google Shape;288;p45"/>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289" name="Google Shape;289;p45"/>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6"/>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Samenwerking tussen onderwijsinstellingen, taalondersteunende organisaties en belanghebbenden uit de gemeenschap is cruciaal.</a:t>
            </a:r>
            <a:endParaRPr/>
          </a:p>
        </p:txBody>
      </p:sp>
      <p:sp>
        <p:nvSpPr>
          <p:cNvPr id="295" name="Google Shape;295;p46"/>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Strategieën om taalbarrières aan te pakken zijn onder andere het bieden van taalondersteuning en hulpmiddelen.</a:t>
            </a:r>
            <a:endParaRPr/>
          </a:p>
        </p:txBody>
      </p:sp>
      <p:sp>
        <p:nvSpPr>
          <p:cNvPr id="296" name="Google Shape;296;p4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Taalbarrières aanpakken</a:t>
            </a:r>
            <a:endParaRPr sz="2520">
              <a:solidFill>
                <a:schemeClr val="accent1"/>
              </a:solidFill>
            </a:endParaRPr>
          </a:p>
        </p:txBody>
      </p:sp>
      <p:sp>
        <p:nvSpPr>
          <p:cNvPr id="297" name="Google Shape;297;p46"/>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Taalbarrières vormen een belangrijke uitdaging voor vluchtelingen en immigranten in het hoger onderwijs.</a:t>
            </a:r>
            <a:endParaRPr sz="1400"/>
          </a:p>
        </p:txBody>
      </p:sp>
      <p:cxnSp>
        <p:nvCxnSpPr>
          <p:cNvPr id="298" name="Google Shape;298;p46"/>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99" name="Google Shape;299;p46"/>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00" name="Google Shape;300;p46"/>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7"/>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Uitgebreide trainingsprogramma's over digitale geletterdheid kunnen hen helpen om deze uitdagingen te overwinnen en vaardig te worden in het gebruik van digitale hulpmiddelen.</a:t>
            </a:r>
            <a:endParaRPr/>
          </a:p>
        </p:txBody>
      </p:sp>
      <p:sp>
        <p:nvSpPr>
          <p:cNvPr id="306" name="Google Shape;306;p47"/>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Taalbarrières maken het moeilijk voor hen om digitale hulpmiddelen te begrijpen en effectief te gebruiken.</a:t>
            </a:r>
            <a:endParaRPr/>
          </a:p>
        </p:txBody>
      </p:sp>
      <p:sp>
        <p:nvSpPr>
          <p:cNvPr id="307" name="Google Shape;307;p47"/>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Beperkte toegang tot technologie kan hun vermogen om door digitale platforms en tools te navigeren belemmeren.</a:t>
            </a:r>
            <a:endParaRPr/>
          </a:p>
        </p:txBody>
      </p:sp>
      <p:sp>
        <p:nvSpPr>
          <p:cNvPr id="308" name="Google Shape;308;p4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Omgaan met onbekendheid met digitale hulpmiddelen</a:t>
            </a:r>
            <a:endParaRPr sz="2520"/>
          </a:p>
        </p:txBody>
      </p:sp>
      <p:sp>
        <p:nvSpPr>
          <p:cNvPr id="309" name="Google Shape;309;p47"/>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310" name="Google Shape;310;p47"/>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311" name="Google Shape;311;p47"/>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5" name="Shape 315"/>
        <p:cNvGrpSpPr/>
        <p:nvPr/>
      </p:nvGrpSpPr>
      <p:grpSpPr>
        <a:xfrm>
          <a:off x="0" y="0"/>
          <a:ext cx="0" cy="0"/>
          <a:chOff x="0" y="0"/>
          <a:chExt cx="0" cy="0"/>
        </a:xfrm>
      </p:grpSpPr>
      <p:sp>
        <p:nvSpPr>
          <p:cNvPr id="316" name="Google Shape;316;p48"/>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Digitale geletterdheid is geen barrière, maar een brug die vluchtelingen en immigranten kan helpen bij hun opleidingstraject.</a:t>
            </a:r>
            <a:endParaRPr>
              <a:solidFill>
                <a:schemeClr val="lt1"/>
              </a:solidFill>
            </a:endParaRPr>
          </a:p>
        </p:txBody>
      </p:sp>
      <p:sp>
        <p:nvSpPr>
          <p:cNvPr id="317" name="Google Shape;317;p48"/>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Toegang tot technologie en digitale apparaten is cruciaal voor vluchtelingen en immigranten die hoger onderwijs willen volgen.</a:t>
            </a:r>
            <a:endParaRPr>
              <a:solidFill>
                <a:schemeClr val="lt1"/>
              </a:solidFill>
            </a:endParaRPr>
          </a:p>
        </p:txBody>
      </p:sp>
      <p:sp>
        <p:nvSpPr>
          <p:cNvPr id="318" name="Google Shape;318;p48"/>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Digitale geletterdheid gaat niet alleen over technische vaardigheden, maar omvat ook kritisch denken, informatievaardigheden en communicatievaardigheden.</a:t>
            </a:r>
            <a:endParaRPr sz="1400">
              <a:solidFill>
                <a:schemeClr val="lt1"/>
              </a:solidFill>
            </a:endParaRPr>
          </a:p>
        </p:txBody>
      </p:sp>
      <p:sp>
        <p:nvSpPr>
          <p:cNvPr id="319" name="Google Shape;319;p4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Mythes over digitale geletterdheid ontkrachten</a:t>
            </a:r>
            <a:endParaRPr sz="2520">
              <a:solidFill>
                <a:schemeClr val="dk1"/>
              </a:solidFill>
            </a:endParaRPr>
          </a:p>
        </p:txBody>
      </p:sp>
      <p:cxnSp>
        <p:nvCxnSpPr>
          <p:cNvPr id="320" name="Google Shape;320;p48"/>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321" name="Google Shape;321;p48"/>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322" name="Google Shape;322;p48"/>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9"/>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Het gebruik van technologie in het hoger onderwijs bevorderen door toegang te bieden tot digitale apparaten, betrouwbare internetverbindingen en platforms voor online leren.</a:t>
            </a:r>
            <a:endParaRPr/>
          </a:p>
        </p:txBody>
      </p:sp>
      <p:sp>
        <p:nvSpPr>
          <p:cNvPr id="328" name="Google Shape;328;p49"/>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Samenwerken met overheidsinstanties, non-profitorganisaties en belanghebbenden uit de gemeenschap om financiering en middelen voor initiatieven op het gebied van digitale geletterdheid veilig te stellen.</a:t>
            </a:r>
            <a:endParaRPr/>
          </a:p>
        </p:txBody>
      </p:sp>
      <p:sp>
        <p:nvSpPr>
          <p:cNvPr id="329" name="Google Shape;329;p4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Volgende stappen om digitale geletterdheid te verbeteren</a:t>
            </a:r>
            <a:endParaRPr sz="2520">
              <a:solidFill>
                <a:schemeClr val="accent1"/>
              </a:solidFill>
            </a:endParaRPr>
          </a:p>
        </p:txBody>
      </p:sp>
      <p:sp>
        <p:nvSpPr>
          <p:cNvPr id="330" name="Google Shape;330;p49"/>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Uitgebreide opleidingsprogramma's over digitale geletterdheid ontwikkelen die inspelen op de specifieke behoeften en uitdagingen van vluchtelingen en immigranten.</a:t>
            </a:r>
            <a:endParaRPr sz="1400"/>
          </a:p>
        </p:txBody>
      </p:sp>
      <p:cxnSp>
        <p:nvCxnSpPr>
          <p:cNvPr id="331" name="Google Shape;331;p4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32" name="Google Shape;332;p4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33" name="Google Shape;333;p4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Agenda</a:t>
            </a:r>
            <a:endParaRPr sz="2520">
              <a:latin typeface="Hanken Grotesk SemiBold"/>
              <a:ea typeface="Hanken Grotesk SemiBold"/>
              <a:cs typeface="Hanken Grotesk SemiBold"/>
              <a:sym typeface="Hanken Grotesk SemiBold"/>
            </a:endParaRPr>
          </a:p>
        </p:txBody>
      </p:sp>
      <p:sp>
        <p:nvSpPr>
          <p:cNvPr id="180" name="Google Shape;180;p34"/>
          <p:cNvSpPr txBox="1"/>
          <p:nvPr>
            <p:ph idx="1" type="body"/>
          </p:nvPr>
        </p:nvSpPr>
        <p:spPr>
          <a:xfrm>
            <a:off x="457200" y="1017725"/>
            <a:ext cx="41148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Belang van digitale geletterdheid</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Uitdagingen voor vluchtelingen en immigranten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Benodigde ondersteuning en middelen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De rol van samenwerking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Belemmeringen voor toegang tot hoger onderwijs</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Digitale geletterdheid beoordelen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De rol van technologie in digitale geletterdheid</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Technologie als hulpbron</a:t>
            </a:r>
            <a:endParaRPr>
              <a:latin typeface="Inter"/>
              <a:ea typeface="Inter"/>
              <a:cs typeface="Inter"/>
              <a:sym typeface="Inter"/>
            </a:endParaRPr>
          </a:p>
          <a:p>
            <a:pPr indent="0" lvl="0" marL="0" rtl="0" algn="l">
              <a:lnSpc>
                <a:spcPct val="100000"/>
              </a:lnSpc>
              <a:spcBef>
                <a:spcPts val="800"/>
              </a:spcBef>
              <a:spcAft>
                <a:spcPts val="800"/>
              </a:spcAft>
              <a:buNone/>
            </a:pPr>
            <a:r>
              <a:t/>
            </a:r>
            <a:endParaRPr>
              <a:latin typeface="Inter"/>
              <a:ea typeface="Inter"/>
              <a:cs typeface="Inter"/>
              <a:sym typeface="Inter"/>
            </a:endParaRPr>
          </a:p>
        </p:txBody>
      </p:sp>
      <p:sp>
        <p:nvSpPr>
          <p:cNvPr id="181" name="Google Shape;181;p34"/>
          <p:cNvSpPr txBox="1"/>
          <p:nvPr>
            <p:ph idx="1" type="body"/>
          </p:nvPr>
        </p:nvSpPr>
        <p:spPr>
          <a:xfrm>
            <a:off x="4572000" y="10177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Impact van beperkte toegang tot technologie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Taalbarrières aanpakken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Omgaan met onbekendheid met digitale hulpmiddelen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Mythes over digitale geletterdheid ontkrachten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Volgende stappen om digitale geletterdheid te verbeteren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Ondersteunende middelen en digitaal burgerschap</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Toegang en leerresultaten verbeteren</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5"/>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Er zijn gerichte ondersteuning en middelen nodig om deze uitdagingen te overwinnen en uitgebreide trainingsprogramma's over digitale geletterdheid aan te bieden.</a:t>
            </a:r>
            <a:endParaRPr>
              <a:solidFill>
                <a:schemeClr val="dk1"/>
              </a:solidFill>
            </a:endParaRPr>
          </a:p>
        </p:txBody>
      </p:sp>
      <p:sp>
        <p:nvSpPr>
          <p:cNvPr id="187" name="Google Shape;187;p35"/>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Uitdagingen voor deze bevolkingsgroepen zijn onder andere beperkte toegang tot technologie, taalbarrières en onbekendheid met digitale hulpmiddelen.</a:t>
            </a:r>
            <a:endParaRPr>
              <a:solidFill>
                <a:schemeClr val="dk1"/>
              </a:solidFill>
            </a:endParaRPr>
          </a:p>
        </p:txBody>
      </p:sp>
      <p:sp>
        <p:nvSpPr>
          <p:cNvPr id="188" name="Google Shape;188;p35"/>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Toegang tot digitale vaardigheden is cruciaal voor vluchtelingen en immigranten die hoger onderwijs willen volgen.</a:t>
            </a:r>
            <a:endParaRPr>
              <a:solidFill>
                <a:schemeClr val="dk1"/>
              </a:solidFill>
            </a:endParaRPr>
          </a:p>
        </p:txBody>
      </p:sp>
      <p:sp>
        <p:nvSpPr>
          <p:cNvPr id="189" name="Google Shape;189;p3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Belang van digitale geletterdheid</a:t>
            </a:r>
            <a:endParaRPr sz="252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3" name="Shape 193"/>
        <p:cNvGrpSpPr/>
        <p:nvPr/>
      </p:nvGrpSpPr>
      <p:grpSpPr>
        <a:xfrm>
          <a:off x="0" y="0"/>
          <a:ext cx="0" cy="0"/>
          <a:chOff x="0" y="0"/>
          <a:chExt cx="0" cy="0"/>
        </a:xfrm>
      </p:grpSpPr>
      <p:sp>
        <p:nvSpPr>
          <p:cNvPr id="194" name="Google Shape;194;p36"/>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Onbekendheid met digitale hulpmiddelen en een gebrek aan digitale geletterdheid creëren extra obstakels voor vluchtelingen en immigranten in het hoger onderwijs.</a:t>
            </a:r>
            <a:endParaRPr sz="1200"/>
          </a:p>
        </p:txBody>
      </p:sp>
      <p:sp>
        <p:nvSpPr>
          <p:cNvPr id="195" name="Google Shape;195;p36"/>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Taalbarrières maken het voor vluchtelingen en immigranten moeilijk om door digitale hulpmiddelen en bronnen te navigeren.</a:t>
            </a:r>
            <a:endParaRPr sz="1200"/>
          </a:p>
        </p:txBody>
      </p:sp>
      <p:sp>
        <p:nvSpPr>
          <p:cNvPr id="196" name="Google Shape;196;p36"/>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Beperkte toegang tot technologie vormt een grote uitdaging voor vluchtelingen en immigranten in hun streven naar hoger onderwijs.</a:t>
            </a:r>
            <a:endParaRPr sz="1200"/>
          </a:p>
        </p:txBody>
      </p:sp>
      <p:sp>
        <p:nvSpPr>
          <p:cNvPr id="197" name="Google Shape;197;p3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Uitdagingen voor vluchtelingen en immigranten</a:t>
            </a:r>
            <a:endParaRPr sz="2500"/>
          </a:p>
        </p:txBody>
      </p:sp>
      <p:cxnSp>
        <p:nvCxnSpPr>
          <p:cNvPr id="198" name="Google Shape;198;p36"/>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199" name="Google Shape;199;p36"/>
          <p:cNvCxnSpPr>
            <a:endCxn id="195"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00" name="Google Shape;200;p36"/>
          <p:cNvCxnSpPr>
            <a:endCxn id="194"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01" name="Google Shape;201;p36"/>
          <p:cNvCxnSpPr>
            <a:endCxn id="196"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7"/>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Er zijn uitgebreide opleidingsprogramma's over digitale geletterdheid nodig om vluchtelingen en immigranten uit te rusten met de nodige vaardigheden om met digitale tools en platformen om te gaan.</a:t>
            </a:r>
            <a:endParaRPr/>
          </a:p>
        </p:txBody>
      </p:sp>
      <p:sp>
        <p:nvSpPr>
          <p:cNvPr id="207" name="Google Shape;207;p37"/>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Taalondersteuning, inclusief vertaalhulpmiddelen en hulpmiddelen om talen te leren, is cruciaal om de taalbarrières waarmee deze bevolkingsgroepen te maken hebben aan te pakken.</a:t>
            </a:r>
            <a:endParaRPr/>
          </a:p>
        </p:txBody>
      </p:sp>
      <p:sp>
        <p:nvSpPr>
          <p:cNvPr id="208" name="Google Shape;208;p37"/>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Toegang tot digitale apparaten en betrouwbare internetconnectiviteit is essentieel voor vluchtelingen en immigranten om hun beperkte toegang tot technologie te overwinnen.</a:t>
            </a:r>
            <a:endParaRPr/>
          </a:p>
        </p:txBody>
      </p:sp>
      <p:sp>
        <p:nvSpPr>
          <p:cNvPr id="209" name="Google Shape;209;p3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Benodigde ondersteuning en middelen</a:t>
            </a:r>
            <a:endParaRPr sz="2520"/>
          </a:p>
        </p:txBody>
      </p:sp>
      <p:sp>
        <p:nvSpPr>
          <p:cNvPr id="210" name="Google Shape;210;p37"/>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211" name="Google Shape;211;p37"/>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212" name="Google Shape;212;p37"/>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8"/>
          <p:cNvSpPr txBox="1"/>
          <p:nvPr>
            <p:ph idx="1" type="body"/>
          </p:nvPr>
        </p:nvSpPr>
        <p:spPr>
          <a:xfrm>
            <a:off x="4572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Samenwerking helpt bij het identificeren en aanpakken van belemmeringen voor hoger onderwijs, waaronder technologische en taalbarrières.</a:t>
            </a:r>
            <a:endParaRPr/>
          </a:p>
        </p:txBody>
      </p:sp>
      <p:sp>
        <p:nvSpPr>
          <p:cNvPr id="218" name="Google Shape;218;p3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De rol van samenwerking</a:t>
            </a:r>
            <a:endParaRPr sz="2520"/>
          </a:p>
        </p:txBody>
      </p:sp>
      <p:sp>
        <p:nvSpPr>
          <p:cNvPr id="219" name="Google Shape;219;p38"/>
          <p:cNvSpPr txBox="1"/>
          <p:nvPr>
            <p:ph idx="2" type="body"/>
          </p:nvPr>
        </p:nvSpPr>
        <p:spPr>
          <a:xfrm>
            <a:off x="32370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Belanghebbenden kunnen ondersteuning en middelen bieden en de toegang tot digitale hulpmiddelen en training verbeteren.</a:t>
            </a:r>
            <a:endParaRPr/>
          </a:p>
        </p:txBody>
      </p:sp>
      <p:sp>
        <p:nvSpPr>
          <p:cNvPr id="220" name="Google Shape;220;p38"/>
          <p:cNvSpPr txBox="1"/>
          <p:nvPr>
            <p:ph idx="3" type="body"/>
          </p:nvPr>
        </p:nvSpPr>
        <p:spPr>
          <a:xfrm>
            <a:off x="60168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Samenwerking is essentieel om de digitale geletterdheid van vluchtelingen en immigranten aan te pakken.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9"/>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Ongelijkheden in het onderwijs, culturele verschillen en beperkte middelen vormen uitdagingen voor vluchtelingen en immigranten bij de toegang tot het hoger onderwijs.</a:t>
            </a:r>
            <a:endParaRPr/>
          </a:p>
        </p:txBody>
      </p:sp>
      <p:sp>
        <p:nvSpPr>
          <p:cNvPr id="226" name="Google Shape;226;p39"/>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Taalvaardigheid kan een belangrijke barrière vormen, aangezien vluchtelingen en immigranten moeite kunnen hebben om het cursusmateriaal te begrijpen en effectief te communiceren.</a:t>
            </a:r>
            <a:endParaRPr/>
          </a:p>
        </p:txBody>
      </p:sp>
      <p:sp>
        <p:nvSpPr>
          <p:cNvPr id="227" name="Google Shape;227;p39"/>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Technologische barrières, zoals beperkte toegang tot digitale apparaten en betrouwbare internetverbindingen, kunnen vluchtelingen en immigranten hinderen bij het volgen van hoger onderwijs.</a:t>
            </a:r>
            <a:endParaRPr/>
          </a:p>
        </p:txBody>
      </p:sp>
      <p:sp>
        <p:nvSpPr>
          <p:cNvPr id="228" name="Google Shape;228;p3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Belemmeringen voor toegang tot hoger onderwijs</a:t>
            </a:r>
            <a:endParaRPr sz="2520"/>
          </a:p>
        </p:txBody>
      </p:sp>
      <p:sp>
        <p:nvSpPr>
          <p:cNvPr id="229" name="Google Shape;229;p39"/>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230" name="Google Shape;230;p39"/>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231" name="Google Shape;231;p39"/>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5" name="Shape 235"/>
        <p:cNvGrpSpPr/>
        <p:nvPr/>
      </p:nvGrpSpPr>
      <p:grpSpPr>
        <a:xfrm>
          <a:off x="0" y="0"/>
          <a:ext cx="0" cy="0"/>
          <a:chOff x="0" y="0"/>
          <a:chExt cx="0" cy="0"/>
        </a:xfrm>
      </p:grpSpPr>
      <p:sp>
        <p:nvSpPr>
          <p:cNvPr id="236" name="Google Shape;236;p40"/>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Praktische opdrachten en projecten kunnen worden gegeven om de toepassing van digitale geletterdheid in reële scenario's te beoordelen.</a:t>
            </a:r>
            <a:endParaRPr sz="1200"/>
          </a:p>
        </p:txBody>
      </p:sp>
      <p:sp>
        <p:nvSpPr>
          <p:cNvPr id="237" name="Google Shape;237;p40"/>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Computergebaseerde assessments kunnen gebruikt worden om kennis en vaardigheid in het gebruik van digitale hulpmiddelen en technologieën te testen.</a:t>
            </a:r>
            <a:endParaRPr sz="1200"/>
          </a:p>
        </p:txBody>
      </p:sp>
      <p:sp>
        <p:nvSpPr>
          <p:cNvPr id="238" name="Google Shape;238;p40"/>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Enquêtes voorafgaand aan de beoordeling kunnen worden gebruikt om basisgegevens over digitale geletterdheid te verzamelen.</a:t>
            </a:r>
            <a:endParaRPr sz="1200"/>
          </a:p>
        </p:txBody>
      </p:sp>
      <p:sp>
        <p:nvSpPr>
          <p:cNvPr id="239" name="Google Shape;239;p4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Digitale geletterdheid beoordelen</a:t>
            </a:r>
            <a:endParaRPr sz="2500"/>
          </a:p>
        </p:txBody>
      </p:sp>
      <p:cxnSp>
        <p:nvCxnSpPr>
          <p:cNvPr id="240" name="Google Shape;240;p40"/>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241" name="Google Shape;241;p40"/>
          <p:cNvCxnSpPr>
            <a:endCxn id="237"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42" name="Google Shape;242;p40"/>
          <p:cNvCxnSpPr>
            <a:endCxn id="236"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43" name="Google Shape;243;p40"/>
          <p:cNvCxnSpPr>
            <a:endCxn id="238"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1"/>
          <p:cNvSpPr txBox="1"/>
          <p:nvPr>
            <p:ph idx="1" type="body"/>
          </p:nvPr>
        </p:nvSpPr>
        <p:spPr>
          <a:xfrm>
            <a:off x="4572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Technologie biedt ook ondersteunende middelen voor digitale geletterdheid en mogelijkheden voor onderwijs in digitaal burgerschap en online veiligheid.</a:t>
            </a:r>
            <a:endParaRPr/>
          </a:p>
        </p:txBody>
      </p:sp>
      <p:sp>
        <p:nvSpPr>
          <p:cNvPr id="249" name="Google Shape;249;p4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De rol van technologie in digitale geletterdheid</a:t>
            </a:r>
            <a:endParaRPr sz="2520"/>
          </a:p>
        </p:txBody>
      </p:sp>
      <p:sp>
        <p:nvSpPr>
          <p:cNvPr id="250" name="Google Shape;250;p41"/>
          <p:cNvSpPr txBox="1"/>
          <p:nvPr>
            <p:ph idx="2" type="body"/>
          </p:nvPr>
        </p:nvSpPr>
        <p:spPr>
          <a:xfrm>
            <a:off x="32370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Technologie maakt communicatie, samenwerking en mobiel leren mogelijk.</a:t>
            </a:r>
            <a:endParaRPr/>
          </a:p>
        </p:txBody>
      </p:sp>
      <p:sp>
        <p:nvSpPr>
          <p:cNvPr id="251" name="Google Shape;251;p41"/>
          <p:cNvSpPr txBox="1"/>
          <p:nvPr>
            <p:ph idx="3" type="body"/>
          </p:nvPr>
        </p:nvSpPr>
        <p:spPr>
          <a:xfrm>
            <a:off x="60168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Technologie biedt toegang tot informatie en bronnen, taalleermiddelen, platforms voor online leren en trainingsprogramma's voor digitale vaardigheden.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