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  <p:sldMasterId id="214748367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Hanken Grotesk"/>
      <p:regular r:id="rId24"/>
      <p:bold r:id="rId25"/>
      <p:italic r:id="rId26"/>
      <p:boldItalic r:id="rId27"/>
    </p:embeddedFont>
    <p:embeddedFont>
      <p:font typeface="Hanken Grotesk SemiBold"/>
      <p:regular r:id="rId28"/>
      <p:bold r:id="rId29"/>
      <p:italic r:id="rId30"/>
      <p:boldItalic r:id="rId31"/>
    </p:embeddedFont>
    <p:embeddedFont>
      <p:font typeface="Inter"/>
      <p:regular r:id="rId32"/>
      <p:bold r:id="rId33"/>
    </p:embeddedFont>
    <p:embeddedFont>
      <p:font typeface="Hanken Grotesk Black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HankenGrotesk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HankenGrotesk-italic.fntdata"/><Relationship Id="rId25" Type="http://schemas.openxmlformats.org/officeDocument/2006/relationships/font" Target="fonts/HankenGrotesk-bold.fntdata"/><Relationship Id="rId28" Type="http://schemas.openxmlformats.org/officeDocument/2006/relationships/font" Target="fonts/HankenGroteskSemiBold-regular.fntdata"/><Relationship Id="rId27" Type="http://schemas.openxmlformats.org/officeDocument/2006/relationships/font" Target="fonts/HankenGrotesk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ankenGroteskSemiBo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ankenGroteskSemiBold-boldItalic.fntdata"/><Relationship Id="rId30" Type="http://schemas.openxmlformats.org/officeDocument/2006/relationships/font" Target="fonts/HankenGroteskSemiBold-italic.fntdata"/><Relationship Id="rId11" Type="http://schemas.openxmlformats.org/officeDocument/2006/relationships/slide" Target="slides/slide5.xml"/><Relationship Id="rId33" Type="http://schemas.openxmlformats.org/officeDocument/2006/relationships/font" Target="fonts/Inter-bold.fntdata"/><Relationship Id="rId10" Type="http://schemas.openxmlformats.org/officeDocument/2006/relationships/slide" Target="slides/slide4.xml"/><Relationship Id="rId32" Type="http://schemas.openxmlformats.org/officeDocument/2006/relationships/font" Target="fonts/Inter-regular.fntdata"/><Relationship Id="rId13" Type="http://schemas.openxmlformats.org/officeDocument/2006/relationships/slide" Target="slides/slide7.xml"/><Relationship Id="rId35" Type="http://schemas.openxmlformats.org/officeDocument/2006/relationships/font" Target="fonts/HankenGroteskBlack-boldItalic.fntdata"/><Relationship Id="rId12" Type="http://schemas.openxmlformats.org/officeDocument/2006/relationships/slide" Target="slides/slide6.xml"/><Relationship Id="rId34" Type="http://schemas.openxmlformats.org/officeDocument/2006/relationships/font" Target="fonts/HankenGroteskBlack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SLIDES_API58384739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SLIDES_API58384739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SLIDES_API583847390_1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SLIDES_API583847390_1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SLIDES_API583847390_1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SLIDES_API583847390_1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SLIDES_API583847390_1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SLIDES_API583847390_1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SLIDES_API583847390_1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SLIDES_API583847390_1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SLIDES_API583847390_1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SLIDES_API583847390_1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SLIDES_API583847390_1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SLIDES_API583847390_1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SLIDES_API583847390_19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SLIDES_API583847390_19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SLIDES_API583847390_2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SLIDES_API583847390_2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SLIDES_API58384739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SLIDES_API58384739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SLIDES_API58384739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SLIDES_API58384739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SLIDES_API58384739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SLIDES_API58384739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SLIDES_API58384739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SLIDES_API58384739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SLIDES_API58384739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SLIDES_API58384739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SLIDES_API583847390_7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SLIDES_API583847390_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SLIDES_API58384739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SLIDES_API58384739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SLIDES_API583847390_10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SLIDES_API583847390_1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432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-16850" y="0"/>
            <a:ext cx="60765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8"/>
          <p:cNvSpPr/>
          <p:nvPr/>
        </p:nvSpPr>
        <p:spPr>
          <a:xfrm>
            <a:off x="734713" y="26734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8"/>
          <p:cNvSpPr/>
          <p:nvPr/>
        </p:nvSpPr>
        <p:spPr>
          <a:xfrm>
            <a:off x="734700" y="3894725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8"/>
          <p:cNvSpPr/>
          <p:nvPr/>
        </p:nvSpPr>
        <p:spPr>
          <a:xfrm>
            <a:off x="734713" y="145208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cxnSp>
        <p:nvCxnSpPr>
          <p:cNvPr id="81" name="Google Shape;81;p19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9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9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88" name="Google Shape;88;p20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0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0" name="Google Shape;90;p20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1" name="Google Shape;91;p20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22"/>
          <p:cNvSpPr/>
          <p:nvPr/>
        </p:nvSpPr>
        <p:spPr>
          <a:xfrm>
            <a:off x="1333794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2" name="Google Shape;102;p22"/>
          <p:cNvSpPr/>
          <p:nvPr/>
        </p:nvSpPr>
        <p:spPr>
          <a:xfrm>
            <a:off x="4113597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3" name="Google Shape;103;p22"/>
          <p:cNvSpPr/>
          <p:nvPr/>
        </p:nvSpPr>
        <p:spPr>
          <a:xfrm>
            <a:off x="6893399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4" name="Google Shape;104;p2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08" name="Google Shape;108;p23"/>
          <p:cNvSpPr/>
          <p:nvPr/>
        </p:nvSpPr>
        <p:spPr>
          <a:xfrm>
            <a:off x="4572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9" name="Google Shape;109;p23"/>
          <p:cNvSpPr/>
          <p:nvPr/>
        </p:nvSpPr>
        <p:spPr>
          <a:xfrm>
            <a:off x="32370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0" name="Google Shape;110;p23"/>
          <p:cNvSpPr/>
          <p:nvPr/>
        </p:nvSpPr>
        <p:spPr>
          <a:xfrm>
            <a:off x="60168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1" name="Google Shape;111;p23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/>
          <p:nvPr/>
        </p:nvSpPr>
        <p:spPr>
          <a:xfrm>
            <a:off x="45735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" name="Google Shape;115;p24"/>
          <p:cNvSpPr/>
          <p:nvPr/>
        </p:nvSpPr>
        <p:spPr>
          <a:xfrm>
            <a:off x="3237075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16" name="Google Shape;116;p24"/>
          <p:cNvSpPr/>
          <p:nvPr/>
        </p:nvSpPr>
        <p:spPr>
          <a:xfrm>
            <a:off x="601680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8" name="Google Shape;118;p24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9" name="Google Shape;119;p24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p24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5" name="Google Shape;135;p26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6" name="Google Shape;136;p26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0" name="Google Shape;140;p26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5" name="Google Shape;145;p27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6" name="Google Shape;146;p27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1" name="Google Shape;151;p2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2" name="Google Shape;152;p2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53" name="Google Shape;153;p2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/>
          <p:nvPr/>
        </p:nvSpPr>
        <p:spPr>
          <a:xfrm>
            <a:off x="-7275" y="-21825"/>
            <a:ext cx="9144000" cy="514350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3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2" name="Google Shape;162;p3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63" name="Google Shape;163;p3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32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32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anken Grotesk"/>
              <a:buChar char="●"/>
              <a:defRPr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>
            <p:ph type="ctrTitle"/>
          </p:nvPr>
        </p:nvSpPr>
        <p:spPr>
          <a:xfrm>
            <a:off x="1100550" y="1563750"/>
            <a:ext cx="76455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Language support needs and how to adapt the teaching process accordingly</a:t>
            </a:r>
            <a:endParaRPr/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The Role of Community Organizations and Government Agencies</a:t>
            </a:r>
            <a:endParaRPr sz="2520"/>
          </a:p>
        </p:txBody>
      </p:sp>
      <p:sp>
        <p:nvSpPr>
          <p:cNvPr id="269" name="Google Shape;269;p42"/>
          <p:cNvSpPr txBox="1"/>
          <p:nvPr>
            <p:ph idx="4294967295" type="body"/>
          </p:nvPr>
        </p:nvSpPr>
        <p:spPr>
          <a:xfrm>
            <a:off x="2749850" y="1292400"/>
            <a:ext cx="5937000" cy="986100"/>
          </a:xfrm>
          <a:prstGeom prst="rect">
            <a:avLst/>
          </a:prstGeom>
          <a:solidFill>
            <a:srgbClr val="FFFFFF">
              <a:alpha val="19620"/>
            </a:srgbClr>
          </a:solidFill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/>
              <a:t>Collaborate with community-based organizations to provide language instruction and support, ensuring accessibility and addressing language barriers.</a:t>
            </a:r>
            <a:endParaRPr sz="1100"/>
          </a:p>
        </p:txBody>
      </p:sp>
      <p:sp>
        <p:nvSpPr>
          <p:cNvPr id="270" name="Google Shape;270;p42"/>
          <p:cNvSpPr txBox="1"/>
          <p:nvPr>
            <p:ph idx="4294967295" type="body"/>
          </p:nvPr>
        </p:nvSpPr>
        <p:spPr>
          <a:xfrm>
            <a:off x="2749850" y="2399381"/>
            <a:ext cx="5937000" cy="986100"/>
          </a:xfrm>
          <a:prstGeom prst="rect">
            <a:avLst/>
          </a:prstGeom>
          <a:solidFill>
            <a:srgbClr val="FFFFFF">
              <a:alpha val="19620"/>
            </a:srgbClr>
          </a:solidFill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/>
              <a:t>Government agencies can provide resources and support, such as funding language programs, offering employment opportunities, and providing legal advice and advocacy.</a:t>
            </a:r>
            <a:endParaRPr sz="1100"/>
          </a:p>
        </p:txBody>
      </p:sp>
      <p:sp>
        <p:nvSpPr>
          <p:cNvPr id="271" name="Google Shape;271;p42"/>
          <p:cNvSpPr txBox="1"/>
          <p:nvPr>
            <p:ph idx="4294967295" type="subTitle"/>
          </p:nvPr>
        </p:nvSpPr>
        <p:spPr>
          <a:xfrm>
            <a:off x="457200" y="1292500"/>
            <a:ext cx="2292600" cy="986100"/>
          </a:xfrm>
          <a:prstGeom prst="rect">
            <a:avLst/>
          </a:prstGeom>
          <a:solidFill>
            <a:srgbClr val="FFFFFF">
              <a:alpha val="19620"/>
            </a:srgbClr>
          </a:solidFill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Community Organizations</a:t>
            </a:r>
            <a:endParaRPr sz="1300"/>
          </a:p>
        </p:txBody>
      </p:sp>
      <p:sp>
        <p:nvSpPr>
          <p:cNvPr id="272" name="Google Shape;272;p42"/>
          <p:cNvSpPr txBox="1"/>
          <p:nvPr>
            <p:ph idx="4294967295" type="subTitle"/>
          </p:nvPr>
        </p:nvSpPr>
        <p:spPr>
          <a:xfrm>
            <a:off x="457200" y="2399425"/>
            <a:ext cx="2292600" cy="986100"/>
          </a:xfrm>
          <a:prstGeom prst="rect">
            <a:avLst/>
          </a:prstGeom>
          <a:solidFill>
            <a:srgbClr val="FFFFFF">
              <a:alpha val="19620"/>
            </a:srgbClr>
          </a:solidFill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Government Agencies</a:t>
            </a:r>
            <a:endParaRPr sz="1300"/>
          </a:p>
        </p:txBody>
      </p:sp>
      <p:sp>
        <p:nvSpPr>
          <p:cNvPr id="273" name="Google Shape;273;p42"/>
          <p:cNvSpPr txBox="1"/>
          <p:nvPr>
            <p:ph idx="4294967295" type="subTitle"/>
          </p:nvPr>
        </p:nvSpPr>
        <p:spPr>
          <a:xfrm>
            <a:off x="457200" y="3506400"/>
            <a:ext cx="2292600" cy="986100"/>
          </a:xfrm>
          <a:prstGeom prst="rect">
            <a:avLst/>
          </a:prstGeom>
          <a:solidFill>
            <a:srgbClr val="FFFFFF">
              <a:alpha val="19620"/>
            </a:srgbClr>
          </a:solidFill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Collaboration and Outreach</a:t>
            </a:r>
            <a:endParaRPr sz="1300"/>
          </a:p>
        </p:txBody>
      </p:sp>
      <p:sp>
        <p:nvSpPr>
          <p:cNvPr id="274" name="Google Shape;274;p42"/>
          <p:cNvSpPr txBox="1"/>
          <p:nvPr>
            <p:ph idx="4294967295" type="body"/>
          </p:nvPr>
        </p:nvSpPr>
        <p:spPr>
          <a:xfrm>
            <a:off x="2749850" y="3506400"/>
            <a:ext cx="5937000" cy="986100"/>
          </a:xfrm>
          <a:prstGeom prst="rect">
            <a:avLst/>
          </a:prstGeom>
          <a:solidFill>
            <a:srgbClr val="FFFFFF">
              <a:alpha val="19620"/>
            </a:srgbClr>
          </a:solidFill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/>
              <a:t>Partner with community organizations, faith-based groups, and stakeholders to disseminate information about higher education opportunities through inclusive outreach efforts.</a:t>
            </a:r>
            <a:endParaRPr sz="1100"/>
          </a:p>
        </p:txBody>
      </p:sp>
      <p:sp>
        <p:nvSpPr>
          <p:cNvPr id="275" name="Google Shape;275;p42"/>
          <p:cNvSpPr/>
          <p:nvPr/>
        </p:nvSpPr>
        <p:spPr>
          <a:xfrm>
            <a:off x="2674650" y="1717900"/>
            <a:ext cx="135000" cy="135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2"/>
          <p:cNvSpPr/>
          <p:nvPr/>
        </p:nvSpPr>
        <p:spPr>
          <a:xfrm>
            <a:off x="2674650" y="2824850"/>
            <a:ext cx="135000" cy="135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2"/>
          <p:cNvSpPr/>
          <p:nvPr/>
        </p:nvSpPr>
        <p:spPr>
          <a:xfrm>
            <a:off x="2674650" y="3931750"/>
            <a:ext cx="135000" cy="135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 txBox="1"/>
          <p:nvPr>
            <p:ph idx="2" type="body"/>
          </p:nvPr>
        </p:nvSpPr>
        <p:spPr>
          <a:xfrm>
            <a:off x="910425" y="35826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Ensure culturally sensitive and respectful communication with refugees and immigrants.</a:t>
            </a:r>
            <a:endParaRPr sz="1200"/>
          </a:p>
        </p:txBody>
      </p:sp>
      <p:sp>
        <p:nvSpPr>
          <p:cNvPr id="283" name="Google Shape;283;p43"/>
          <p:cNvSpPr txBox="1"/>
          <p:nvPr>
            <p:ph idx="1" type="body"/>
          </p:nvPr>
        </p:nvSpPr>
        <p:spPr>
          <a:xfrm>
            <a:off x="910425" y="23613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Partner with community organizations and stakeholders to disseminate information through inclusive and welcoming outreach efforts.</a:t>
            </a:r>
            <a:endParaRPr sz="1200"/>
          </a:p>
        </p:txBody>
      </p:sp>
      <p:sp>
        <p:nvSpPr>
          <p:cNvPr id="284" name="Google Shape;284;p43"/>
          <p:cNvSpPr txBox="1"/>
          <p:nvPr>
            <p:ph idx="3" type="body"/>
          </p:nvPr>
        </p:nvSpPr>
        <p:spPr>
          <a:xfrm>
            <a:off x="910425" y="11400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 sz="1200"/>
              <a:t>Translate existing materials and develop new resources in multiple languages to provide information about higher education opportunities.</a:t>
            </a:r>
            <a:endParaRPr sz="1200"/>
          </a:p>
        </p:txBody>
      </p:sp>
      <p:sp>
        <p:nvSpPr>
          <p:cNvPr id="285" name="Google Shape;285;p4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Accessible Information for Higher Education Opportunities</a:t>
            </a:r>
            <a:endParaRPr sz="2500"/>
          </a:p>
        </p:txBody>
      </p:sp>
      <p:cxnSp>
        <p:nvCxnSpPr>
          <p:cNvPr id="286" name="Google Shape;286;p43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43"/>
          <p:cNvCxnSpPr>
            <a:endCxn id="283" idx="1"/>
          </p:cNvCxnSpPr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88" name="Google Shape;288;p43"/>
          <p:cNvCxnSpPr>
            <a:endCxn id="282" idx="1"/>
          </p:cNvCxnSpPr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89" name="Google Shape;289;p43"/>
          <p:cNvCxnSpPr>
            <a:endCxn id="284" idx="1"/>
          </p:cNvCxnSpPr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Overcoming Barriers: Information Accessibility in Multiple Languages</a:t>
            </a:r>
            <a:endParaRPr sz="2520"/>
          </a:p>
        </p:txBody>
      </p:sp>
      <p:sp>
        <p:nvSpPr>
          <p:cNvPr id="295" name="Google Shape;295;p44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Lack of information and knowledge about available opportunities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Language barriers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Unfamiliarity with the higher education system</a:t>
            </a:r>
            <a:endParaRPr sz="1100"/>
          </a:p>
        </p:txBody>
      </p:sp>
      <p:sp>
        <p:nvSpPr>
          <p:cNvPr id="296" name="Google Shape;296;p44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Translate existing materials into different languages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Develop new resources targeted at refugees and immigrants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Partner with local community organizations and stakeholders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Ensure culturally sensitive and respectful communication</a:t>
            </a:r>
            <a:endParaRPr sz="1100"/>
          </a:p>
        </p:txBody>
      </p:sp>
      <p:sp>
        <p:nvSpPr>
          <p:cNvPr id="297" name="Google Shape;297;p44"/>
          <p:cNvSpPr txBox="1"/>
          <p:nvPr>
            <p:ph idx="3" type="subTitle"/>
          </p:nvPr>
        </p:nvSpPr>
        <p:spPr>
          <a:xfrm>
            <a:off x="6927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Barriers to Information Accessibility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98" name="Google Shape;298;p44"/>
          <p:cNvSpPr txBox="1"/>
          <p:nvPr>
            <p:ph idx="4" type="subTitle"/>
          </p:nvPr>
        </p:nvSpPr>
        <p:spPr>
          <a:xfrm>
            <a:off x="50359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Strategies for Information Accessibility</a:t>
            </a:r>
            <a:endParaRPr sz="1400">
              <a:solidFill>
                <a:schemeClr val="lt1"/>
              </a:solidFill>
            </a:endParaRPr>
          </a:p>
        </p:txBody>
      </p:sp>
      <p:cxnSp>
        <p:nvCxnSpPr>
          <p:cNvPr id="299" name="Google Shape;299;p44"/>
          <p:cNvCxnSpPr/>
          <p:nvPr/>
        </p:nvCxnSpPr>
        <p:spPr>
          <a:xfrm>
            <a:off x="4857775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44"/>
          <p:cNvCxnSpPr/>
          <p:nvPr/>
        </p:nvCxnSpPr>
        <p:spPr>
          <a:xfrm>
            <a:off x="518350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01" name="Google Shape;301;p44"/>
          <p:cNvSpPr/>
          <p:nvPr/>
        </p:nvSpPr>
        <p:spPr>
          <a:xfrm>
            <a:off x="450850" y="1383600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4"/>
          <p:cNvSpPr/>
          <p:nvPr/>
        </p:nvSpPr>
        <p:spPr>
          <a:xfrm>
            <a:off x="4790275" y="1383588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/>
          <p:nvPr>
            <p:ph idx="4294967295" type="subTitle"/>
          </p:nvPr>
        </p:nvSpPr>
        <p:spPr>
          <a:xfrm>
            <a:off x="6188420" y="1222750"/>
            <a:ext cx="2498400" cy="720300"/>
          </a:xfrm>
          <a:prstGeom prst="rect">
            <a:avLst/>
          </a:prstGeom>
        </p:spPr>
        <p:txBody>
          <a:bodyPr anchorCtr="0" anchor="b" bIns="137150" lIns="45700" spcFirstLastPara="1" rIns="13715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Collaboration &amp; Sensitivity</a:t>
            </a:r>
            <a:endParaRPr sz="1400"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308" name="Google Shape;308;p45"/>
          <p:cNvSpPr txBox="1"/>
          <p:nvPr>
            <p:ph idx="1" type="body"/>
          </p:nvPr>
        </p:nvSpPr>
        <p:spPr>
          <a:xfrm>
            <a:off x="457188" y="2128050"/>
            <a:ext cx="24984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4570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" sz="1200">
                <a:solidFill>
                  <a:schemeClr val="lt1"/>
                </a:solidFill>
              </a:rPr>
              <a:t>Translate existing materials into different languages to make information more accessible to refugees and immigrants.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09" name="Google Shape;309;p45"/>
          <p:cNvSpPr txBox="1"/>
          <p:nvPr>
            <p:ph idx="4294967295" type="subTitle"/>
          </p:nvPr>
        </p:nvSpPr>
        <p:spPr>
          <a:xfrm>
            <a:off x="457200" y="1222750"/>
            <a:ext cx="24984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150" lIns="45700" spcFirstLastPara="1" rIns="13715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400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Translate Resources</a:t>
            </a:r>
            <a:endParaRPr sz="1400"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310" name="Google Shape;310;p45"/>
          <p:cNvSpPr txBox="1"/>
          <p:nvPr>
            <p:ph idx="4294967295" type="subTitle"/>
          </p:nvPr>
        </p:nvSpPr>
        <p:spPr>
          <a:xfrm>
            <a:off x="3322810" y="1222750"/>
            <a:ext cx="24984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150" lIns="45700" spcFirstLastPara="1" rIns="13715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400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Develop New Resources</a:t>
            </a:r>
            <a:endParaRPr sz="1400"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311" name="Google Shape;311;p45"/>
          <p:cNvSpPr txBox="1"/>
          <p:nvPr>
            <p:ph idx="2" type="body"/>
          </p:nvPr>
        </p:nvSpPr>
        <p:spPr>
          <a:xfrm>
            <a:off x="3322798" y="2128050"/>
            <a:ext cx="2498400" cy="2182200"/>
          </a:xfrm>
          <a:prstGeom prst="rect">
            <a:avLst/>
          </a:prstGeom>
        </p:spPr>
        <p:txBody>
          <a:bodyPr anchorCtr="0" anchor="t" bIns="91425" lIns="45700" spcFirstLastPara="1" rIns="9142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Develop new resources targeted at refugees and immigrants, providing information about the higher education system, admission requirements, programs, and support services.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12" name="Google Shape;312;p45"/>
          <p:cNvSpPr txBox="1"/>
          <p:nvPr>
            <p:ph idx="3" type="body"/>
          </p:nvPr>
        </p:nvSpPr>
        <p:spPr>
          <a:xfrm>
            <a:off x="6188407" y="2128050"/>
            <a:ext cx="2498400" cy="2182200"/>
          </a:xfrm>
          <a:prstGeom prst="rect">
            <a:avLst/>
          </a:prstGeom>
        </p:spPr>
        <p:txBody>
          <a:bodyPr anchorCtr="0" anchor="t" bIns="91425" lIns="45700" spcFirstLastPara="1" rIns="9142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Collaborate with language experts and cultural consultants to ensure accurate translation and cultural sensitivity in the development of resources.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13" name="Google Shape;313;p4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Translating Resources and Developing New Ones</a:t>
            </a:r>
            <a:endParaRPr sz="2520"/>
          </a:p>
        </p:txBody>
      </p:sp>
      <p:cxnSp>
        <p:nvCxnSpPr>
          <p:cNvPr id="314" name="Google Shape;314;p45"/>
          <p:cNvCxnSpPr/>
          <p:nvPr/>
        </p:nvCxnSpPr>
        <p:spPr>
          <a:xfrm>
            <a:off x="458458" y="2066275"/>
            <a:ext cx="24972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45"/>
          <p:cNvCxnSpPr/>
          <p:nvPr/>
        </p:nvCxnSpPr>
        <p:spPr>
          <a:xfrm>
            <a:off x="3323886" y="2066275"/>
            <a:ext cx="24972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45"/>
          <p:cNvCxnSpPr/>
          <p:nvPr/>
        </p:nvCxnSpPr>
        <p:spPr>
          <a:xfrm>
            <a:off x="6189434" y="2066275"/>
            <a:ext cx="24972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/>
          <p:nvPr/>
        </p:nvSpPr>
        <p:spPr>
          <a:xfrm>
            <a:off x="457306" y="1164900"/>
            <a:ext cx="3995100" cy="3404100"/>
          </a:xfrm>
          <a:prstGeom prst="rect">
            <a:avLst/>
          </a:prstGeom>
          <a:solidFill>
            <a:srgbClr val="8C5F66">
              <a:alpha val="5000"/>
            </a:srgbClr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6"/>
          <p:cNvSpPr/>
          <p:nvPr/>
        </p:nvSpPr>
        <p:spPr>
          <a:xfrm>
            <a:off x="4691800" y="1164900"/>
            <a:ext cx="3995100" cy="3404100"/>
          </a:xfrm>
          <a:prstGeom prst="rect">
            <a:avLst/>
          </a:prstGeom>
          <a:solidFill>
            <a:srgbClr val="0254DB">
              <a:alpha val="3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6"/>
          <p:cNvSpPr txBox="1"/>
          <p:nvPr>
            <p:ph idx="4294967295" type="body"/>
          </p:nvPr>
        </p:nvSpPr>
        <p:spPr>
          <a:xfrm>
            <a:off x="457200" y="1834900"/>
            <a:ext cx="3995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■"/>
            </a:pPr>
            <a:r>
              <a:rPr lang="en" sz="1100">
                <a:solidFill>
                  <a:schemeClr val="accent4"/>
                </a:solidFill>
              </a:rPr>
              <a:t>Language barriers can hinder access to information.</a:t>
            </a:r>
            <a:endParaRPr sz="1100">
              <a:solidFill>
                <a:schemeClr val="accent4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■"/>
            </a:pPr>
            <a:r>
              <a:rPr lang="en" sz="1100">
                <a:solidFill>
                  <a:schemeClr val="accent4"/>
                </a:solidFill>
              </a:rPr>
              <a:t>Cultural differences affect information reception and understanding.</a:t>
            </a:r>
            <a:endParaRPr sz="1100">
              <a:solidFill>
                <a:schemeClr val="accent4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■"/>
            </a:pPr>
            <a:r>
              <a:rPr lang="en" sz="1100">
                <a:solidFill>
                  <a:schemeClr val="accent4"/>
                </a:solidFill>
              </a:rPr>
              <a:t>Unfamiliarity with the higher education system of the host country.</a:t>
            </a:r>
            <a:endParaRPr sz="1100">
              <a:solidFill>
                <a:schemeClr val="accent4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100"/>
              <a:buChar char="■"/>
            </a:pPr>
            <a:r>
              <a:rPr lang="en" sz="1100">
                <a:solidFill>
                  <a:schemeClr val="accent4"/>
                </a:solidFill>
              </a:rPr>
              <a:t>Limited access to information and resources.</a:t>
            </a:r>
            <a:endParaRPr sz="1100">
              <a:solidFill>
                <a:schemeClr val="accent4"/>
              </a:solidFill>
            </a:endParaRPr>
          </a:p>
        </p:txBody>
      </p:sp>
      <p:sp>
        <p:nvSpPr>
          <p:cNvPr id="324" name="Google Shape;324;p46"/>
          <p:cNvSpPr txBox="1"/>
          <p:nvPr>
            <p:ph idx="4294967295" type="subTitle"/>
          </p:nvPr>
        </p:nvSpPr>
        <p:spPr>
          <a:xfrm>
            <a:off x="457200" y="1164900"/>
            <a:ext cx="3995100" cy="622800"/>
          </a:xfrm>
          <a:prstGeom prst="rect">
            <a:avLst/>
          </a:prstGeom>
        </p:spPr>
        <p:txBody>
          <a:bodyPr anchorCtr="0" anchor="ctr" bIns="91425" lIns="182875" spcFirstLastPara="1" rIns="13715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accent4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Barriers to Communication</a:t>
            </a:r>
            <a:endParaRPr sz="1400">
              <a:solidFill>
                <a:schemeClr val="accent4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325" name="Google Shape;325;p4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Culturally Sensitive Communication: A Key to Access</a:t>
            </a:r>
            <a:endParaRPr sz="2520"/>
          </a:p>
        </p:txBody>
      </p:sp>
      <p:sp>
        <p:nvSpPr>
          <p:cNvPr id="326" name="Google Shape;326;p46"/>
          <p:cNvSpPr txBox="1"/>
          <p:nvPr>
            <p:ph idx="4294967295" type="body"/>
          </p:nvPr>
        </p:nvSpPr>
        <p:spPr>
          <a:xfrm>
            <a:off x="4691800" y="1834900"/>
            <a:ext cx="3995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</a:pPr>
            <a:r>
              <a:rPr lang="en" sz="1100">
                <a:solidFill>
                  <a:schemeClr val="accent1"/>
                </a:solidFill>
              </a:rPr>
              <a:t>Ensures accessible and understandable information.</a:t>
            </a:r>
            <a:endParaRPr sz="1100">
              <a:solidFill>
                <a:schemeClr val="accent1"/>
              </a:solidFill>
            </a:endParaRPr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</a:pPr>
            <a:r>
              <a:rPr lang="en" sz="1100">
                <a:solidFill>
                  <a:schemeClr val="accent1"/>
                </a:solidFill>
              </a:rPr>
              <a:t>Respects and acknowledges cultural backgrounds and norms.</a:t>
            </a:r>
            <a:endParaRPr sz="1100">
              <a:solidFill>
                <a:schemeClr val="accent1"/>
              </a:solidFill>
            </a:endParaRPr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</a:pPr>
            <a:r>
              <a:rPr lang="en" sz="1100">
                <a:solidFill>
                  <a:schemeClr val="accent1"/>
                </a:solidFill>
              </a:rPr>
              <a:t>Builds trust and rapport, creating a supportive environment.</a:t>
            </a:r>
            <a:endParaRPr sz="1100">
              <a:solidFill>
                <a:schemeClr val="accent1"/>
              </a:solidFill>
            </a:endParaRPr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100"/>
              <a:buChar char="■"/>
            </a:pPr>
            <a:r>
              <a:rPr lang="en" sz="1100">
                <a:solidFill>
                  <a:schemeClr val="accent1"/>
                </a:solidFill>
              </a:rPr>
              <a:t>Facilitates effective communication by overcoming barriers.</a:t>
            </a:r>
            <a:endParaRPr sz="1100">
              <a:solidFill>
                <a:schemeClr val="accent1"/>
              </a:solidFill>
            </a:endParaRPr>
          </a:p>
        </p:txBody>
      </p:sp>
      <p:sp>
        <p:nvSpPr>
          <p:cNvPr id="327" name="Google Shape;327;p46"/>
          <p:cNvSpPr txBox="1"/>
          <p:nvPr>
            <p:ph idx="4294967295" type="subTitle"/>
          </p:nvPr>
        </p:nvSpPr>
        <p:spPr>
          <a:xfrm>
            <a:off x="4691800" y="1164900"/>
            <a:ext cx="3995100" cy="622800"/>
          </a:xfrm>
          <a:prstGeom prst="rect">
            <a:avLst/>
          </a:prstGeom>
        </p:spPr>
        <p:txBody>
          <a:bodyPr anchorCtr="0" anchor="ctr" bIns="91425" lIns="182875" spcFirstLastPara="1" rIns="13715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Importance of Culturally Sensitive Communication</a:t>
            </a:r>
            <a:endParaRPr sz="1400"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Ensure that information and communication about higher education opportunities are accessible and provided in multiple languages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3" name="Google Shape;333;p47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Offer support for cultural adjustment and language learning for family members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4" name="Google Shape;334;p47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Offer targeted support for language learning and academic writing skills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5" name="Google Shape;335;p4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Conclusion: Increasing Participation in Higher Education</a:t>
            </a:r>
            <a:endParaRPr sz="252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8"/>
          <p:cNvSpPr txBox="1"/>
          <p:nvPr>
            <p:ph idx="1" type="body"/>
          </p:nvPr>
        </p:nvSpPr>
        <p:spPr>
          <a:xfrm>
            <a:off x="457200" y="1911100"/>
            <a:ext cx="3776100" cy="2734200"/>
          </a:xfrm>
          <a:prstGeom prst="rect">
            <a:avLst/>
          </a:prstGeom>
        </p:spPr>
        <p:txBody>
          <a:bodyPr anchorCtr="0" anchor="t" bIns="91425" lIns="45700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Increased access to higher education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Improved academic performance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Enhanced language skills for future employment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Promotion of social and cultural integration</a:t>
            </a:r>
            <a:endParaRPr sz="1100"/>
          </a:p>
        </p:txBody>
      </p:sp>
      <p:sp>
        <p:nvSpPr>
          <p:cNvPr id="341" name="Google Shape;341;p4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45700" spcFirstLastPara="1" rIns="13715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Benefits of Language Support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42" name="Google Shape;342;p48"/>
          <p:cNvSpPr txBox="1"/>
          <p:nvPr>
            <p:ph idx="2" type="body"/>
          </p:nvPr>
        </p:nvSpPr>
        <p:spPr>
          <a:xfrm>
            <a:off x="4800400" y="1911100"/>
            <a:ext cx="3776100" cy="2734200"/>
          </a:xfrm>
          <a:prstGeom prst="rect">
            <a:avLst/>
          </a:prstGeom>
        </p:spPr>
        <p:txBody>
          <a:bodyPr anchorCtr="0" anchor="t" bIns="91425" lIns="45700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Increased access to higher education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Improved academic performance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Enhanced language skills for future employment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Char char="•"/>
            </a:pPr>
            <a:r>
              <a:rPr lang="en" sz="1100"/>
              <a:t>Promotion of social and cultural integration</a:t>
            </a:r>
            <a:endParaRPr sz="1100"/>
          </a:p>
        </p:txBody>
      </p:sp>
      <p:sp>
        <p:nvSpPr>
          <p:cNvPr id="343" name="Google Shape;343;p4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45700" spcFirstLastPara="1" rIns="13715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Case Studies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44" name="Google Shape;344;p4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The Impact of Language Support in Higher Education</a:t>
            </a:r>
            <a:endParaRPr sz="2520"/>
          </a:p>
        </p:txBody>
      </p:sp>
      <p:cxnSp>
        <p:nvCxnSpPr>
          <p:cNvPr id="345" name="Google Shape;345;p48"/>
          <p:cNvCxnSpPr/>
          <p:nvPr/>
        </p:nvCxnSpPr>
        <p:spPr>
          <a:xfrm>
            <a:off x="482008" y="1834900"/>
            <a:ext cx="3668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6" name="Google Shape;346;p48"/>
          <p:cNvCxnSpPr/>
          <p:nvPr/>
        </p:nvCxnSpPr>
        <p:spPr>
          <a:xfrm>
            <a:off x="4796859" y="1834900"/>
            <a:ext cx="36627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9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Q&amp;A session promotes engagement and allows for further discussion on the topic.</a:t>
            </a:r>
            <a:endParaRPr/>
          </a:p>
        </p:txBody>
      </p:sp>
      <p:sp>
        <p:nvSpPr>
          <p:cNvPr id="352" name="Google Shape;352;p49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Experts and presenters can provide answers and insights to address the participants' queries.</a:t>
            </a:r>
            <a:endParaRPr/>
          </a:p>
        </p:txBody>
      </p:sp>
      <p:sp>
        <p:nvSpPr>
          <p:cNvPr id="353" name="Google Shape;353;p4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accent1"/>
                </a:solidFill>
              </a:rPr>
              <a:t>Question &amp; Answer Session</a:t>
            </a:r>
            <a:endParaRPr sz="2520">
              <a:solidFill>
                <a:schemeClr val="accent1"/>
              </a:solidFill>
            </a:endParaRPr>
          </a:p>
        </p:txBody>
      </p:sp>
      <p:sp>
        <p:nvSpPr>
          <p:cNvPr id="354" name="Google Shape;354;p49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Participants can ask questions related to language support for refugees and immigrants in accessing higher education.</a:t>
            </a:r>
            <a:endParaRPr sz="1400"/>
          </a:p>
        </p:txBody>
      </p:sp>
      <p:cxnSp>
        <p:nvCxnSpPr>
          <p:cNvPr id="355" name="Google Shape;355;p49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49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49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457200" y="64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Agenda</a:t>
            </a:r>
            <a:endParaRPr sz="2520"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80" name="Google Shape;180;p34"/>
          <p:cNvSpPr txBox="1"/>
          <p:nvPr>
            <p:ph idx="1" type="body"/>
          </p:nvPr>
        </p:nvSpPr>
        <p:spPr>
          <a:xfrm>
            <a:off x="457200" y="636725"/>
            <a:ext cx="4114800" cy="42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Introduction: Language Support in Higher Education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The Language Barrier in Higher Education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Recommendations: Targeted Language Learning Support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Effective Approaches for Language Support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Language Support Services in Higher Education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Family Support: Cultural Adjustment and Language Learning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Providing Support to Families through Language Classes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1" name="Google Shape;181;p34"/>
          <p:cNvSpPr txBox="1"/>
          <p:nvPr>
            <p:ph idx="1" type="body"/>
          </p:nvPr>
        </p:nvSpPr>
        <p:spPr>
          <a:xfrm>
            <a:off x="4572000" y="636725"/>
            <a:ext cx="45720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The Role of Community Organizations and Government Agencies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Accessible Information for Higher Education Opportunities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Overcoming Barriers: Information Accessibility in Multiple Languages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Translating Resources and Developing New Ones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Culturally Sensitive Communication: A Key to Access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Conclusion: Increasing Participation in Higher Education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The Impact of Language Support in Higher Education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Question &amp; Answer Session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This module discusses various topics on issues surrounding language support for refugees and immigrants in accessing and progressing in higher education.</a:t>
            </a:r>
            <a:endParaRPr/>
          </a:p>
        </p:txBody>
      </p:sp>
      <p:sp>
        <p:nvSpPr>
          <p:cNvPr id="187" name="Google Shape;187;p35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Refugees and immigrants may not have had access to formal language instruction or may have had their education disrupted, making it challenging to meet language requirements.</a:t>
            </a:r>
            <a:endParaRPr/>
          </a:p>
        </p:txBody>
      </p:sp>
      <p:sp>
        <p:nvSpPr>
          <p:cNvPr id="188" name="Google Shape;188;p3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accent1"/>
                </a:solidFill>
              </a:rPr>
              <a:t>Introduction: Language Support in Higher Education</a:t>
            </a:r>
            <a:endParaRPr sz="2520">
              <a:solidFill>
                <a:schemeClr val="accent1"/>
              </a:solidFill>
            </a:endParaRPr>
          </a:p>
        </p:txBody>
      </p:sp>
      <p:sp>
        <p:nvSpPr>
          <p:cNvPr id="189" name="Google Shape;189;p35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Language requirements can be a significant barrier for refugees and immigrants in accessing higher education.</a:t>
            </a:r>
            <a:endParaRPr sz="1400"/>
          </a:p>
        </p:txBody>
      </p:sp>
      <p:cxnSp>
        <p:nvCxnSpPr>
          <p:cNvPr id="190" name="Google Shape;190;p35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35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35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The Language Barrier in Higher Education</a:t>
            </a:r>
            <a:endParaRPr sz="2520"/>
          </a:p>
        </p:txBody>
      </p:sp>
      <p:sp>
        <p:nvSpPr>
          <p:cNvPr id="198" name="Google Shape;198;p36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Lack of language skills for admission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Limited access to language instruction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Language barriers hinder academic engagement</a:t>
            </a:r>
            <a:endParaRPr sz="1100"/>
          </a:p>
        </p:txBody>
      </p:sp>
      <p:sp>
        <p:nvSpPr>
          <p:cNvPr id="199" name="Google Shape;199;p36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Barriers to higher education access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Hinders academic progress and integration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Addressing barrier improves education and integration</a:t>
            </a:r>
            <a:endParaRPr sz="1100"/>
          </a:p>
        </p:txBody>
      </p:sp>
      <p:sp>
        <p:nvSpPr>
          <p:cNvPr id="200" name="Google Shape;200;p36"/>
          <p:cNvSpPr txBox="1"/>
          <p:nvPr>
            <p:ph idx="3" type="subTitle"/>
          </p:nvPr>
        </p:nvSpPr>
        <p:spPr>
          <a:xfrm>
            <a:off x="6927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Challenges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01" name="Google Shape;201;p36"/>
          <p:cNvSpPr txBox="1"/>
          <p:nvPr>
            <p:ph idx="4" type="subTitle"/>
          </p:nvPr>
        </p:nvSpPr>
        <p:spPr>
          <a:xfrm>
            <a:off x="50359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Impact</a:t>
            </a:r>
            <a:endParaRPr sz="1400">
              <a:solidFill>
                <a:schemeClr val="lt1"/>
              </a:solidFill>
            </a:endParaRPr>
          </a:p>
        </p:txBody>
      </p:sp>
      <p:cxnSp>
        <p:nvCxnSpPr>
          <p:cNvPr id="202" name="Google Shape;202;p36"/>
          <p:cNvCxnSpPr/>
          <p:nvPr/>
        </p:nvCxnSpPr>
        <p:spPr>
          <a:xfrm>
            <a:off x="4857775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03" name="Google Shape;203;p36"/>
          <p:cNvCxnSpPr/>
          <p:nvPr/>
        </p:nvCxnSpPr>
        <p:spPr>
          <a:xfrm>
            <a:off x="518350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04" name="Google Shape;204;p36"/>
          <p:cNvSpPr/>
          <p:nvPr/>
        </p:nvSpPr>
        <p:spPr>
          <a:xfrm>
            <a:off x="450850" y="1383600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6"/>
          <p:cNvSpPr/>
          <p:nvPr/>
        </p:nvSpPr>
        <p:spPr>
          <a:xfrm>
            <a:off x="4790275" y="1383588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Provide targeted language and academic writing courses tailored to the needs of refugees and immigrants.</a:t>
            </a:r>
            <a:endParaRPr/>
          </a:p>
        </p:txBody>
      </p:sp>
      <p:sp>
        <p:nvSpPr>
          <p:cNvPr id="211" name="Google Shape;211;p37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Work in partnership with community-based organizations to ensure accessible language support services.</a:t>
            </a:r>
            <a:endParaRPr/>
          </a:p>
        </p:txBody>
      </p:sp>
      <p:sp>
        <p:nvSpPr>
          <p:cNvPr id="212" name="Google Shape;212;p37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Offer language classes, tutoring, and language support services to improve language skills and meet language requirements.</a:t>
            </a:r>
            <a:endParaRPr sz="1400"/>
          </a:p>
        </p:txBody>
      </p:sp>
      <p:sp>
        <p:nvSpPr>
          <p:cNvPr id="213" name="Google Shape;213;p3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Recommendations: Targeted Language Learning Support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14" name="Google Shape;214;p37"/>
          <p:cNvSpPr/>
          <p:nvPr/>
        </p:nvSpPr>
        <p:spPr>
          <a:xfrm>
            <a:off x="457175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01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  <p:sp>
        <p:nvSpPr>
          <p:cNvPr id="215" name="Google Shape;215;p37"/>
          <p:cNvSpPr/>
          <p:nvPr/>
        </p:nvSpPr>
        <p:spPr>
          <a:xfrm>
            <a:off x="3236998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02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  <p:sp>
        <p:nvSpPr>
          <p:cNvPr id="216" name="Google Shape;216;p37"/>
          <p:cNvSpPr/>
          <p:nvPr/>
        </p:nvSpPr>
        <p:spPr>
          <a:xfrm>
            <a:off x="6016800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03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Effective Approaches for Language Support</a:t>
            </a:r>
            <a:endParaRPr sz="2520"/>
          </a:p>
        </p:txBody>
      </p:sp>
      <p:sp>
        <p:nvSpPr>
          <p:cNvPr id="222" name="Google Shape;222;p3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Offer language classes and tutoring.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Collaborate with community organizations.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Design tailored language and writing courses.</a:t>
            </a:r>
            <a:endParaRPr sz="1100"/>
          </a:p>
        </p:txBody>
      </p:sp>
      <p:sp>
        <p:nvSpPr>
          <p:cNvPr id="223" name="Google Shape;223;p3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Provide language classes for family members.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Establish peer support networks.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Offer resources for healthcare and housing.</a:t>
            </a:r>
            <a:endParaRPr sz="1100"/>
          </a:p>
        </p:txBody>
      </p:sp>
      <p:sp>
        <p:nvSpPr>
          <p:cNvPr id="224" name="Google Shape;224;p38"/>
          <p:cNvSpPr txBox="1"/>
          <p:nvPr>
            <p:ph idx="3" type="subTitle"/>
          </p:nvPr>
        </p:nvSpPr>
        <p:spPr>
          <a:xfrm>
            <a:off x="6927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Targeted Language Support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25" name="Google Shape;225;p38"/>
          <p:cNvSpPr txBox="1"/>
          <p:nvPr>
            <p:ph idx="4" type="subTitle"/>
          </p:nvPr>
        </p:nvSpPr>
        <p:spPr>
          <a:xfrm>
            <a:off x="50359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Support for Family Members</a:t>
            </a:r>
            <a:endParaRPr sz="1400">
              <a:solidFill>
                <a:schemeClr val="lt1"/>
              </a:solidFill>
            </a:endParaRPr>
          </a:p>
        </p:txBody>
      </p:sp>
      <p:cxnSp>
        <p:nvCxnSpPr>
          <p:cNvPr id="226" name="Google Shape;226;p38"/>
          <p:cNvCxnSpPr/>
          <p:nvPr/>
        </p:nvCxnSpPr>
        <p:spPr>
          <a:xfrm>
            <a:off x="4857775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27" name="Google Shape;227;p38"/>
          <p:cNvCxnSpPr/>
          <p:nvPr/>
        </p:nvCxnSpPr>
        <p:spPr>
          <a:xfrm>
            <a:off x="518350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28" name="Google Shape;228;p38"/>
          <p:cNvSpPr/>
          <p:nvPr/>
        </p:nvSpPr>
        <p:spPr>
          <a:xfrm>
            <a:off x="450850" y="1383600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8"/>
          <p:cNvSpPr/>
          <p:nvPr/>
        </p:nvSpPr>
        <p:spPr>
          <a:xfrm>
            <a:off x="4790275" y="1383588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Offer language classes, tutoring, and support services to help refugees and immigrants meet language requirements.</a:t>
            </a:r>
            <a:endParaRPr/>
          </a:p>
        </p:txBody>
      </p:sp>
      <p:sp>
        <p:nvSpPr>
          <p:cNvPr id="235" name="Google Shape;235;p39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Provide language classes, cultural orientation sessions, and resources to support families.</a:t>
            </a:r>
            <a:endParaRPr/>
          </a:p>
        </p:txBody>
      </p:sp>
      <p:sp>
        <p:nvSpPr>
          <p:cNvPr id="236" name="Google Shape;236;p39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Collaborate with support organizations to provide information in multiple languages.</a:t>
            </a:r>
            <a:endParaRPr/>
          </a:p>
        </p:txBody>
      </p:sp>
      <p:sp>
        <p:nvSpPr>
          <p:cNvPr id="237" name="Google Shape;237;p39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Targeted Language Support</a:t>
            </a:r>
            <a:endParaRPr/>
          </a:p>
        </p:txBody>
      </p:sp>
      <p:sp>
        <p:nvSpPr>
          <p:cNvPr id="238" name="Google Shape;238;p39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 for Family Members</a:t>
            </a:r>
            <a:endParaRPr/>
          </a:p>
        </p:txBody>
      </p:sp>
      <p:sp>
        <p:nvSpPr>
          <p:cNvPr id="239" name="Google Shape;239;p39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Accessible Information</a:t>
            </a:r>
            <a:endParaRPr/>
          </a:p>
        </p:txBody>
      </p:sp>
      <p:sp>
        <p:nvSpPr>
          <p:cNvPr id="240" name="Google Shape;240;p3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Language Support Services in Higher Education</a:t>
            </a:r>
            <a:endParaRPr sz="252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Provide resources related to healthcare, housing, and daily life.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6" name="Google Shape;246;p40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Establish peer support networks for family members.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7" name="Google Shape;247;p40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Offer language classes and cultural orientation sessions for family members.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8" name="Google Shape;248;p4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Family Support: Cultural Adjustment and Language Learning</a:t>
            </a:r>
            <a:endParaRPr sz="252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Providing Support to Families through Language Classes</a:t>
            </a:r>
            <a:endParaRPr sz="2520"/>
          </a:p>
        </p:txBody>
      </p:sp>
      <p:sp>
        <p:nvSpPr>
          <p:cNvPr id="254" name="Google Shape;254;p41"/>
          <p:cNvSpPr txBox="1"/>
          <p:nvPr>
            <p:ph idx="4294967295" type="body"/>
          </p:nvPr>
        </p:nvSpPr>
        <p:spPr>
          <a:xfrm>
            <a:off x="3076819" y="1060200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Offering language classes for family members can help them develop basic language skills and learn about the host country's culture.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55" name="Google Shape;255;p41"/>
          <p:cNvSpPr txBox="1"/>
          <p:nvPr>
            <p:ph idx="4294967295" type="body"/>
          </p:nvPr>
        </p:nvSpPr>
        <p:spPr>
          <a:xfrm>
            <a:off x="3076819" y="2301414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HE institutions can provide cultural orientation sessions for family members to help them understand and adapt to the new cultural environment.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56" name="Google Shape;256;p41"/>
          <p:cNvSpPr txBox="1"/>
          <p:nvPr>
            <p:ph idx="4294967295" type="subTitle"/>
          </p:nvPr>
        </p:nvSpPr>
        <p:spPr>
          <a:xfrm>
            <a:off x="910425" y="1060312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Language Classes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57" name="Google Shape;257;p41"/>
          <p:cNvSpPr txBox="1"/>
          <p:nvPr>
            <p:ph idx="4294967295" type="subTitle"/>
          </p:nvPr>
        </p:nvSpPr>
        <p:spPr>
          <a:xfrm>
            <a:off x="910425" y="2301463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Cultural Orientation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58" name="Google Shape;258;p41"/>
          <p:cNvSpPr txBox="1"/>
          <p:nvPr>
            <p:ph idx="4294967295" type="subTitle"/>
          </p:nvPr>
        </p:nvSpPr>
        <p:spPr>
          <a:xfrm>
            <a:off x="910425" y="3542670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Peer Support Networks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59" name="Google Shape;259;p41"/>
          <p:cNvSpPr txBox="1"/>
          <p:nvPr>
            <p:ph idx="4294967295" type="body"/>
          </p:nvPr>
        </p:nvSpPr>
        <p:spPr>
          <a:xfrm>
            <a:off x="3076819" y="3542670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Establishing peer support networks for family members can help them connect with others in similar situations and provide mutual support.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260" name="Google Shape;260;p41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41"/>
          <p:cNvCxnSpPr/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62" name="Google Shape;262;p41"/>
          <p:cNvCxnSpPr/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63" name="Google Shape;263;p41"/>
          <p:cNvCxnSpPr/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