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
      <p:font typeface="Hanken Grotesk Black"/>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35" Type="http://schemas.openxmlformats.org/officeDocument/2006/relationships/font" Target="fonts/HankenGroteskBlack-bold.fntdata"/><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HankenGroteskBlack-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58384739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58384739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SLIDES_API583847390_1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SLIDES_API583847390_1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SLIDES_API583847390_1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SLIDES_API583847390_1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SLIDES_API583847390_1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SLIDES_API583847390_1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SLIDES_API583847390_1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SLIDES_API583847390_1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SLIDES_API583847390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SLIDES_API583847390_1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SLIDES_API583847390_1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SLIDES_API583847390_1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SLIDES_API583847390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SLIDES_API583847390_1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SLIDES_API583847390_2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SLIDES_API583847390_2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f50d2f317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f50d2f317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58384739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58384739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58384739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58384739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SLIDES_API58384739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SLIDES_API58384739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SLIDES_API58384739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SLIDES_API58384739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SLIDES_API58384739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SLIDES_API58384739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SLIDES_API583847390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SLIDES_API583847390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SLIDES_API583847390_9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SLIDES_API583847390_9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SLIDES_API583847390_10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SLIDES_API583847390_10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1100550" y="1563750"/>
            <a:ext cx="76455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Sprachlicher Unterstützungsbedarf und entsprechende Anpassung des Unterrichtsprozesses</a:t>
            </a:r>
            <a:endParaRPr sz="30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 name="Shape 269"/>
        <p:cNvGrpSpPr/>
        <p:nvPr/>
      </p:nvGrpSpPr>
      <p:grpSpPr>
        <a:xfrm>
          <a:off x="0" y="0"/>
          <a:ext cx="0" cy="0"/>
          <a:chOff x="0" y="0"/>
          <a:chExt cx="0" cy="0"/>
        </a:xfrm>
      </p:grpSpPr>
      <p:sp>
        <p:nvSpPr>
          <p:cNvPr id="270" name="Google Shape;270;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Rolle von Gemeinschaftsorganisationen und staatlichen Stellen</a:t>
            </a:r>
            <a:endParaRPr sz="2520"/>
          </a:p>
        </p:txBody>
      </p:sp>
      <p:sp>
        <p:nvSpPr>
          <p:cNvPr id="271" name="Google Shape;271;p42"/>
          <p:cNvSpPr txBox="1"/>
          <p:nvPr>
            <p:ph idx="4294967295" type="body"/>
          </p:nvPr>
        </p:nvSpPr>
        <p:spPr>
          <a:xfrm>
            <a:off x="2749850" y="1292400"/>
            <a:ext cx="5937000" cy="986100"/>
          </a:xfrm>
          <a:prstGeom prst="rect">
            <a:avLst/>
          </a:prstGeom>
          <a:solidFill>
            <a:srgbClr val="FFFFFF">
              <a:alpha val="19620"/>
            </a:srgbClr>
          </a:solid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t>Zusammenarbeit mit gemeindebasierten Organisationen, um Sprachunterricht und -unterstützung anzubieten, die Zugänglichkeit zu gewährleisten und Sprachbarrieren zu beseitigen.</a:t>
            </a:r>
            <a:endParaRPr sz="1100"/>
          </a:p>
        </p:txBody>
      </p:sp>
      <p:sp>
        <p:nvSpPr>
          <p:cNvPr id="272" name="Google Shape;272;p42"/>
          <p:cNvSpPr txBox="1"/>
          <p:nvPr>
            <p:ph idx="4294967295" type="body"/>
          </p:nvPr>
        </p:nvSpPr>
        <p:spPr>
          <a:xfrm>
            <a:off x="2749850" y="2399381"/>
            <a:ext cx="5937000" cy="986100"/>
          </a:xfrm>
          <a:prstGeom prst="rect">
            <a:avLst/>
          </a:prstGeom>
          <a:solidFill>
            <a:srgbClr val="FFFFFF">
              <a:alpha val="19620"/>
            </a:srgbClr>
          </a:solid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t>Staatliche Stellen können Ressourcen und Unterstützung bereitstellen, z. B. durch die Finanzierung von Sprachprogrammen, das Angebot von Beschäftigungsmöglichkeiten und die Bereitstellung von Rechtsberatung und -vertretung.</a:t>
            </a:r>
            <a:endParaRPr sz="1100"/>
          </a:p>
        </p:txBody>
      </p:sp>
      <p:sp>
        <p:nvSpPr>
          <p:cNvPr id="273" name="Google Shape;273;p42"/>
          <p:cNvSpPr txBox="1"/>
          <p:nvPr>
            <p:ph idx="4294967295" type="subTitle"/>
          </p:nvPr>
        </p:nvSpPr>
        <p:spPr>
          <a:xfrm>
            <a:off x="457200" y="1292500"/>
            <a:ext cx="2292600" cy="986100"/>
          </a:xfrm>
          <a:prstGeom prst="rect">
            <a:avLst/>
          </a:prstGeom>
          <a:solidFill>
            <a:srgbClr val="FFFFFF">
              <a:alpha val="19620"/>
            </a:srgbClr>
          </a:solid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t>Gemeinschaftliche Organisationen</a:t>
            </a:r>
            <a:endParaRPr sz="1300"/>
          </a:p>
        </p:txBody>
      </p:sp>
      <p:sp>
        <p:nvSpPr>
          <p:cNvPr id="274" name="Google Shape;274;p42"/>
          <p:cNvSpPr txBox="1"/>
          <p:nvPr>
            <p:ph idx="4294967295" type="subTitle"/>
          </p:nvPr>
        </p:nvSpPr>
        <p:spPr>
          <a:xfrm>
            <a:off x="457200" y="2399425"/>
            <a:ext cx="2292600" cy="986100"/>
          </a:xfrm>
          <a:prstGeom prst="rect">
            <a:avLst/>
          </a:prstGeom>
          <a:solidFill>
            <a:srgbClr val="FFFFFF">
              <a:alpha val="19620"/>
            </a:srgbClr>
          </a:solid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t>Staatliche Agenturen</a:t>
            </a:r>
            <a:endParaRPr sz="1300"/>
          </a:p>
        </p:txBody>
      </p:sp>
      <p:sp>
        <p:nvSpPr>
          <p:cNvPr id="275" name="Google Shape;275;p42"/>
          <p:cNvSpPr txBox="1"/>
          <p:nvPr>
            <p:ph idx="4294967295" type="subTitle"/>
          </p:nvPr>
        </p:nvSpPr>
        <p:spPr>
          <a:xfrm>
            <a:off x="457200" y="3506400"/>
            <a:ext cx="2292600" cy="986100"/>
          </a:xfrm>
          <a:prstGeom prst="rect">
            <a:avLst/>
          </a:prstGeom>
          <a:solidFill>
            <a:srgbClr val="FFFFFF">
              <a:alpha val="19620"/>
            </a:srgbClr>
          </a:solid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t>Zusammenarbeit und Öffentlichkeitsarbeit</a:t>
            </a:r>
            <a:endParaRPr sz="1300"/>
          </a:p>
        </p:txBody>
      </p:sp>
      <p:sp>
        <p:nvSpPr>
          <p:cNvPr id="276" name="Google Shape;276;p42"/>
          <p:cNvSpPr txBox="1"/>
          <p:nvPr>
            <p:ph idx="4294967295" type="body"/>
          </p:nvPr>
        </p:nvSpPr>
        <p:spPr>
          <a:xfrm>
            <a:off x="2749850" y="3506400"/>
            <a:ext cx="5937000" cy="986100"/>
          </a:xfrm>
          <a:prstGeom prst="rect">
            <a:avLst/>
          </a:prstGeom>
          <a:solidFill>
            <a:srgbClr val="FFFFFF">
              <a:alpha val="19620"/>
            </a:srgbClr>
          </a:solid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t>Partnerschaften mit kommunalen Organisationen, religiösen Gruppen und Interessenvertretern, um Informationen über die Möglichkeiten der Hochschulbildung durch umfassende Öffentlichkeitsarbeit zu verbreiten.</a:t>
            </a:r>
            <a:endParaRPr sz="1100"/>
          </a:p>
        </p:txBody>
      </p:sp>
      <p:sp>
        <p:nvSpPr>
          <p:cNvPr id="277" name="Google Shape;277;p42"/>
          <p:cNvSpPr/>
          <p:nvPr/>
        </p:nvSpPr>
        <p:spPr>
          <a:xfrm>
            <a:off x="2674650" y="1717900"/>
            <a:ext cx="135000" cy="135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2"/>
          <p:cNvSpPr/>
          <p:nvPr/>
        </p:nvSpPr>
        <p:spPr>
          <a:xfrm>
            <a:off x="2674650" y="2824850"/>
            <a:ext cx="135000" cy="135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2"/>
          <p:cNvSpPr/>
          <p:nvPr/>
        </p:nvSpPr>
        <p:spPr>
          <a:xfrm>
            <a:off x="2674650" y="3931750"/>
            <a:ext cx="135000" cy="135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3" name="Shape 283"/>
        <p:cNvGrpSpPr/>
        <p:nvPr/>
      </p:nvGrpSpPr>
      <p:grpSpPr>
        <a:xfrm>
          <a:off x="0" y="0"/>
          <a:ext cx="0" cy="0"/>
          <a:chOff x="0" y="0"/>
          <a:chExt cx="0" cy="0"/>
        </a:xfrm>
      </p:grpSpPr>
      <p:sp>
        <p:nvSpPr>
          <p:cNvPr id="284" name="Google Shape;284;p43"/>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Gewährleistung einer kultursensiblen und respektvollen Kommunikation mit Flüchtlingen und Einwanderern.</a:t>
            </a:r>
            <a:endParaRPr sz="1200"/>
          </a:p>
        </p:txBody>
      </p:sp>
      <p:sp>
        <p:nvSpPr>
          <p:cNvPr id="285" name="Google Shape;285;p43"/>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Partnerschaften mit Gemeindeorganisationen und Interessenvertretern, um Informationen durch integrative und einladende Öffentlichkeitsarbeit zu verbreiten.</a:t>
            </a:r>
            <a:endParaRPr sz="1200"/>
          </a:p>
        </p:txBody>
      </p:sp>
      <p:sp>
        <p:nvSpPr>
          <p:cNvPr id="286" name="Google Shape;286;p43"/>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Übersetzen Sie vorhandenes Material und entwickeln Sie neue Ressourcen in mehreren Sprachen, um über die Möglichkeiten der Hochschulbildung zu informieren.</a:t>
            </a:r>
            <a:endParaRPr sz="1200"/>
          </a:p>
        </p:txBody>
      </p:sp>
      <p:sp>
        <p:nvSpPr>
          <p:cNvPr id="287" name="Google Shape;287;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Zugängliche Informationen für Hochschulangebote</a:t>
            </a:r>
            <a:endParaRPr sz="2500"/>
          </a:p>
        </p:txBody>
      </p:sp>
      <p:cxnSp>
        <p:nvCxnSpPr>
          <p:cNvPr id="288" name="Google Shape;288;p43"/>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89" name="Google Shape;289;p43"/>
          <p:cNvCxnSpPr>
            <a:endCxn id="285"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0" name="Google Shape;290;p43"/>
          <p:cNvCxnSpPr>
            <a:endCxn id="284"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91" name="Google Shape;291;p43"/>
          <p:cNvCxnSpPr>
            <a:endCxn id="286"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Barrieren überwinden: Zugänglichkeit von Informationen in mehreren Sprachen</a:t>
            </a:r>
            <a:endParaRPr sz="2520"/>
          </a:p>
        </p:txBody>
      </p:sp>
      <p:sp>
        <p:nvSpPr>
          <p:cNvPr id="297" name="Google Shape;297;p44"/>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Mangel an Informationen und Wissen über die vorhandenen Möglichkeiten</a:t>
            </a:r>
            <a:endParaRPr sz="1100"/>
          </a:p>
          <a:p>
            <a:pPr indent="-241300" lvl="0" marL="342900" rtl="0" algn="l">
              <a:spcBef>
                <a:spcPts val="1000"/>
              </a:spcBef>
              <a:spcAft>
                <a:spcPts val="0"/>
              </a:spcAft>
              <a:buClr>
                <a:schemeClr val="dk1"/>
              </a:buClr>
              <a:buSzPts val="1100"/>
              <a:buChar char="●"/>
            </a:pPr>
            <a:r>
              <a:rPr lang="en" sz="1100"/>
              <a:t>Sprachbarrieren</a:t>
            </a:r>
            <a:endParaRPr sz="1100"/>
          </a:p>
          <a:p>
            <a:pPr indent="-241300" lvl="0" marL="342900" rtl="0" algn="l">
              <a:spcBef>
                <a:spcPts val="1000"/>
              </a:spcBef>
              <a:spcAft>
                <a:spcPts val="1000"/>
              </a:spcAft>
              <a:buClr>
                <a:schemeClr val="dk1"/>
              </a:buClr>
              <a:buSzPts val="1100"/>
              <a:buChar char="●"/>
            </a:pPr>
            <a:r>
              <a:rPr lang="en" sz="1100"/>
              <a:t>Unvertrautheit mit dem Hochschulsystem</a:t>
            </a:r>
            <a:endParaRPr sz="1100"/>
          </a:p>
        </p:txBody>
      </p:sp>
      <p:sp>
        <p:nvSpPr>
          <p:cNvPr id="298" name="Google Shape;298;p44"/>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Übersetzen vorhandener Materialien in verschiedene Sprachen</a:t>
            </a:r>
            <a:endParaRPr sz="1100"/>
          </a:p>
          <a:p>
            <a:pPr indent="-241300" lvl="0" marL="342900" marR="0" rtl="0" algn="l">
              <a:lnSpc>
                <a:spcPct val="115000"/>
              </a:lnSpc>
              <a:spcBef>
                <a:spcPts val="1000"/>
              </a:spcBef>
              <a:spcAft>
                <a:spcPts val="0"/>
              </a:spcAft>
              <a:buClr>
                <a:schemeClr val="dk1"/>
              </a:buClr>
              <a:buSzPts val="1100"/>
              <a:buChar char="●"/>
            </a:pPr>
            <a:r>
              <a:rPr lang="en" sz="1100"/>
              <a:t>Entwicklung neuer Ressourcen für Flüchtlinge und Einwanderer</a:t>
            </a:r>
            <a:endParaRPr sz="1100"/>
          </a:p>
          <a:p>
            <a:pPr indent="-241300" lvl="0" marL="342900" marR="0" rtl="0" algn="l">
              <a:lnSpc>
                <a:spcPct val="115000"/>
              </a:lnSpc>
              <a:spcBef>
                <a:spcPts val="1000"/>
              </a:spcBef>
              <a:spcAft>
                <a:spcPts val="0"/>
              </a:spcAft>
              <a:buClr>
                <a:schemeClr val="dk1"/>
              </a:buClr>
              <a:buSzPts val="1100"/>
              <a:buChar char="●"/>
            </a:pPr>
            <a:r>
              <a:rPr lang="en" sz="1100"/>
              <a:t>Partnerschaften mit lokalen Organisationen und Interessengruppen</a:t>
            </a:r>
            <a:endParaRPr sz="1100"/>
          </a:p>
          <a:p>
            <a:pPr indent="-241300" lvl="0" marL="342900" marR="0" rtl="0" algn="l">
              <a:lnSpc>
                <a:spcPct val="115000"/>
              </a:lnSpc>
              <a:spcBef>
                <a:spcPts val="1000"/>
              </a:spcBef>
              <a:spcAft>
                <a:spcPts val="1000"/>
              </a:spcAft>
              <a:buClr>
                <a:schemeClr val="dk1"/>
              </a:buClr>
              <a:buSzPts val="1100"/>
              <a:buChar char="●"/>
            </a:pPr>
            <a:r>
              <a:rPr lang="en" sz="1100"/>
              <a:t>Sicherstellung einer kultursensiblen und respektvollen Kommunikation</a:t>
            </a:r>
            <a:endParaRPr sz="1100"/>
          </a:p>
        </p:txBody>
      </p:sp>
      <p:sp>
        <p:nvSpPr>
          <p:cNvPr id="299" name="Google Shape;299;p44"/>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Hindernisse für die Zugänglichkeit von Informationen</a:t>
            </a:r>
            <a:endParaRPr sz="1400">
              <a:solidFill>
                <a:schemeClr val="lt1"/>
              </a:solidFill>
            </a:endParaRPr>
          </a:p>
        </p:txBody>
      </p:sp>
      <p:sp>
        <p:nvSpPr>
          <p:cNvPr id="300" name="Google Shape;300;p44"/>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Strategien für die Zugänglichkeit von Informationen</a:t>
            </a:r>
            <a:endParaRPr sz="1400">
              <a:solidFill>
                <a:schemeClr val="lt1"/>
              </a:solidFill>
            </a:endParaRPr>
          </a:p>
        </p:txBody>
      </p:sp>
      <p:cxnSp>
        <p:nvCxnSpPr>
          <p:cNvPr id="301" name="Google Shape;301;p44"/>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302" name="Google Shape;302;p44"/>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303" name="Google Shape;303;p44"/>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4"/>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45"/>
          <p:cNvSpPr txBox="1"/>
          <p:nvPr>
            <p:ph idx="4294967295" type="subTitle"/>
          </p:nvPr>
        </p:nvSpPr>
        <p:spPr>
          <a:xfrm>
            <a:off x="6188420" y="1222750"/>
            <a:ext cx="2498400" cy="720300"/>
          </a:xfrm>
          <a:prstGeom prst="rect">
            <a:avLst/>
          </a:prstGeom>
        </p:spPr>
        <p:txBody>
          <a:bodyPr anchorCtr="0" anchor="b" bIns="137150" lIns="45700" spcFirstLastPara="1" rIns="137150" wrap="square" tIns="0">
            <a:noAutofit/>
          </a:bodyPr>
          <a:lstStyle/>
          <a:p>
            <a:pPr indent="0" lvl="0" marL="0" rtl="0" algn="l">
              <a:lnSpc>
                <a:spcPct val="100000"/>
              </a:lnSpc>
              <a:spcBef>
                <a:spcPts val="0"/>
              </a:spcBef>
              <a:spcAft>
                <a:spcPts val="0"/>
              </a:spcAft>
              <a:buNone/>
            </a:pPr>
            <a:r>
              <a:rPr lang="en" sz="1400">
                <a:latin typeface="Hanken Grotesk SemiBold"/>
                <a:ea typeface="Hanken Grotesk SemiBold"/>
                <a:cs typeface="Hanken Grotesk SemiBold"/>
                <a:sym typeface="Hanken Grotesk SemiBold"/>
              </a:rPr>
              <a:t>Zusammenarbeit und Einfühlungsvermögen</a:t>
            </a:r>
            <a:endParaRPr sz="1400">
              <a:latin typeface="Hanken Grotesk SemiBold"/>
              <a:ea typeface="Hanken Grotesk SemiBold"/>
              <a:cs typeface="Hanken Grotesk SemiBold"/>
              <a:sym typeface="Hanken Grotesk SemiBold"/>
            </a:endParaRPr>
          </a:p>
        </p:txBody>
      </p:sp>
      <p:sp>
        <p:nvSpPr>
          <p:cNvPr id="310" name="Google Shape;310;p45"/>
          <p:cNvSpPr txBox="1"/>
          <p:nvPr>
            <p:ph idx="1" type="body"/>
          </p:nvPr>
        </p:nvSpPr>
        <p:spPr>
          <a:xfrm>
            <a:off x="457188" y="2128050"/>
            <a:ext cx="2498400" cy="2182200"/>
          </a:xfrm>
          <a:prstGeom prst="rect">
            <a:avLst/>
          </a:prstGeom>
          <a:noFill/>
          <a:ln>
            <a:noFill/>
          </a:ln>
        </p:spPr>
        <p:txBody>
          <a:bodyPr anchorCtr="0" anchor="t" bIns="91425" lIns="45700" spcFirstLastPara="1" rIns="137150" wrap="square" tIns="182875">
            <a:noAutofit/>
          </a:bodyPr>
          <a:lstStyle/>
          <a:p>
            <a:pPr indent="0" lvl="0" marL="0" rtl="0" algn="l">
              <a:lnSpc>
                <a:spcPct val="105000"/>
              </a:lnSpc>
              <a:spcBef>
                <a:spcPts val="0"/>
              </a:spcBef>
              <a:spcAft>
                <a:spcPts val="1000"/>
              </a:spcAft>
              <a:buSzPts val="1100"/>
              <a:buNone/>
            </a:pPr>
            <a:r>
              <a:rPr lang="en" sz="1200">
                <a:solidFill>
                  <a:schemeClr val="lt1"/>
                </a:solidFill>
              </a:rPr>
              <a:t>Übersetzung vorhandener Materialien in verschiedene Sprachen, um den Zugang zu Informationen für Flüchtlinge und Einwanderer zu erleichtern.</a:t>
            </a:r>
            <a:endParaRPr sz="1200">
              <a:solidFill>
                <a:schemeClr val="lt1"/>
              </a:solidFill>
            </a:endParaRPr>
          </a:p>
        </p:txBody>
      </p:sp>
      <p:sp>
        <p:nvSpPr>
          <p:cNvPr id="311" name="Google Shape;311;p45"/>
          <p:cNvSpPr txBox="1"/>
          <p:nvPr>
            <p:ph idx="4294967295" type="subTitle"/>
          </p:nvPr>
        </p:nvSpPr>
        <p:spPr>
          <a:xfrm>
            <a:off x="457200" y="1222750"/>
            <a:ext cx="2498400" cy="7203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latin typeface="Hanken Grotesk SemiBold"/>
                <a:ea typeface="Hanken Grotesk SemiBold"/>
                <a:cs typeface="Hanken Grotesk SemiBold"/>
                <a:sym typeface="Hanken Grotesk SemiBold"/>
              </a:rPr>
              <a:t>Ressourcen übersetzen</a:t>
            </a:r>
            <a:endParaRPr sz="1400">
              <a:latin typeface="Hanken Grotesk SemiBold"/>
              <a:ea typeface="Hanken Grotesk SemiBold"/>
              <a:cs typeface="Hanken Grotesk SemiBold"/>
              <a:sym typeface="Hanken Grotesk SemiBold"/>
            </a:endParaRPr>
          </a:p>
        </p:txBody>
      </p:sp>
      <p:sp>
        <p:nvSpPr>
          <p:cNvPr id="312" name="Google Shape;312;p45"/>
          <p:cNvSpPr txBox="1"/>
          <p:nvPr>
            <p:ph idx="4294967295" type="subTitle"/>
          </p:nvPr>
        </p:nvSpPr>
        <p:spPr>
          <a:xfrm>
            <a:off x="3322810" y="1222750"/>
            <a:ext cx="2498400" cy="720300"/>
          </a:xfrm>
          <a:prstGeom prst="rect">
            <a:avLst/>
          </a:prstGeom>
          <a:noFill/>
          <a:ln>
            <a:noFill/>
          </a:ln>
        </p:spPr>
        <p:txBody>
          <a:bodyPr anchorCtr="0" anchor="b" bIns="137150" lIns="45700" spcFirstLastPara="1" rIns="137150" wrap="square" tIns="0">
            <a:noAutofit/>
          </a:bodyPr>
          <a:lstStyle/>
          <a:p>
            <a:pPr indent="0" lvl="0" marL="0" rtl="0" algn="l">
              <a:lnSpc>
                <a:spcPct val="100000"/>
              </a:lnSpc>
              <a:spcBef>
                <a:spcPts val="0"/>
              </a:spcBef>
              <a:spcAft>
                <a:spcPts val="0"/>
              </a:spcAft>
              <a:buSzPts val="1100"/>
              <a:buNone/>
            </a:pPr>
            <a:r>
              <a:rPr lang="en" sz="1400">
                <a:latin typeface="Hanken Grotesk SemiBold"/>
                <a:ea typeface="Hanken Grotesk SemiBold"/>
                <a:cs typeface="Hanken Grotesk SemiBold"/>
                <a:sym typeface="Hanken Grotesk SemiBold"/>
              </a:rPr>
              <a:t>Neue Ressourcen entwickeln</a:t>
            </a:r>
            <a:endParaRPr sz="1400">
              <a:latin typeface="Hanken Grotesk SemiBold"/>
              <a:ea typeface="Hanken Grotesk SemiBold"/>
              <a:cs typeface="Hanken Grotesk SemiBold"/>
              <a:sym typeface="Hanken Grotesk SemiBold"/>
            </a:endParaRPr>
          </a:p>
        </p:txBody>
      </p:sp>
      <p:sp>
        <p:nvSpPr>
          <p:cNvPr id="313" name="Google Shape;313;p45"/>
          <p:cNvSpPr txBox="1"/>
          <p:nvPr>
            <p:ph idx="2" type="body"/>
          </p:nvPr>
        </p:nvSpPr>
        <p:spPr>
          <a:xfrm>
            <a:off x="3322798" y="2128050"/>
            <a:ext cx="2498400" cy="2182200"/>
          </a:xfrm>
          <a:prstGeom prst="rect">
            <a:avLst/>
          </a:prstGeom>
        </p:spPr>
        <p:txBody>
          <a:bodyPr anchorCtr="0" anchor="t" bIns="91425" lIns="45700" spcFirstLastPara="1" rIns="91425" wrap="square" tIns="182875">
            <a:noAutofit/>
          </a:bodyPr>
          <a:lstStyle/>
          <a:p>
            <a:pPr indent="0" lvl="0" marL="0" rtl="0" algn="l">
              <a:spcBef>
                <a:spcPts val="0"/>
              </a:spcBef>
              <a:spcAft>
                <a:spcPts val="1000"/>
              </a:spcAft>
              <a:buNone/>
            </a:pPr>
            <a:r>
              <a:rPr lang="en" sz="1200">
                <a:solidFill>
                  <a:schemeClr val="lt1"/>
                </a:solidFill>
              </a:rPr>
              <a:t>Entwicklung neuer Ressourcen für Flüchtlinge und Zuwanderer, die Informationen über das Hochschulsystem, die Zulassungsvoraussetzungen, Programme und Unterstützungsdienste bieten.</a:t>
            </a:r>
            <a:endParaRPr sz="1200">
              <a:solidFill>
                <a:schemeClr val="lt1"/>
              </a:solidFill>
            </a:endParaRPr>
          </a:p>
        </p:txBody>
      </p:sp>
      <p:sp>
        <p:nvSpPr>
          <p:cNvPr id="314" name="Google Shape;314;p45"/>
          <p:cNvSpPr txBox="1"/>
          <p:nvPr>
            <p:ph idx="3" type="body"/>
          </p:nvPr>
        </p:nvSpPr>
        <p:spPr>
          <a:xfrm>
            <a:off x="6188407" y="2128050"/>
            <a:ext cx="2498400" cy="2182200"/>
          </a:xfrm>
          <a:prstGeom prst="rect">
            <a:avLst/>
          </a:prstGeom>
        </p:spPr>
        <p:txBody>
          <a:bodyPr anchorCtr="0" anchor="t" bIns="91425" lIns="45700" spcFirstLastPara="1" rIns="91425" wrap="square" tIns="182875">
            <a:noAutofit/>
          </a:bodyPr>
          <a:lstStyle/>
          <a:p>
            <a:pPr indent="0" lvl="0" marL="0" rtl="0" algn="l">
              <a:spcBef>
                <a:spcPts val="0"/>
              </a:spcBef>
              <a:spcAft>
                <a:spcPts val="1000"/>
              </a:spcAft>
              <a:buNone/>
            </a:pPr>
            <a:r>
              <a:rPr lang="en" sz="1200">
                <a:solidFill>
                  <a:schemeClr val="lt1"/>
                </a:solidFill>
              </a:rPr>
              <a:t>Zusammenarbeit mit Sprachexperten und kulturellen Beratern, um eine genaue Übersetzung und kulturelle Sensibilität bei der Entwicklung von Ressourcen zu gewährleisten.</a:t>
            </a:r>
            <a:endParaRPr sz="1200">
              <a:solidFill>
                <a:schemeClr val="lt1"/>
              </a:solidFill>
            </a:endParaRPr>
          </a:p>
        </p:txBody>
      </p:sp>
      <p:sp>
        <p:nvSpPr>
          <p:cNvPr id="315" name="Google Shape;315;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Übersetzen von Ressourcen und Entwicklung neuer Ressourcen</a:t>
            </a:r>
            <a:endParaRPr sz="2520"/>
          </a:p>
        </p:txBody>
      </p:sp>
      <p:cxnSp>
        <p:nvCxnSpPr>
          <p:cNvPr id="316" name="Google Shape;316;p45"/>
          <p:cNvCxnSpPr/>
          <p:nvPr/>
        </p:nvCxnSpPr>
        <p:spPr>
          <a:xfrm>
            <a:off x="458458" y="2066275"/>
            <a:ext cx="2497200" cy="0"/>
          </a:xfrm>
          <a:prstGeom prst="straightConnector1">
            <a:avLst/>
          </a:prstGeom>
          <a:noFill/>
          <a:ln cap="flat" cmpd="sng" w="28575">
            <a:solidFill>
              <a:schemeClr val="lt1"/>
            </a:solidFill>
            <a:prstDash val="solid"/>
            <a:round/>
            <a:headEnd len="med" w="med" type="none"/>
            <a:tailEnd len="med" w="med" type="none"/>
          </a:ln>
        </p:spPr>
      </p:cxnSp>
      <p:cxnSp>
        <p:nvCxnSpPr>
          <p:cNvPr id="317" name="Google Shape;317;p45"/>
          <p:cNvCxnSpPr/>
          <p:nvPr/>
        </p:nvCxnSpPr>
        <p:spPr>
          <a:xfrm>
            <a:off x="3323886" y="2066275"/>
            <a:ext cx="2497200" cy="0"/>
          </a:xfrm>
          <a:prstGeom prst="straightConnector1">
            <a:avLst/>
          </a:prstGeom>
          <a:noFill/>
          <a:ln cap="flat" cmpd="sng" w="28575">
            <a:solidFill>
              <a:schemeClr val="lt1"/>
            </a:solidFill>
            <a:prstDash val="solid"/>
            <a:round/>
            <a:headEnd len="med" w="med" type="none"/>
            <a:tailEnd len="med" w="med" type="none"/>
          </a:ln>
        </p:spPr>
      </p:cxnSp>
      <p:cxnSp>
        <p:nvCxnSpPr>
          <p:cNvPr id="318" name="Google Shape;318;p45"/>
          <p:cNvCxnSpPr/>
          <p:nvPr/>
        </p:nvCxnSpPr>
        <p:spPr>
          <a:xfrm>
            <a:off x="6189434" y="2066275"/>
            <a:ext cx="24972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 name="Shape 322"/>
        <p:cNvGrpSpPr/>
        <p:nvPr/>
      </p:nvGrpSpPr>
      <p:grpSpPr>
        <a:xfrm>
          <a:off x="0" y="0"/>
          <a:ext cx="0" cy="0"/>
          <a:chOff x="0" y="0"/>
          <a:chExt cx="0" cy="0"/>
        </a:xfrm>
      </p:grpSpPr>
      <p:sp>
        <p:nvSpPr>
          <p:cNvPr id="323" name="Google Shape;323;p46"/>
          <p:cNvSpPr/>
          <p:nvPr/>
        </p:nvSpPr>
        <p:spPr>
          <a:xfrm>
            <a:off x="457306" y="1164900"/>
            <a:ext cx="3995100" cy="3404100"/>
          </a:xfrm>
          <a:prstGeom prst="rect">
            <a:avLst/>
          </a:prstGeom>
          <a:solidFill>
            <a:srgbClr val="8C5F66">
              <a:alpha val="5000"/>
            </a:srgbClr>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6"/>
          <p:cNvSpPr/>
          <p:nvPr/>
        </p:nvSpPr>
        <p:spPr>
          <a:xfrm>
            <a:off x="4691800" y="1164900"/>
            <a:ext cx="3995100" cy="3404100"/>
          </a:xfrm>
          <a:prstGeom prst="rect">
            <a:avLst/>
          </a:prstGeom>
          <a:solidFill>
            <a:srgbClr val="0254DB">
              <a:alpha val="300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6"/>
          <p:cNvSpPr txBox="1"/>
          <p:nvPr>
            <p:ph idx="4294967295" type="body"/>
          </p:nvPr>
        </p:nvSpPr>
        <p:spPr>
          <a:xfrm>
            <a:off x="457200" y="1834900"/>
            <a:ext cx="3995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accent4"/>
              </a:buClr>
              <a:buSzPts val="1100"/>
              <a:buChar char="■"/>
            </a:pPr>
            <a:r>
              <a:rPr lang="en" sz="1100">
                <a:solidFill>
                  <a:schemeClr val="accent4"/>
                </a:solidFill>
              </a:rPr>
              <a:t>Sprachbarrieren können den Zugang zu Informationen erschweren.</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Kulturelle Unterschiede beeinflussen die Aufnahme und das Verständnis von Informationen.</a:t>
            </a:r>
            <a:endParaRPr sz="1100">
              <a:solidFill>
                <a:schemeClr val="accent4"/>
              </a:solidFill>
            </a:endParaRPr>
          </a:p>
          <a:p>
            <a:pPr indent="-241300" lvl="0" marL="342900" rtl="0" algn="l">
              <a:spcBef>
                <a:spcPts val="1000"/>
              </a:spcBef>
              <a:spcAft>
                <a:spcPts val="0"/>
              </a:spcAft>
              <a:buClr>
                <a:schemeClr val="accent4"/>
              </a:buClr>
              <a:buSzPts val="1100"/>
              <a:buChar char="■"/>
            </a:pPr>
            <a:r>
              <a:rPr lang="en" sz="1100">
                <a:solidFill>
                  <a:schemeClr val="accent4"/>
                </a:solidFill>
              </a:rPr>
              <a:t>Unvertrautheit mit dem Hochschulsystem des Gastlandes.</a:t>
            </a:r>
            <a:endParaRPr sz="1100">
              <a:solidFill>
                <a:schemeClr val="accent4"/>
              </a:solidFill>
            </a:endParaRPr>
          </a:p>
          <a:p>
            <a:pPr indent="-241300" lvl="0" marL="342900" rtl="0" algn="l">
              <a:spcBef>
                <a:spcPts val="1000"/>
              </a:spcBef>
              <a:spcAft>
                <a:spcPts val="1000"/>
              </a:spcAft>
              <a:buClr>
                <a:schemeClr val="accent4"/>
              </a:buClr>
              <a:buSzPts val="1100"/>
              <a:buChar char="■"/>
            </a:pPr>
            <a:r>
              <a:rPr lang="en" sz="1100">
                <a:solidFill>
                  <a:schemeClr val="accent4"/>
                </a:solidFill>
              </a:rPr>
              <a:t>Begrenzter Zugang zu Informationen und Ressourcen.</a:t>
            </a:r>
            <a:endParaRPr sz="1100">
              <a:solidFill>
                <a:schemeClr val="accent4"/>
              </a:solidFill>
            </a:endParaRPr>
          </a:p>
        </p:txBody>
      </p:sp>
      <p:sp>
        <p:nvSpPr>
          <p:cNvPr id="326" name="Google Shape;326;p46"/>
          <p:cNvSpPr txBox="1"/>
          <p:nvPr>
            <p:ph idx="4294967295" type="subTitle"/>
          </p:nvPr>
        </p:nvSpPr>
        <p:spPr>
          <a:xfrm>
            <a:off x="457200" y="1164900"/>
            <a:ext cx="3995100" cy="622800"/>
          </a:xfrm>
          <a:prstGeom prst="rect">
            <a:avLst/>
          </a:prstGeom>
        </p:spPr>
        <p:txBody>
          <a:bodyPr anchorCtr="0" anchor="ctr" bIns="91425" lIns="182875" spcFirstLastPara="1" rIns="137150" wrap="square" tIns="91425">
            <a:noAutofit/>
          </a:bodyPr>
          <a:lstStyle/>
          <a:p>
            <a:pPr indent="0" lvl="0" marL="0" rtl="0" algn="l">
              <a:spcBef>
                <a:spcPts val="0"/>
              </a:spcBef>
              <a:spcAft>
                <a:spcPts val="1200"/>
              </a:spcAft>
              <a:buNone/>
            </a:pPr>
            <a:r>
              <a:rPr lang="en" sz="1400">
                <a:solidFill>
                  <a:schemeClr val="accent4"/>
                </a:solidFill>
                <a:latin typeface="Hanken Grotesk SemiBold"/>
                <a:ea typeface="Hanken Grotesk SemiBold"/>
                <a:cs typeface="Hanken Grotesk SemiBold"/>
                <a:sym typeface="Hanken Grotesk SemiBold"/>
              </a:rPr>
              <a:t>Hindernisse für die Kommunikation</a:t>
            </a:r>
            <a:endParaRPr sz="1400">
              <a:solidFill>
                <a:schemeClr val="accent4"/>
              </a:solidFill>
              <a:latin typeface="Hanken Grotesk SemiBold"/>
              <a:ea typeface="Hanken Grotesk SemiBold"/>
              <a:cs typeface="Hanken Grotesk SemiBold"/>
              <a:sym typeface="Hanken Grotesk SemiBold"/>
            </a:endParaRPr>
          </a:p>
        </p:txBody>
      </p:sp>
      <p:sp>
        <p:nvSpPr>
          <p:cNvPr id="327" name="Google Shape;327;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Kulturell empfindliche Kommunikation: Ein Schlüssel zum Zugang</a:t>
            </a:r>
            <a:endParaRPr sz="2520"/>
          </a:p>
        </p:txBody>
      </p:sp>
      <p:sp>
        <p:nvSpPr>
          <p:cNvPr id="328" name="Google Shape;328;p46"/>
          <p:cNvSpPr txBox="1"/>
          <p:nvPr>
            <p:ph idx="4294967295" type="body"/>
          </p:nvPr>
        </p:nvSpPr>
        <p:spPr>
          <a:xfrm>
            <a:off x="4691800" y="1834900"/>
            <a:ext cx="3995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accent1"/>
              </a:buClr>
              <a:buSzPts val="1100"/>
              <a:buChar char="■"/>
            </a:pPr>
            <a:r>
              <a:rPr lang="en" sz="1100">
                <a:solidFill>
                  <a:schemeClr val="accent1"/>
                </a:solidFill>
              </a:rPr>
              <a:t>Sorgt für zugängliche und verständliche Informationen.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respektiert und anerkennt kulturelle Hintergründe und Normen.</a:t>
            </a:r>
            <a:endParaRPr sz="1100">
              <a:solidFill>
                <a:schemeClr val="accent1"/>
              </a:solidFill>
            </a:endParaRPr>
          </a:p>
          <a:p>
            <a:pPr indent="-241300" lvl="0" marL="342900" marR="0" rtl="0" algn="l">
              <a:lnSpc>
                <a:spcPct val="115000"/>
              </a:lnSpc>
              <a:spcBef>
                <a:spcPts val="1000"/>
              </a:spcBef>
              <a:spcAft>
                <a:spcPts val="0"/>
              </a:spcAft>
              <a:buClr>
                <a:schemeClr val="accent1"/>
              </a:buClr>
              <a:buSzPts val="1100"/>
              <a:buChar char="■"/>
            </a:pPr>
            <a:r>
              <a:rPr lang="en" sz="1100">
                <a:solidFill>
                  <a:schemeClr val="accent1"/>
                </a:solidFill>
              </a:rPr>
              <a:t>Baut Vertrauen und Beziehungen auf und schafft ein unterstützendes Umfeld.</a:t>
            </a:r>
            <a:endParaRPr sz="1100">
              <a:solidFill>
                <a:schemeClr val="accent1"/>
              </a:solidFill>
            </a:endParaRPr>
          </a:p>
          <a:p>
            <a:pPr indent="-241300" lvl="0" marL="342900" marR="0" rtl="0" algn="l">
              <a:lnSpc>
                <a:spcPct val="115000"/>
              </a:lnSpc>
              <a:spcBef>
                <a:spcPts val="1000"/>
              </a:spcBef>
              <a:spcAft>
                <a:spcPts val="1000"/>
              </a:spcAft>
              <a:buClr>
                <a:schemeClr val="accent1"/>
              </a:buClr>
              <a:buSzPts val="1100"/>
              <a:buChar char="■"/>
            </a:pPr>
            <a:r>
              <a:rPr lang="en" sz="1100">
                <a:solidFill>
                  <a:schemeClr val="accent1"/>
                </a:solidFill>
              </a:rPr>
              <a:t>Erleichtert eine effektive Kommunikation durch die Überwindung von Barrieren.</a:t>
            </a:r>
            <a:endParaRPr sz="1100">
              <a:solidFill>
                <a:schemeClr val="accent1"/>
              </a:solidFill>
            </a:endParaRPr>
          </a:p>
        </p:txBody>
      </p:sp>
      <p:sp>
        <p:nvSpPr>
          <p:cNvPr id="329" name="Google Shape;329;p46"/>
          <p:cNvSpPr txBox="1"/>
          <p:nvPr>
            <p:ph idx="4294967295" type="subTitle"/>
          </p:nvPr>
        </p:nvSpPr>
        <p:spPr>
          <a:xfrm>
            <a:off x="4691800" y="1164900"/>
            <a:ext cx="3995100" cy="622800"/>
          </a:xfrm>
          <a:prstGeom prst="rect">
            <a:avLst/>
          </a:prstGeom>
        </p:spPr>
        <p:txBody>
          <a:bodyPr anchorCtr="0" anchor="ctr" bIns="91425" lIns="182875" spcFirstLastPara="1" rIns="137150" wrap="square" tIns="91425">
            <a:noAutofit/>
          </a:bodyPr>
          <a:lstStyle/>
          <a:p>
            <a:pPr indent="0" lvl="0" marL="0" marR="0" rtl="0" algn="l">
              <a:lnSpc>
                <a:spcPct val="100000"/>
              </a:lnSpc>
              <a:spcBef>
                <a:spcPts val="0"/>
              </a:spcBef>
              <a:spcAft>
                <a:spcPts val="1200"/>
              </a:spcAft>
              <a:buNone/>
            </a:pPr>
            <a:r>
              <a:rPr lang="en" sz="1400">
                <a:solidFill>
                  <a:schemeClr val="accent1"/>
                </a:solidFill>
                <a:latin typeface="Hanken Grotesk SemiBold"/>
                <a:ea typeface="Hanken Grotesk SemiBold"/>
                <a:cs typeface="Hanken Grotesk SemiBold"/>
                <a:sym typeface="Hanken Grotesk SemiBold"/>
              </a:rPr>
              <a:t>Bedeutung einer kultursensiblen Kommunikation</a:t>
            </a:r>
            <a:endParaRPr sz="1400">
              <a:solidFill>
                <a:schemeClr val="accent1"/>
              </a:solidFill>
              <a:latin typeface="Hanken Grotesk SemiBold"/>
              <a:ea typeface="Hanken Grotesk SemiBold"/>
              <a:cs typeface="Hanken Grotesk SemiBold"/>
              <a:sym typeface="Hanken Grotesk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Sicherstellen, dass Informationen und Mitteilungen über Hochschulbildungsmöglichkeiten zugänglich sind und in mehreren Sprachen angeboten werden</a:t>
            </a:r>
            <a:endParaRPr>
              <a:solidFill>
                <a:schemeClr val="dk1"/>
              </a:solidFill>
            </a:endParaRPr>
          </a:p>
        </p:txBody>
      </p:sp>
      <p:sp>
        <p:nvSpPr>
          <p:cNvPr id="335" name="Google Shape;335;p47"/>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Unterstützung bei der kulturellen Anpassung und beim Erlernen der Sprache für Familienmitglieder anbieten</a:t>
            </a:r>
            <a:endParaRPr>
              <a:solidFill>
                <a:schemeClr val="dk1"/>
              </a:solidFill>
            </a:endParaRPr>
          </a:p>
        </p:txBody>
      </p:sp>
      <p:sp>
        <p:nvSpPr>
          <p:cNvPr id="336" name="Google Shape;336;p47"/>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Gezielte Unterstützung für das Erlernen von Sprachen und akademischen Schreibfähigkeiten anbieten</a:t>
            </a:r>
            <a:endParaRPr>
              <a:solidFill>
                <a:schemeClr val="dk1"/>
              </a:solidFill>
            </a:endParaRPr>
          </a:p>
        </p:txBody>
      </p:sp>
      <p:sp>
        <p:nvSpPr>
          <p:cNvPr id="337" name="Google Shape;337;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Schlussfolgerung: Erhöhung der Beteiligung an der Hochschulbildung</a:t>
            </a:r>
            <a:endParaRPr sz="25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sp>
        <p:nvSpPr>
          <p:cNvPr id="342" name="Google Shape;342;p48"/>
          <p:cNvSpPr txBox="1"/>
          <p:nvPr>
            <p:ph idx="1" type="body"/>
          </p:nvPr>
        </p:nvSpPr>
        <p:spPr>
          <a:xfrm>
            <a:off x="457200" y="1911100"/>
            <a:ext cx="3776100" cy="2734200"/>
          </a:xfrm>
          <a:prstGeom prst="rect">
            <a:avLst/>
          </a:prstGeom>
        </p:spPr>
        <p:txBody>
          <a:bodyPr anchorCtr="0" anchor="t" bIns="91425" lIns="45700" spcFirstLastPara="1" rIns="91425" wrap="square" tIns="91425">
            <a:noAutofit/>
          </a:bodyPr>
          <a:lstStyle/>
          <a:p>
            <a:pPr indent="-241300" lvl="0" marL="342900" rtl="0" algn="l">
              <a:spcBef>
                <a:spcPts val="0"/>
              </a:spcBef>
              <a:spcAft>
                <a:spcPts val="0"/>
              </a:spcAft>
              <a:buClr>
                <a:schemeClr val="lt1"/>
              </a:buClr>
              <a:buSzPts val="1100"/>
              <a:buChar char="•"/>
            </a:pPr>
            <a:r>
              <a:rPr lang="en" sz="1100"/>
              <a:t>Verbesserter Zugang zur Hochschulbildung</a:t>
            </a:r>
            <a:endParaRPr sz="1100"/>
          </a:p>
          <a:p>
            <a:pPr indent="-241300" lvl="0" marL="342900" rtl="0" algn="l">
              <a:spcBef>
                <a:spcPts val="1000"/>
              </a:spcBef>
              <a:spcAft>
                <a:spcPts val="0"/>
              </a:spcAft>
              <a:buClr>
                <a:schemeClr val="lt1"/>
              </a:buClr>
              <a:buSzPts val="1100"/>
              <a:buChar char="•"/>
            </a:pPr>
            <a:r>
              <a:rPr lang="en" sz="1100"/>
              <a:t>Verbesserte akademische Leistungen</a:t>
            </a:r>
            <a:endParaRPr sz="1100"/>
          </a:p>
          <a:p>
            <a:pPr indent="-241300" lvl="0" marL="342900" rtl="0" algn="l">
              <a:spcBef>
                <a:spcPts val="1000"/>
              </a:spcBef>
              <a:spcAft>
                <a:spcPts val="0"/>
              </a:spcAft>
              <a:buClr>
                <a:schemeClr val="lt1"/>
              </a:buClr>
              <a:buSzPts val="1100"/>
              <a:buChar char="•"/>
            </a:pPr>
            <a:r>
              <a:rPr lang="en" sz="1100"/>
              <a:t>Verbesserte Sprachkenntnisse für eine zukünftige Beschäftigung</a:t>
            </a:r>
            <a:endParaRPr sz="1100"/>
          </a:p>
          <a:p>
            <a:pPr indent="-241300" lvl="0" marL="342900" rtl="0" algn="l">
              <a:spcBef>
                <a:spcPts val="1000"/>
              </a:spcBef>
              <a:spcAft>
                <a:spcPts val="1000"/>
              </a:spcAft>
              <a:buClr>
                <a:schemeClr val="lt1"/>
              </a:buClr>
              <a:buSzPts val="1100"/>
              <a:buChar char="•"/>
            </a:pPr>
            <a:r>
              <a:rPr lang="en" sz="1100"/>
              <a:t>Förderung der sozialen und kulturellen Integration</a:t>
            </a:r>
            <a:endParaRPr sz="1100"/>
          </a:p>
        </p:txBody>
      </p:sp>
      <p:sp>
        <p:nvSpPr>
          <p:cNvPr id="343" name="Google Shape;343;p48"/>
          <p:cNvSpPr txBox="1"/>
          <p:nvPr>
            <p:ph idx="3" type="subTitle"/>
          </p:nvPr>
        </p:nvSpPr>
        <p:spPr>
          <a:xfrm>
            <a:off x="457200" y="1164900"/>
            <a:ext cx="3776100" cy="572700"/>
          </a:xfrm>
          <a:prstGeom prst="rect">
            <a:avLst/>
          </a:prstGeom>
        </p:spPr>
        <p:txBody>
          <a:bodyPr anchorCtr="0" anchor="b" bIns="91425" lIns="45700" spcFirstLastPara="1" rIns="137150" wrap="square" tIns="91425">
            <a:noAutofit/>
          </a:bodyPr>
          <a:lstStyle/>
          <a:p>
            <a:pPr indent="0" lvl="0" marL="0" rtl="0" algn="l">
              <a:spcBef>
                <a:spcPts val="0"/>
              </a:spcBef>
              <a:spcAft>
                <a:spcPts val="1200"/>
              </a:spcAft>
              <a:buNone/>
            </a:pPr>
            <a:r>
              <a:rPr lang="en" sz="1400">
                <a:solidFill>
                  <a:schemeClr val="lt1"/>
                </a:solidFill>
              </a:rPr>
              <a:t>Vorteile der sprachlichen Unterstützung</a:t>
            </a:r>
            <a:endParaRPr sz="1400">
              <a:solidFill>
                <a:schemeClr val="lt1"/>
              </a:solidFill>
            </a:endParaRPr>
          </a:p>
        </p:txBody>
      </p:sp>
      <p:sp>
        <p:nvSpPr>
          <p:cNvPr id="344" name="Google Shape;344;p48"/>
          <p:cNvSpPr txBox="1"/>
          <p:nvPr>
            <p:ph idx="2" type="body"/>
          </p:nvPr>
        </p:nvSpPr>
        <p:spPr>
          <a:xfrm>
            <a:off x="4800400" y="1911100"/>
            <a:ext cx="3776100" cy="2734200"/>
          </a:xfrm>
          <a:prstGeom prst="rect">
            <a:avLst/>
          </a:prstGeom>
        </p:spPr>
        <p:txBody>
          <a:bodyPr anchorCtr="0" anchor="t" bIns="91425" lIns="45700" spcFirstLastPara="1" rIns="91425" wrap="square" tIns="91425">
            <a:noAutofit/>
          </a:bodyPr>
          <a:lstStyle/>
          <a:p>
            <a:pPr indent="-241300" lvl="0" marL="342900" marR="0" rtl="0" algn="l">
              <a:lnSpc>
                <a:spcPct val="115000"/>
              </a:lnSpc>
              <a:spcBef>
                <a:spcPts val="0"/>
              </a:spcBef>
              <a:spcAft>
                <a:spcPts val="0"/>
              </a:spcAft>
              <a:buClr>
                <a:schemeClr val="lt1"/>
              </a:buClr>
              <a:buSzPts val="1100"/>
              <a:buChar char="•"/>
            </a:pPr>
            <a:r>
              <a:rPr lang="en" sz="1100"/>
              <a:t>Verbesserter Zugang zur Hochschulbildung</a:t>
            </a:r>
            <a:endParaRPr sz="1100"/>
          </a:p>
          <a:p>
            <a:pPr indent="-241300" lvl="0" marL="342900" marR="0" rtl="0" algn="l">
              <a:lnSpc>
                <a:spcPct val="115000"/>
              </a:lnSpc>
              <a:spcBef>
                <a:spcPts val="1000"/>
              </a:spcBef>
              <a:spcAft>
                <a:spcPts val="0"/>
              </a:spcAft>
              <a:buClr>
                <a:schemeClr val="lt1"/>
              </a:buClr>
              <a:buSzPts val="1100"/>
              <a:buChar char="•"/>
            </a:pPr>
            <a:r>
              <a:rPr lang="en" sz="1100"/>
              <a:t>Verbesserte akademische Leistungen</a:t>
            </a:r>
            <a:endParaRPr sz="1100"/>
          </a:p>
          <a:p>
            <a:pPr indent="-241300" lvl="0" marL="342900" marR="0" rtl="0" algn="l">
              <a:lnSpc>
                <a:spcPct val="115000"/>
              </a:lnSpc>
              <a:spcBef>
                <a:spcPts val="1000"/>
              </a:spcBef>
              <a:spcAft>
                <a:spcPts val="0"/>
              </a:spcAft>
              <a:buClr>
                <a:schemeClr val="lt1"/>
              </a:buClr>
              <a:buSzPts val="1100"/>
              <a:buChar char="•"/>
            </a:pPr>
            <a:r>
              <a:rPr lang="en" sz="1100"/>
              <a:t>Verbesserte Sprachkenntnisse für eine zukünftige Beschäftigung</a:t>
            </a:r>
            <a:endParaRPr sz="1100"/>
          </a:p>
          <a:p>
            <a:pPr indent="-241300" lvl="0" marL="342900" marR="0" rtl="0" algn="l">
              <a:lnSpc>
                <a:spcPct val="115000"/>
              </a:lnSpc>
              <a:spcBef>
                <a:spcPts val="1000"/>
              </a:spcBef>
              <a:spcAft>
                <a:spcPts val="1000"/>
              </a:spcAft>
              <a:buClr>
                <a:schemeClr val="lt1"/>
              </a:buClr>
              <a:buSzPts val="1100"/>
              <a:buChar char="•"/>
            </a:pPr>
            <a:r>
              <a:rPr lang="en" sz="1100"/>
              <a:t>Förderung der sozialen und kulturellen Integration</a:t>
            </a:r>
            <a:endParaRPr sz="1100"/>
          </a:p>
        </p:txBody>
      </p:sp>
      <p:sp>
        <p:nvSpPr>
          <p:cNvPr id="345" name="Google Shape;345;p48"/>
          <p:cNvSpPr txBox="1"/>
          <p:nvPr>
            <p:ph idx="4" type="subTitle"/>
          </p:nvPr>
        </p:nvSpPr>
        <p:spPr>
          <a:xfrm>
            <a:off x="4800400" y="1164900"/>
            <a:ext cx="3776100" cy="572700"/>
          </a:xfrm>
          <a:prstGeom prst="rect">
            <a:avLst/>
          </a:prstGeom>
        </p:spPr>
        <p:txBody>
          <a:bodyPr anchorCtr="0" anchor="b" bIns="91425" lIns="45700" spcFirstLastPara="1" rIns="137150" wrap="square" tIns="91425">
            <a:noAutofit/>
          </a:bodyPr>
          <a:lstStyle/>
          <a:p>
            <a:pPr indent="0" lvl="0" marL="0" marR="0" rtl="0" algn="l">
              <a:lnSpc>
                <a:spcPct val="100000"/>
              </a:lnSpc>
              <a:spcBef>
                <a:spcPts val="0"/>
              </a:spcBef>
              <a:spcAft>
                <a:spcPts val="1200"/>
              </a:spcAft>
              <a:buNone/>
            </a:pPr>
            <a:r>
              <a:rPr lang="en" sz="1400">
                <a:solidFill>
                  <a:schemeClr val="lt1"/>
                </a:solidFill>
              </a:rPr>
              <a:t>Fallstudien</a:t>
            </a:r>
            <a:endParaRPr sz="1400">
              <a:solidFill>
                <a:schemeClr val="lt1"/>
              </a:solidFill>
            </a:endParaRPr>
          </a:p>
        </p:txBody>
      </p:sp>
      <p:sp>
        <p:nvSpPr>
          <p:cNvPr id="346" name="Google Shape;346;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Auswirkungen der Sprachförderung in der Hochschulbildung</a:t>
            </a:r>
            <a:endParaRPr sz="2520"/>
          </a:p>
        </p:txBody>
      </p:sp>
      <p:cxnSp>
        <p:nvCxnSpPr>
          <p:cNvPr id="347" name="Google Shape;347;p48"/>
          <p:cNvCxnSpPr/>
          <p:nvPr/>
        </p:nvCxnSpPr>
        <p:spPr>
          <a:xfrm>
            <a:off x="482008" y="1834900"/>
            <a:ext cx="3668100" cy="0"/>
          </a:xfrm>
          <a:prstGeom prst="straightConnector1">
            <a:avLst/>
          </a:prstGeom>
          <a:noFill/>
          <a:ln cap="flat" cmpd="sng" w="28575">
            <a:solidFill>
              <a:schemeClr val="lt1"/>
            </a:solidFill>
            <a:prstDash val="solid"/>
            <a:round/>
            <a:headEnd len="med" w="med" type="none"/>
            <a:tailEnd len="med" w="med" type="none"/>
          </a:ln>
        </p:spPr>
      </p:cxnSp>
      <p:cxnSp>
        <p:nvCxnSpPr>
          <p:cNvPr id="348" name="Google Shape;348;p48"/>
          <p:cNvCxnSpPr/>
          <p:nvPr/>
        </p:nvCxnSpPr>
        <p:spPr>
          <a:xfrm>
            <a:off x="4796859" y="1834900"/>
            <a:ext cx="36627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Die Fragerunde fördert das Engagement und ermöglicht eine weitere Diskussion über das Thema.</a:t>
            </a:r>
            <a:endParaRPr/>
          </a:p>
        </p:txBody>
      </p:sp>
      <p:sp>
        <p:nvSpPr>
          <p:cNvPr id="354" name="Google Shape;354;p4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Experten und Moderatoren können Antworten und Einblicke geben, um die Fragen der Teilnehmer zu klären.</a:t>
            </a:r>
            <a:endParaRPr/>
          </a:p>
        </p:txBody>
      </p:sp>
      <p:sp>
        <p:nvSpPr>
          <p:cNvPr id="355" name="Google Shape;355;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Sitzung mit Fragen und Antworten</a:t>
            </a:r>
            <a:endParaRPr sz="2520">
              <a:solidFill>
                <a:schemeClr val="accent1"/>
              </a:solidFill>
            </a:endParaRPr>
          </a:p>
        </p:txBody>
      </p:sp>
      <p:sp>
        <p:nvSpPr>
          <p:cNvPr id="356" name="Google Shape;356;p4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Die Teilnehmer können Fragen zur sprachlichen Unterstützung von Flüchtlingen und Zuwanderern beim Zugang zur Hochschulbildung stellen.</a:t>
            </a:r>
            <a:endParaRPr sz="1400"/>
          </a:p>
        </p:txBody>
      </p:sp>
      <p:cxnSp>
        <p:nvCxnSpPr>
          <p:cNvPr id="357" name="Google Shape;357;p4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8" name="Google Shape;358;p4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359" name="Google Shape;359;p4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65" name="Google Shape;365;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66" name="Google Shape;366;p50"/>
          <p:cNvSpPr txBox="1"/>
          <p:nvPr/>
        </p:nvSpPr>
        <p:spPr>
          <a:xfrm>
            <a:off x="1154250" y="3014975"/>
            <a:ext cx="6835500" cy="1631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Haftungsausschluss</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Dieses Projekt wurde mit Unterstützung der Europäischen Kommission finanziert. Der Inhalt dieser Website gibt ausschließlich die Meinung der Autoren wieder und liegt in deren alleiniger Verantwortung. Die Kommission haftet nicht für die Verwendung der hierin enthaltenen Informationen.</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64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Tagesordnung</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636725"/>
            <a:ext cx="4114800" cy="42783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Einleitung: Sprachförderung in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Sprachbarriere in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Empfehlungen: Gezielte Unterstützung beim Sprachenlernen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Wirksame Ansätze zur Sprachförderung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Sprachunterstützungsdienste in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Unterstützung der Familie: Kulturelle Anpassung und Sprachenlernen</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Unterstützung von Familien durch Sprachkurse</a:t>
            </a:r>
            <a:endParaRPr>
              <a:latin typeface="Inter"/>
              <a:ea typeface="Inter"/>
              <a:cs typeface="Inter"/>
              <a:sym typeface="Inter"/>
            </a:endParaRPr>
          </a:p>
        </p:txBody>
      </p:sp>
      <p:sp>
        <p:nvSpPr>
          <p:cNvPr id="183" name="Google Shape;183;p34"/>
          <p:cNvSpPr txBox="1"/>
          <p:nvPr>
            <p:ph idx="1" type="body"/>
          </p:nvPr>
        </p:nvSpPr>
        <p:spPr>
          <a:xfrm>
            <a:off x="4572000" y="6367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Die Rolle von Gemeinschaftsorganisationen und staatlichen Stellen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Zugängliche Informationen für Hochschulangebote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Barrieren überwinden: Zugänglichkeit von Informationen in mehreren Sprachen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Übersetzen von Ressourcen und Entwicklung neuer Ressourcen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Kulturell sensible Kommunikation: Ein Schlüssel zum Zugang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Schlussfolgerung: Erhöhung der Beteiligung an der Hochschulbildung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Die Auswirkungen der Sprachförderung in der Hochschulbildung</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Sitzung mit Fragen und Antworten</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5"/>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In diesem Modul werden verschiedene Themen im Zusammenhang mit der sprachlichen Unterstützung von Flüchtlingen und Zuwanderern beim Zugang zur Hochschulbildung und beim Vorankommen im Studium erörtert.</a:t>
            </a:r>
            <a:endParaRPr/>
          </a:p>
        </p:txBody>
      </p:sp>
      <p:sp>
        <p:nvSpPr>
          <p:cNvPr id="189" name="Google Shape;189;p35"/>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Flüchtlinge und Einwanderer hatten möglicherweise keinen Zugang zu formellem Sprachunterricht oder wurden in ihrer Ausbildung unterbrochen, so dass es schwierig ist, die sprachlichen Anforderungen zu erfüllen.</a:t>
            </a:r>
            <a:endParaRPr/>
          </a:p>
        </p:txBody>
      </p:sp>
      <p:sp>
        <p:nvSpPr>
          <p:cNvPr id="190" name="Google Shape;190;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Einleitung: Sprachförderung in der Hochschulbildung</a:t>
            </a:r>
            <a:endParaRPr sz="2520">
              <a:solidFill>
                <a:schemeClr val="accent1"/>
              </a:solidFill>
            </a:endParaRPr>
          </a:p>
        </p:txBody>
      </p:sp>
      <p:sp>
        <p:nvSpPr>
          <p:cNvPr id="191" name="Google Shape;191;p35"/>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Sprachliche Anforderungen können für Flüchtlinge und Zuwanderer ein erhebliches Hindernis beim Zugang zur Hochschulbildung darstellen.</a:t>
            </a:r>
            <a:endParaRPr sz="1400"/>
          </a:p>
        </p:txBody>
      </p:sp>
      <p:cxnSp>
        <p:nvCxnSpPr>
          <p:cNvPr id="192" name="Google Shape;192;p35"/>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93" name="Google Shape;193;p35"/>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194" name="Google Shape;194;p35"/>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Die Sprachbarriere in der Hochschulbildung</a:t>
            </a:r>
            <a:endParaRPr sz="2520"/>
          </a:p>
        </p:txBody>
      </p:sp>
      <p:sp>
        <p:nvSpPr>
          <p:cNvPr id="200" name="Google Shape;200;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Mangelnde Sprachkenntnisse für die Zulassung</a:t>
            </a:r>
            <a:endParaRPr sz="1100"/>
          </a:p>
          <a:p>
            <a:pPr indent="-241300" lvl="0" marL="342900" rtl="0" algn="l">
              <a:spcBef>
                <a:spcPts val="1000"/>
              </a:spcBef>
              <a:spcAft>
                <a:spcPts val="0"/>
              </a:spcAft>
              <a:buClr>
                <a:schemeClr val="dk1"/>
              </a:buClr>
              <a:buSzPts val="1100"/>
              <a:buChar char="●"/>
            </a:pPr>
            <a:r>
              <a:rPr lang="en" sz="1100"/>
              <a:t>Begrenzter Zugang zu Sprachunterricht</a:t>
            </a:r>
            <a:endParaRPr sz="1100"/>
          </a:p>
          <a:p>
            <a:pPr indent="-241300" lvl="0" marL="342900" rtl="0" algn="l">
              <a:spcBef>
                <a:spcPts val="1000"/>
              </a:spcBef>
              <a:spcAft>
                <a:spcPts val="1000"/>
              </a:spcAft>
              <a:buClr>
                <a:schemeClr val="dk1"/>
              </a:buClr>
              <a:buSzPts val="1100"/>
              <a:buChar char="●"/>
            </a:pPr>
            <a:r>
              <a:rPr lang="en" sz="1100"/>
              <a:t>Sprachbarrieren behindern akademisches Engagement</a:t>
            </a:r>
            <a:endParaRPr sz="1100"/>
          </a:p>
        </p:txBody>
      </p:sp>
      <p:sp>
        <p:nvSpPr>
          <p:cNvPr id="201" name="Google Shape;201;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Hindernisse für den Zugang zur Hochschulbildung</a:t>
            </a:r>
            <a:endParaRPr sz="1100"/>
          </a:p>
          <a:p>
            <a:pPr indent="-241300" lvl="0" marL="342900" marR="0" rtl="0" algn="l">
              <a:lnSpc>
                <a:spcPct val="115000"/>
              </a:lnSpc>
              <a:spcBef>
                <a:spcPts val="1000"/>
              </a:spcBef>
              <a:spcAft>
                <a:spcPts val="0"/>
              </a:spcAft>
              <a:buClr>
                <a:schemeClr val="dk1"/>
              </a:buClr>
              <a:buSzPts val="1100"/>
              <a:buChar char="●"/>
            </a:pPr>
            <a:r>
              <a:rPr lang="en" sz="1100"/>
              <a:t>behindert akademische Fortschritte und Integration</a:t>
            </a:r>
            <a:endParaRPr sz="1100"/>
          </a:p>
          <a:p>
            <a:pPr indent="-241300" lvl="0" marL="342900" marR="0" rtl="0" algn="l">
              <a:lnSpc>
                <a:spcPct val="115000"/>
              </a:lnSpc>
              <a:spcBef>
                <a:spcPts val="1000"/>
              </a:spcBef>
              <a:spcAft>
                <a:spcPts val="1000"/>
              </a:spcAft>
              <a:buClr>
                <a:schemeClr val="dk1"/>
              </a:buClr>
              <a:buSzPts val="1100"/>
              <a:buChar char="●"/>
            </a:pPr>
            <a:r>
              <a:rPr lang="en" sz="1100"/>
              <a:t>Die Beseitigung von Barrieren verbessert Bildung und Integration</a:t>
            </a:r>
            <a:endParaRPr sz="1100"/>
          </a:p>
        </p:txBody>
      </p:sp>
      <p:sp>
        <p:nvSpPr>
          <p:cNvPr id="202" name="Google Shape;202;p36"/>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Herausforderungen</a:t>
            </a:r>
            <a:endParaRPr sz="1400">
              <a:solidFill>
                <a:schemeClr val="lt1"/>
              </a:solidFill>
            </a:endParaRPr>
          </a:p>
        </p:txBody>
      </p:sp>
      <p:sp>
        <p:nvSpPr>
          <p:cNvPr id="203" name="Google Shape;203;p36"/>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Auswirkungen</a:t>
            </a:r>
            <a:endParaRPr sz="1400">
              <a:solidFill>
                <a:schemeClr val="lt1"/>
              </a:solidFill>
            </a:endParaRPr>
          </a:p>
        </p:txBody>
      </p:sp>
      <p:cxnSp>
        <p:nvCxnSpPr>
          <p:cNvPr id="204" name="Google Shape;204;p36"/>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05" name="Google Shape;205;p36"/>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06" name="Google Shape;206;p36"/>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6"/>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37"/>
          <p:cNvSpPr txBox="1"/>
          <p:nvPr>
            <p:ph idx="5" type="body"/>
          </p:nvPr>
        </p:nvSpPr>
        <p:spPr>
          <a:xfrm>
            <a:off x="608070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Gezielte Sprach- und akademische Schreibkurse anbieten, die auf die Bedürfnisse von Flüchtlingen und Zuwanderern zugeschnitten sind.</a:t>
            </a:r>
            <a:endParaRPr/>
          </a:p>
        </p:txBody>
      </p:sp>
      <p:sp>
        <p:nvSpPr>
          <p:cNvPr id="213" name="Google Shape;213;p37"/>
          <p:cNvSpPr txBox="1"/>
          <p:nvPr>
            <p:ph idx="3" type="body"/>
          </p:nvPr>
        </p:nvSpPr>
        <p:spPr>
          <a:xfrm>
            <a:off x="3268950" y="2132925"/>
            <a:ext cx="2606100" cy="24390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000"/>
              </a:spcAft>
              <a:buNone/>
            </a:pPr>
            <a:r>
              <a:rPr lang="en"/>
              <a:t>Partnerschaftliche Zusammenarbeit mit kommunalen Organisationen, um zugängliche Sprachunterstützungsdienste zu gewährleisten.</a:t>
            </a:r>
            <a:endParaRPr/>
          </a:p>
        </p:txBody>
      </p:sp>
      <p:sp>
        <p:nvSpPr>
          <p:cNvPr id="214" name="Google Shape;214;p37"/>
          <p:cNvSpPr txBox="1"/>
          <p:nvPr>
            <p:ph idx="1" type="body"/>
          </p:nvPr>
        </p:nvSpPr>
        <p:spPr>
          <a:xfrm>
            <a:off x="457200" y="2132925"/>
            <a:ext cx="2606100" cy="2439000"/>
          </a:xfrm>
          <a:prstGeom prst="rect">
            <a:avLst/>
          </a:prstGeom>
          <a:noFill/>
          <a:ln>
            <a:noFill/>
          </a:ln>
        </p:spPr>
        <p:txBody>
          <a:bodyPr anchorCtr="0" anchor="t" bIns="91425" lIns="91425" spcFirstLastPara="1" rIns="91425" wrap="square" tIns="91425">
            <a:noAutofit/>
          </a:bodyPr>
          <a:lstStyle/>
          <a:p>
            <a:pPr indent="0" lvl="0" marL="0" rtl="0" algn="l">
              <a:lnSpc>
                <a:spcPct val="105000"/>
              </a:lnSpc>
              <a:spcBef>
                <a:spcPts val="0"/>
              </a:spcBef>
              <a:spcAft>
                <a:spcPts val="1000"/>
              </a:spcAft>
              <a:buSzPts val="1018"/>
              <a:buNone/>
            </a:pPr>
            <a:r>
              <a:rPr lang="en"/>
              <a:t>Angebot von Sprachkursen, Nachhilfeunterricht und sprachlichen Unterstützungsleistungen zur Verbesserung der Sprachkenntnisse und zur Erfüllung der sprachlichen Anforderungen.</a:t>
            </a:r>
            <a:endParaRPr sz="1400"/>
          </a:p>
        </p:txBody>
      </p:sp>
      <p:sp>
        <p:nvSpPr>
          <p:cNvPr id="215" name="Google Shape;215;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solidFill>
                  <a:schemeClr val="dk1"/>
                </a:solidFill>
              </a:rPr>
              <a:t>Empfehlungen: Gezielte Unterstützung beim Sprachenlernen</a:t>
            </a:r>
            <a:endParaRPr sz="2500">
              <a:solidFill>
                <a:schemeClr val="dk1"/>
              </a:solidFill>
            </a:endParaRPr>
          </a:p>
        </p:txBody>
      </p:sp>
      <p:sp>
        <p:nvSpPr>
          <p:cNvPr id="216" name="Google Shape;216;p37"/>
          <p:cNvSpPr/>
          <p:nvPr/>
        </p:nvSpPr>
        <p:spPr>
          <a:xfrm>
            <a:off x="457175"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01</a:t>
            </a:r>
            <a:endParaRPr sz="4500">
              <a:solidFill>
                <a:schemeClr val="dk1"/>
              </a:solidFill>
              <a:latin typeface="Hanken Grotesk Black"/>
              <a:ea typeface="Hanken Grotesk Black"/>
              <a:cs typeface="Hanken Grotesk Black"/>
              <a:sym typeface="Hanken Grotesk Black"/>
            </a:endParaRPr>
          </a:p>
        </p:txBody>
      </p:sp>
      <p:sp>
        <p:nvSpPr>
          <p:cNvPr id="217" name="Google Shape;217;p37"/>
          <p:cNvSpPr/>
          <p:nvPr/>
        </p:nvSpPr>
        <p:spPr>
          <a:xfrm>
            <a:off x="3236998"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02</a:t>
            </a:r>
            <a:endParaRPr sz="4500">
              <a:solidFill>
                <a:schemeClr val="dk1"/>
              </a:solidFill>
              <a:latin typeface="Hanken Grotesk Black"/>
              <a:ea typeface="Hanken Grotesk Black"/>
              <a:cs typeface="Hanken Grotesk Black"/>
              <a:sym typeface="Hanken Grotesk Black"/>
            </a:endParaRPr>
          </a:p>
        </p:txBody>
      </p:sp>
      <p:sp>
        <p:nvSpPr>
          <p:cNvPr id="218" name="Google Shape;218;p37"/>
          <p:cNvSpPr/>
          <p:nvPr/>
        </p:nvSpPr>
        <p:spPr>
          <a:xfrm>
            <a:off x="6016800" y="1588125"/>
            <a:ext cx="2606100" cy="474600"/>
          </a:xfrm>
          <a:prstGeom prst="rect">
            <a:avLst/>
          </a:prstGeom>
          <a:noFill/>
          <a:ln>
            <a:noFill/>
          </a:ln>
        </p:spPr>
        <p:txBody>
          <a:bodyPr anchorCtr="0" anchor="ctr" bIns="91425" lIns="137150" spcFirstLastPara="1" rIns="0" wrap="square" tIns="91425">
            <a:noAutofit/>
          </a:bodyPr>
          <a:lstStyle/>
          <a:p>
            <a:pPr indent="0" lvl="0" marL="0" rtl="0" algn="l">
              <a:spcBef>
                <a:spcPts val="0"/>
              </a:spcBef>
              <a:spcAft>
                <a:spcPts val="0"/>
              </a:spcAft>
              <a:buNone/>
            </a:pPr>
            <a:r>
              <a:rPr lang="en" sz="4500">
                <a:solidFill>
                  <a:schemeClr val="dk1"/>
                </a:solidFill>
                <a:latin typeface="Hanken Grotesk Black"/>
                <a:ea typeface="Hanken Grotesk Black"/>
                <a:cs typeface="Hanken Grotesk Black"/>
                <a:sym typeface="Hanken Grotesk Black"/>
              </a:rPr>
              <a:t>03</a:t>
            </a:r>
            <a:endParaRPr sz="4500">
              <a:solidFill>
                <a:schemeClr val="dk1"/>
              </a:solidFill>
              <a:latin typeface="Hanken Grotesk Black"/>
              <a:ea typeface="Hanken Grotesk Black"/>
              <a:cs typeface="Hanken Grotesk Black"/>
              <a:sym typeface="Hanken Grotesk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Wirksame Ansätze zur Sprachförderung</a:t>
            </a:r>
            <a:endParaRPr sz="2520"/>
          </a:p>
        </p:txBody>
      </p:sp>
      <p:sp>
        <p:nvSpPr>
          <p:cNvPr id="224" name="Google Shape;224;p3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1300" lvl="0" marL="342900" rtl="0" algn="l">
              <a:spcBef>
                <a:spcPts val="0"/>
              </a:spcBef>
              <a:spcAft>
                <a:spcPts val="0"/>
              </a:spcAft>
              <a:buClr>
                <a:schemeClr val="dk1"/>
              </a:buClr>
              <a:buSzPts val="1100"/>
              <a:buChar char="●"/>
            </a:pPr>
            <a:r>
              <a:rPr lang="en" sz="1100"/>
              <a:t>Bieten Sie Sprachkurse und Nachhilfe an.</a:t>
            </a:r>
            <a:endParaRPr sz="1100"/>
          </a:p>
          <a:p>
            <a:pPr indent="-241300" lvl="0" marL="342900" rtl="0" algn="l">
              <a:spcBef>
                <a:spcPts val="1000"/>
              </a:spcBef>
              <a:spcAft>
                <a:spcPts val="0"/>
              </a:spcAft>
              <a:buClr>
                <a:schemeClr val="dk1"/>
              </a:buClr>
              <a:buSzPts val="1100"/>
              <a:buChar char="●"/>
            </a:pPr>
            <a:r>
              <a:rPr lang="en" sz="1100"/>
              <a:t>Zusammenarbeit mit Gemeinschaftsorganisationen.</a:t>
            </a:r>
            <a:endParaRPr sz="1100"/>
          </a:p>
          <a:p>
            <a:pPr indent="-241300" lvl="0" marL="342900" rtl="0" algn="l">
              <a:spcBef>
                <a:spcPts val="1000"/>
              </a:spcBef>
              <a:spcAft>
                <a:spcPts val="1000"/>
              </a:spcAft>
              <a:buClr>
                <a:schemeClr val="dk1"/>
              </a:buClr>
              <a:buSzPts val="1100"/>
              <a:buChar char="●"/>
            </a:pPr>
            <a:r>
              <a:rPr lang="en" sz="1100"/>
              <a:t>Gestaltung maßgeschneiderter Sprach- und Schreibkurse.</a:t>
            </a:r>
            <a:endParaRPr sz="1100"/>
          </a:p>
        </p:txBody>
      </p:sp>
      <p:sp>
        <p:nvSpPr>
          <p:cNvPr id="225" name="Google Shape;225;p3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1300" lvl="0" marL="342900" marR="0" rtl="0" algn="l">
              <a:lnSpc>
                <a:spcPct val="115000"/>
              </a:lnSpc>
              <a:spcBef>
                <a:spcPts val="0"/>
              </a:spcBef>
              <a:spcAft>
                <a:spcPts val="0"/>
              </a:spcAft>
              <a:buClr>
                <a:schemeClr val="dk1"/>
              </a:buClr>
              <a:buSzPts val="1100"/>
              <a:buChar char="●"/>
            </a:pPr>
            <a:r>
              <a:rPr lang="en" sz="1100"/>
              <a:t>Bieten Sie Sprachkurse für Familienmitglieder an.</a:t>
            </a:r>
            <a:endParaRPr sz="1100"/>
          </a:p>
          <a:p>
            <a:pPr indent="-241300" lvl="0" marL="342900" marR="0" rtl="0" algn="l">
              <a:lnSpc>
                <a:spcPct val="115000"/>
              </a:lnSpc>
              <a:spcBef>
                <a:spcPts val="1000"/>
              </a:spcBef>
              <a:spcAft>
                <a:spcPts val="0"/>
              </a:spcAft>
              <a:buClr>
                <a:schemeClr val="dk1"/>
              </a:buClr>
              <a:buSzPts val="1100"/>
              <a:buChar char="●"/>
            </a:pPr>
            <a:r>
              <a:rPr lang="en" sz="1100"/>
              <a:t>Aufbau von Peer-Support-Netzen.</a:t>
            </a:r>
            <a:endParaRPr sz="1100"/>
          </a:p>
          <a:p>
            <a:pPr indent="-241300" lvl="0" marL="342900" marR="0" rtl="0" algn="l">
              <a:lnSpc>
                <a:spcPct val="115000"/>
              </a:lnSpc>
              <a:spcBef>
                <a:spcPts val="1000"/>
              </a:spcBef>
              <a:spcAft>
                <a:spcPts val="1000"/>
              </a:spcAft>
              <a:buClr>
                <a:schemeClr val="dk1"/>
              </a:buClr>
              <a:buSzPts val="1100"/>
              <a:buChar char="●"/>
            </a:pPr>
            <a:r>
              <a:rPr lang="en" sz="1100"/>
              <a:t>Bieten Sie Ressourcen für Gesundheitsversorgung und Wohnraum an.</a:t>
            </a:r>
            <a:endParaRPr sz="1100"/>
          </a:p>
        </p:txBody>
      </p:sp>
      <p:sp>
        <p:nvSpPr>
          <p:cNvPr id="226" name="Google Shape;226;p38"/>
          <p:cNvSpPr txBox="1"/>
          <p:nvPr>
            <p:ph idx="3" type="subTitle"/>
          </p:nvPr>
        </p:nvSpPr>
        <p:spPr>
          <a:xfrm>
            <a:off x="6927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Gezielte sprachliche Unterstützung</a:t>
            </a:r>
            <a:endParaRPr sz="1400">
              <a:solidFill>
                <a:schemeClr val="lt1"/>
              </a:solidFill>
            </a:endParaRPr>
          </a:p>
        </p:txBody>
      </p:sp>
      <p:sp>
        <p:nvSpPr>
          <p:cNvPr id="227" name="Google Shape;227;p38"/>
          <p:cNvSpPr txBox="1"/>
          <p:nvPr>
            <p:ph idx="4" type="subTitle"/>
          </p:nvPr>
        </p:nvSpPr>
        <p:spPr>
          <a:xfrm>
            <a:off x="5035900" y="1164900"/>
            <a:ext cx="354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1400">
                <a:solidFill>
                  <a:schemeClr val="lt1"/>
                </a:solidFill>
              </a:rPr>
              <a:t>Unterstützung für Familienmitglieder</a:t>
            </a:r>
            <a:endParaRPr sz="1400">
              <a:solidFill>
                <a:schemeClr val="lt1"/>
              </a:solidFill>
            </a:endParaRPr>
          </a:p>
        </p:txBody>
      </p:sp>
      <p:cxnSp>
        <p:nvCxnSpPr>
          <p:cNvPr id="228" name="Google Shape;228;p38"/>
          <p:cNvCxnSpPr/>
          <p:nvPr/>
        </p:nvCxnSpPr>
        <p:spPr>
          <a:xfrm>
            <a:off x="4857775" y="1164900"/>
            <a:ext cx="0" cy="3526800"/>
          </a:xfrm>
          <a:prstGeom prst="straightConnector1">
            <a:avLst/>
          </a:prstGeom>
          <a:noFill/>
          <a:ln cap="flat" cmpd="sng" w="9525">
            <a:solidFill>
              <a:schemeClr val="accent1"/>
            </a:solidFill>
            <a:prstDash val="dot"/>
            <a:round/>
            <a:headEnd len="med" w="med" type="none"/>
            <a:tailEnd len="med" w="med" type="none"/>
          </a:ln>
        </p:spPr>
      </p:cxnSp>
      <p:cxnSp>
        <p:nvCxnSpPr>
          <p:cNvPr id="229" name="Google Shape;229;p38"/>
          <p:cNvCxnSpPr/>
          <p:nvPr/>
        </p:nvCxnSpPr>
        <p:spPr>
          <a:xfrm>
            <a:off x="518350" y="1164900"/>
            <a:ext cx="0" cy="3526800"/>
          </a:xfrm>
          <a:prstGeom prst="straightConnector1">
            <a:avLst/>
          </a:prstGeom>
          <a:noFill/>
          <a:ln cap="flat" cmpd="sng" w="9525">
            <a:solidFill>
              <a:schemeClr val="accent1"/>
            </a:solidFill>
            <a:prstDash val="dot"/>
            <a:round/>
            <a:headEnd len="med" w="med" type="none"/>
            <a:tailEnd len="med" w="med" type="none"/>
          </a:ln>
        </p:spPr>
      </p:cxnSp>
      <p:sp>
        <p:nvSpPr>
          <p:cNvPr id="230" name="Google Shape;230;p38"/>
          <p:cNvSpPr/>
          <p:nvPr/>
        </p:nvSpPr>
        <p:spPr>
          <a:xfrm>
            <a:off x="450850" y="1383600"/>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8"/>
          <p:cNvSpPr/>
          <p:nvPr/>
        </p:nvSpPr>
        <p:spPr>
          <a:xfrm>
            <a:off x="4790275" y="1383588"/>
            <a:ext cx="135000" cy="1353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9"/>
          <p:cNvSpPr txBox="1"/>
          <p:nvPr>
            <p:ph idx="1" type="body"/>
          </p:nvPr>
        </p:nvSpPr>
        <p:spPr>
          <a:xfrm>
            <a:off x="4572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Angebot von Sprachkursen, Nachhilfeunterricht und Unterstützungsdiensten, um Flüchtlingen und Einwanderern zu helfen, die sprachlichen Anforderungen zu erfüllen.</a:t>
            </a:r>
            <a:endParaRPr/>
          </a:p>
        </p:txBody>
      </p:sp>
      <p:sp>
        <p:nvSpPr>
          <p:cNvPr id="237" name="Google Shape;237;p39"/>
          <p:cNvSpPr txBox="1"/>
          <p:nvPr>
            <p:ph idx="2" type="body"/>
          </p:nvPr>
        </p:nvSpPr>
        <p:spPr>
          <a:xfrm>
            <a:off x="3237075" y="19019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Bereitstellung von Sprachkursen, kulturellen Orientierungsveranstaltungen und Ressourcen zur Unterstützung von Familien.</a:t>
            </a:r>
            <a:endParaRPr/>
          </a:p>
        </p:txBody>
      </p:sp>
      <p:sp>
        <p:nvSpPr>
          <p:cNvPr id="238" name="Google Shape;238;p39"/>
          <p:cNvSpPr txBox="1"/>
          <p:nvPr>
            <p:ph idx="3" type="body"/>
          </p:nvPr>
        </p:nvSpPr>
        <p:spPr>
          <a:xfrm>
            <a:off x="6016800" y="1902000"/>
            <a:ext cx="2606100" cy="2670000"/>
          </a:xfrm>
          <a:prstGeom prst="rect">
            <a:avLst/>
          </a:prstGeom>
        </p:spPr>
        <p:txBody>
          <a:bodyPr anchorCtr="0" anchor="t" bIns="91425" lIns="137150" spcFirstLastPara="1" rIns="137150" wrap="square" tIns="182875">
            <a:noAutofit/>
          </a:bodyPr>
          <a:lstStyle/>
          <a:p>
            <a:pPr indent="0" lvl="0" marL="0" rtl="0" algn="l">
              <a:spcBef>
                <a:spcPts val="0"/>
              </a:spcBef>
              <a:spcAft>
                <a:spcPts val="1000"/>
              </a:spcAft>
              <a:buNone/>
            </a:pPr>
            <a:r>
              <a:rPr lang="en"/>
              <a:t>Arbeiten Sie mit Hilfsorganisationen zusammen, um Informationen in mehreren Sprachen bereitzustellen.</a:t>
            </a:r>
            <a:endParaRPr/>
          </a:p>
        </p:txBody>
      </p:sp>
      <p:sp>
        <p:nvSpPr>
          <p:cNvPr id="239" name="Google Shape;239;p39"/>
          <p:cNvSpPr txBox="1"/>
          <p:nvPr>
            <p:ph idx="4" type="subTitle"/>
          </p:nvPr>
        </p:nvSpPr>
        <p:spPr>
          <a:xfrm>
            <a:off x="4572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Gezielte sprachliche Unterstützung</a:t>
            </a:r>
            <a:endParaRPr/>
          </a:p>
        </p:txBody>
      </p:sp>
      <p:sp>
        <p:nvSpPr>
          <p:cNvPr id="240" name="Google Shape;240;p39"/>
          <p:cNvSpPr txBox="1"/>
          <p:nvPr>
            <p:ph idx="5" type="subTitle"/>
          </p:nvPr>
        </p:nvSpPr>
        <p:spPr>
          <a:xfrm>
            <a:off x="32370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0"/>
              </a:spcAft>
              <a:buNone/>
            </a:pPr>
            <a:r>
              <a:rPr lang="en"/>
              <a:t>Unterstützung für Familienmitglieder</a:t>
            </a:r>
            <a:endParaRPr/>
          </a:p>
        </p:txBody>
      </p:sp>
      <p:sp>
        <p:nvSpPr>
          <p:cNvPr id="241" name="Google Shape;241;p39"/>
          <p:cNvSpPr txBox="1"/>
          <p:nvPr>
            <p:ph idx="6" type="subTitle"/>
          </p:nvPr>
        </p:nvSpPr>
        <p:spPr>
          <a:xfrm>
            <a:off x="6016800" y="1370125"/>
            <a:ext cx="2606100" cy="572700"/>
          </a:xfrm>
          <a:prstGeom prst="rect">
            <a:avLst/>
          </a:prstGeom>
        </p:spPr>
        <p:txBody>
          <a:bodyPr anchorCtr="0" anchor="ctr" bIns="0" lIns="91425" spcFirstLastPara="1" rIns="91425" wrap="square" tIns="0">
            <a:noAutofit/>
          </a:bodyPr>
          <a:lstStyle/>
          <a:p>
            <a:pPr indent="0" lvl="0" marL="0" rtl="0" algn="l">
              <a:spcBef>
                <a:spcPts val="0"/>
              </a:spcBef>
              <a:spcAft>
                <a:spcPts val="1000"/>
              </a:spcAft>
              <a:buNone/>
            </a:pPr>
            <a:r>
              <a:rPr lang="en"/>
              <a:t>Zugängliche Informationen</a:t>
            </a:r>
            <a:endParaRPr/>
          </a:p>
        </p:txBody>
      </p:sp>
      <p:sp>
        <p:nvSpPr>
          <p:cNvPr id="242" name="Google Shape;242;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Sprachunterstützungsdienste in der Hochschulbildung</a:t>
            </a:r>
            <a:endParaRPr sz="25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idx="1" type="body"/>
          </p:nvPr>
        </p:nvSpPr>
        <p:spPr>
          <a:xfrm>
            <a:off x="4891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Bereitstellung von Ressourcen in den Bereichen Gesundheitsversorgung, Wohnen und Alltagsleben.</a:t>
            </a:r>
            <a:endParaRPr>
              <a:solidFill>
                <a:schemeClr val="dk1"/>
              </a:solidFill>
            </a:endParaRPr>
          </a:p>
        </p:txBody>
      </p:sp>
      <p:sp>
        <p:nvSpPr>
          <p:cNvPr id="248" name="Google Shape;248;p40"/>
          <p:cNvSpPr txBox="1"/>
          <p:nvPr>
            <p:ph idx="2" type="body"/>
          </p:nvPr>
        </p:nvSpPr>
        <p:spPr>
          <a:xfrm>
            <a:off x="32689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Aufbau von Peer-Unterstützungsnetzen für Familienmitglieder.</a:t>
            </a:r>
            <a:endParaRPr>
              <a:solidFill>
                <a:schemeClr val="dk1"/>
              </a:solidFill>
            </a:endParaRPr>
          </a:p>
        </p:txBody>
      </p:sp>
      <p:sp>
        <p:nvSpPr>
          <p:cNvPr id="249" name="Google Shape;249;p40"/>
          <p:cNvSpPr txBox="1"/>
          <p:nvPr>
            <p:ph idx="3" type="body"/>
          </p:nvPr>
        </p:nvSpPr>
        <p:spPr>
          <a:xfrm>
            <a:off x="6048750" y="2727525"/>
            <a:ext cx="2606100" cy="1848000"/>
          </a:xfrm>
          <a:prstGeom prst="rect">
            <a:avLst/>
          </a:prstGeom>
        </p:spPr>
        <p:txBody>
          <a:bodyPr anchorCtr="0" anchor="t" bIns="91425" lIns="137150" spcFirstLastPara="1" rIns="137150" wrap="square" tIns="91425">
            <a:noAutofit/>
          </a:bodyPr>
          <a:lstStyle/>
          <a:p>
            <a:pPr indent="0" lvl="0" marL="0" rtl="0" algn="ctr">
              <a:spcBef>
                <a:spcPts val="0"/>
              </a:spcBef>
              <a:spcAft>
                <a:spcPts val="1000"/>
              </a:spcAft>
              <a:buNone/>
            </a:pPr>
            <a:r>
              <a:rPr lang="en"/>
              <a:t>Bieten Sie Sprachkurse und kulturelle Orientierungsveranstaltungen für Familienmitglieder an.</a:t>
            </a:r>
            <a:endParaRPr>
              <a:solidFill>
                <a:schemeClr val="dk1"/>
              </a:solidFill>
            </a:endParaRPr>
          </a:p>
        </p:txBody>
      </p:sp>
      <p:sp>
        <p:nvSpPr>
          <p:cNvPr id="250" name="Google Shape;250;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Unterstützung der Familie: Kulturelle Anpassung und Sprachenlernen</a:t>
            </a:r>
            <a:endParaRPr sz="252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Unterstützung von Familien durch Sprachkurse</a:t>
            </a:r>
            <a:endParaRPr sz="2520"/>
          </a:p>
        </p:txBody>
      </p:sp>
      <p:sp>
        <p:nvSpPr>
          <p:cNvPr id="256" name="Google Shape;256;p41"/>
          <p:cNvSpPr txBox="1"/>
          <p:nvPr>
            <p:ph idx="4294967295" type="body"/>
          </p:nvPr>
        </p:nvSpPr>
        <p:spPr>
          <a:xfrm>
            <a:off x="3076819" y="106020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Das Angebot von Sprachkursen für Familienmitglieder kann ihnen helfen, grundlegende Sprachkenntnisse zu erwerben und die Kultur des Gastlandes kennen zu lernen.</a:t>
            </a:r>
            <a:endParaRPr sz="1100">
              <a:solidFill>
                <a:schemeClr val="dk1"/>
              </a:solidFill>
            </a:endParaRPr>
          </a:p>
        </p:txBody>
      </p:sp>
      <p:sp>
        <p:nvSpPr>
          <p:cNvPr id="257" name="Google Shape;257;p41"/>
          <p:cNvSpPr txBox="1"/>
          <p:nvPr>
            <p:ph idx="4294967295" type="body"/>
          </p:nvPr>
        </p:nvSpPr>
        <p:spPr>
          <a:xfrm>
            <a:off x="3076819" y="2301414"/>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HE-Einrichtungen können kulturelle Orientierungsveranstaltungen für Familienmitglieder anbieten, um ihnen das Verständnis und die Anpassung an das neue kulturelle Umfeld zu erleichtern.</a:t>
            </a:r>
            <a:endParaRPr sz="1100">
              <a:solidFill>
                <a:schemeClr val="dk1"/>
              </a:solidFill>
            </a:endParaRPr>
          </a:p>
        </p:txBody>
      </p:sp>
      <p:sp>
        <p:nvSpPr>
          <p:cNvPr id="258" name="Google Shape;258;p41"/>
          <p:cNvSpPr txBox="1"/>
          <p:nvPr>
            <p:ph idx="4294967295" type="subTitle"/>
          </p:nvPr>
        </p:nvSpPr>
        <p:spPr>
          <a:xfrm>
            <a:off x="910425" y="1060312"/>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Sprachunterricht</a:t>
            </a:r>
            <a:endParaRPr sz="1300">
              <a:solidFill>
                <a:schemeClr val="dk1"/>
              </a:solidFill>
            </a:endParaRPr>
          </a:p>
        </p:txBody>
      </p:sp>
      <p:sp>
        <p:nvSpPr>
          <p:cNvPr id="259" name="Google Shape;259;p41"/>
          <p:cNvSpPr txBox="1"/>
          <p:nvPr>
            <p:ph idx="4294967295" type="subTitle"/>
          </p:nvPr>
        </p:nvSpPr>
        <p:spPr>
          <a:xfrm>
            <a:off x="910425" y="2301463"/>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Kulturelle Orientierung</a:t>
            </a:r>
            <a:endParaRPr sz="1300">
              <a:solidFill>
                <a:schemeClr val="dk1"/>
              </a:solidFill>
            </a:endParaRPr>
          </a:p>
        </p:txBody>
      </p:sp>
      <p:sp>
        <p:nvSpPr>
          <p:cNvPr id="260" name="Google Shape;260;p41"/>
          <p:cNvSpPr txBox="1"/>
          <p:nvPr>
            <p:ph idx="4294967295" type="subTitle"/>
          </p:nvPr>
        </p:nvSpPr>
        <p:spPr>
          <a:xfrm>
            <a:off x="910425" y="3542670"/>
            <a:ext cx="2166300" cy="1105800"/>
          </a:xfrm>
          <a:prstGeom prst="rect">
            <a:avLst/>
          </a:prstGeom>
          <a:noFill/>
        </p:spPr>
        <p:txBody>
          <a:bodyPr anchorCtr="0" anchor="ctr" bIns="91425" lIns="182875" spcFirstLastPara="1" rIns="91425" wrap="square" tIns="91425">
            <a:noAutofit/>
          </a:bodyPr>
          <a:lstStyle/>
          <a:p>
            <a:pPr indent="0" lvl="0" marL="0" rtl="0" algn="l">
              <a:lnSpc>
                <a:spcPct val="100000"/>
              </a:lnSpc>
              <a:spcBef>
                <a:spcPts val="0"/>
              </a:spcBef>
              <a:spcAft>
                <a:spcPts val="1200"/>
              </a:spcAft>
              <a:buNone/>
            </a:pPr>
            <a:r>
              <a:rPr lang="en" sz="1300">
                <a:solidFill>
                  <a:schemeClr val="dk1"/>
                </a:solidFill>
              </a:rPr>
              <a:t>Peer-Support-Netzwerke</a:t>
            </a:r>
            <a:endParaRPr sz="1300">
              <a:solidFill>
                <a:schemeClr val="dk1"/>
              </a:solidFill>
            </a:endParaRPr>
          </a:p>
        </p:txBody>
      </p:sp>
      <p:sp>
        <p:nvSpPr>
          <p:cNvPr id="261" name="Google Shape;261;p41"/>
          <p:cNvSpPr txBox="1"/>
          <p:nvPr>
            <p:ph idx="4294967295" type="body"/>
          </p:nvPr>
        </p:nvSpPr>
        <p:spPr>
          <a:xfrm>
            <a:off x="3076819" y="3542670"/>
            <a:ext cx="5610000" cy="1105800"/>
          </a:xfrm>
          <a:prstGeom prst="rect">
            <a:avLst/>
          </a:prstGeom>
          <a:noFill/>
        </p:spPr>
        <p:txBody>
          <a:bodyPr anchorCtr="0" anchor="ctr" bIns="91425" lIns="365750" spcFirstLastPara="1" rIns="182875" wrap="square" tIns="91425">
            <a:noAutofit/>
          </a:bodyPr>
          <a:lstStyle/>
          <a:p>
            <a:pPr indent="0" lvl="0" marL="0" rtl="0" algn="l">
              <a:lnSpc>
                <a:spcPct val="105000"/>
              </a:lnSpc>
              <a:spcBef>
                <a:spcPts val="0"/>
              </a:spcBef>
              <a:spcAft>
                <a:spcPts val="1200"/>
              </a:spcAft>
              <a:buNone/>
            </a:pPr>
            <a:r>
              <a:rPr lang="en" sz="1100">
                <a:solidFill>
                  <a:schemeClr val="dk1"/>
                </a:solidFill>
              </a:rPr>
              <a:t>Der Aufbau von Peer-Support-Netzwerken für Familienmitglieder kann ihnen helfen, mit anderen in ähnlichen Situationen in Kontakt zu treten und sich gegenseitig zu unterstützen.</a:t>
            </a:r>
            <a:endParaRPr sz="1100">
              <a:solidFill>
                <a:schemeClr val="dk1"/>
              </a:solidFill>
            </a:endParaRPr>
          </a:p>
        </p:txBody>
      </p:sp>
      <p:cxnSp>
        <p:nvCxnSpPr>
          <p:cNvPr id="262" name="Google Shape;262;p41"/>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63" name="Google Shape;263;p4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64" name="Google Shape;264;p4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65" name="Google Shape;265;p4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