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
      <p:font typeface="Hanken Grotesk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35" Type="http://schemas.openxmlformats.org/officeDocument/2006/relationships/font" Target="fonts/HankenGroteskBlack-bold.fntdata"/><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HankenGroteskBlack-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58384739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58384739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SLIDES_API58384739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SLIDES_API58384739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SLIDES_API58384739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SLIDES_API58384739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SLIDES_API58384739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SLIDES_API58384739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SLIDES_API583847390_1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SLIDES_API583847390_1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SLIDES_API58384739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SLIDES_API583847390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SLIDES_API583847390_1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SLIDES_API583847390_1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SLIDES_API58384739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SLIDES_API583847390_1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SLIDES_API583847390_2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SLIDES_API58384739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f50ceb246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f50ceb24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SLIDES_API58384739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SLIDES_API58384739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SLIDES_API58384739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SLIDES_API58384739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SLIDES_API58384739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SLIDES_API58384739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SLIDES_API58384739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SLIDES_API58384739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SLIDES_API58384739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SLIDES_API58384739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SLIDES_API58384739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SLIDES_API58384739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SLIDES_API58384739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SLIDES_API58384739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SLIDES_API58384739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SLIDES_API58384739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878600" y="1701550"/>
            <a:ext cx="76455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Behoeften op het gebied van taalondersteuning en hoe het onderwijsproces daaraan kan worden aangepast</a:t>
            </a:r>
            <a:endParaRPr/>
          </a:p>
        </p:txBody>
      </p:sp>
      <p:pic>
        <p:nvPicPr>
          <p:cNvPr id="174" name="Google Shape;174;p33"/>
          <p:cNvPicPr preferRelativeResize="0"/>
          <p:nvPr/>
        </p:nvPicPr>
        <p:blipFill>
          <a:blip r:embed="rId3">
            <a:alphaModFix/>
          </a:blip>
          <a:stretch>
            <a:fillRect/>
          </a:stretch>
        </p:blipFill>
        <p:spPr>
          <a:xfrm>
            <a:off x="354601" y="2068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maatschappelijke organisaties en overheidsinstanties</a:t>
            </a:r>
            <a:endParaRPr sz="2520"/>
          </a:p>
        </p:txBody>
      </p:sp>
      <p:sp>
        <p:nvSpPr>
          <p:cNvPr id="270" name="Google Shape;270;p42"/>
          <p:cNvSpPr txBox="1"/>
          <p:nvPr>
            <p:ph idx="4294967295" type="body"/>
          </p:nvPr>
        </p:nvSpPr>
        <p:spPr>
          <a:xfrm>
            <a:off x="2749850" y="1292400"/>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Samenwerken met maatschappelijke organisaties om taalonderwijs en -ondersteuning te bieden, de toegankelijkheid te waarborgen en taalbarrières aan te pakken.</a:t>
            </a:r>
            <a:endParaRPr sz="1100"/>
          </a:p>
        </p:txBody>
      </p:sp>
      <p:sp>
        <p:nvSpPr>
          <p:cNvPr id="271" name="Google Shape;271;p42"/>
          <p:cNvSpPr txBox="1"/>
          <p:nvPr>
            <p:ph idx="4294967295" type="body"/>
          </p:nvPr>
        </p:nvSpPr>
        <p:spPr>
          <a:xfrm>
            <a:off x="2749850" y="2399381"/>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Overheidsinstellingen kunnen middelen en ondersteuning bieden, zoals het financieren van taalprogramma's, het bieden van werkgelegenheid en het geven van juridisch advies en pleitbezorging.</a:t>
            </a:r>
            <a:endParaRPr sz="1100"/>
          </a:p>
        </p:txBody>
      </p:sp>
      <p:sp>
        <p:nvSpPr>
          <p:cNvPr id="272" name="Google Shape;272;p42"/>
          <p:cNvSpPr txBox="1"/>
          <p:nvPr>
            <p:ph idx="4294967295" type="subTitle"/>
          </p:nvPr>
        </p:nvSpPr>
        <p:spPr>
          <a:xfrm>
            <a:off x="457200" y="1292500"/>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Maatschappelijke organisaties</a:t>
            </a:r>
            <a:endParaRPr sz="1300"/>
          </a:p>
        </p:txBody>
      </p:sp>
      <p:sp>
        <p:nvSpPr>
          <p:cNvPr id="273" name="Google Shape;273;p42"/>
          <p:cNvSpPr txBox="1"/>
          <p:nvPr>
            <p:ph idx="4294967295" type="subTitle"/>
          </p:nvPr>
        </p:nvSpPr>
        <p:spPr>
          <a:xfrm>
            <a:off x="457200" y="2399425"/>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Overheidsinstellingen</a:t>
            </a:r>
            <a:endParaRPr sz="1300"/>
          </a:p>
        </p:txBody>
      </p:sp>
      <p:sp>
        <p:nvSpPr>
          <p:cNvPr id="274" name="Google Shape;274;p42"/>
          <p:cNvSpPr txBox="1"/>
          <p:nvPr>
            <p:ph idx="4294967295" type="subTitle"/>
          </p:nvPr>
        </p:nvSpPr>
        <p:spPr>
          <a:xfrm>
            <a:off x="457200" y="3506400"/>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Samenwerking en bereik</a:t>
            </a:r>
            <a:endParaRPr sz="1300"/>
          </a:p>
        </p:txBody>
      </p:sp>
      <p:sp>
        <p:nvSpPr>
          <p:cNvPr id="275" name="Google Shape;275;p42"/>
          <p:cNvSpPr txBox="1"/>
          <p:nvPr>
            <p:ph idx="4294967295" type="body"/>
          </p:nvPr>
        </p:nvSpPr>
        <p:spPr>
          <a:xfrm>
            <a:off x="2749850" y="3506400"/>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Samenwerken met gemeenschapsorganisaties, religieuze groeperingen en belanghebbenden om informatie te verspreiden over mogelijkheden in het hoger onderwijs door middel van inclusieve outreachactiviteiten.</a:t>
            </a:r>
            <a:endParaRPr sz="1100"/>
          </a:p>
        </p:txBody>
      </p:sp>
      <p:sp>
        <p:nvSpPr>
          <p:cNvPr id="276" name="Google Shape;276;p42"/>
          <p:cNvSpPr/>
          <p:nvPr/>
        </p:nvSpPr>
        <p:spPr>
          <a:xfrm>
            <a:off x="2674650" y="171790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2"/>
          <p:cNvSpPr/>
          <p:nvPr/>
        </p:nvSpPr>
        <p:spPr>
          <a:xfrm>
            <a:off x="2674650" y="282485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2"/>
          <p:cNvSpPr/>
          <p:nvPr/>
        </p:nvSpPr>
        <p:spPr>
          <a:xfrm>
            <a:off x="2674650" y="393175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43"/>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Zorgen voor cultureel gevoelige en respectvolle communicatie met vluchtelingen en immigranten.</a:t>
            </a:r>
            <a:endParaRPr sz="1200"/>
          </a:p>
        </p:txBody>
      </p:sp>
      <p:sp>
        <p:nvSpPr>
          <p:cNvPr id="284" name="Google Shape;284;p43"/>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Samenwerken met maatschappelijke organisaties en belanghebbenden om informatie te verspreiden via inclusieve en gastvrije outreachactiviteiten.</a:t>
            </a:r>
            <a:endParaRPr sz="1200"/>
          </a:p>
        </p:txBody>
      </p:sp>
      <p:sp>
        <p:nvSpPr>
          <p:cNvPr id="285" name="Google Shape;285;p43"/>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Bestaande materialen vertalen en nieuwe bronnen ontwikkelen in meerdere talen om informatie te geven over mogelijkheden in het hoger onderwijs.</a:t>
            </a:r>
            <a:endParaRPr sz="1200"/>
          </a:p>
        </p:txBody>
      </p:sp>
      <p:sp>
        <p:nvSpPr>
          <p:cNvPr id="286" name="Google Shape;286;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Toegankelijke informatie voor hoger onderwijs</a:t>
            </a:r>
            <a:endParaRPr sz="2500"/>
          </a:p>
        </p:txBody>
      </p:sp>
      <p:cxnSp>
        <p:nvCxnSpPr>
          <p:cNvPr id="287" name="Google Shape;287;p43"/>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88" name="Google Shape;288;p43"/>
          <p:cNvCxnSpPr>
            <a:endCxn id="284"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89" name="Google Shape;289;p43"/>
          <p:cNvCxnSpPr>
            <a:endCxn id="283"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0" name="Google Shape;290;p43"/>
          <p:cNvCxnSpPr>
            <a:endCxn id="285"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Barrières overwinnen: Toegankelijkheid van informatie in meerdere talen</a:t>
            </a:r>
            <a:endParaRPr sz="2520"/>
          </a:p>
        </p:txBody>
      </p:sp>
      <p:sp>
        <p:nvSpPr>
          <p:cNvPr id="296" name="Google Shape;296;p44"/>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Gebrek aan informatie en kennis over beschikbare mogelijkheden</a:t>
            </a:r>
            <a:endParaRPr sz="1100"/>
          </a:p>
          <a:p>
            <a:pPr indent="-241300" lvl="0" marL="342900" rtl="0" algn="l">
              <a:spcBef>
                <a:spcPts val="1000"/>
              </a:spcBef>
              <a:spcAft>
                <a:spcPts val="0"/>
              </a:spcAft>
              <a:buClr>
                <a:schemeClr val="dk1"/>
              </a:buClr>
              <a:buSzPts val="1100"/>
              <a:buChar char="●"/>
            </a:pPr>
            <a:r>
              <a:rPr lang="en" sz="1100"/>
              <a:t>Taalbarrières</a:t>
            </a:r>
            <a:endParaRPr sz="1100"/>
          </a:p>
          <a:p>
            <a:pPr indent="-241300" lvl="0" marL="342900" rtl="0" algn="l">
              <a:spcBef>
                <a:spcPts val="1000"/>
              </a:spcBef>
              <a:spcAft>
                <a:spcPts val="1000"/>
              </a:spcAft>
              <a:buClr>
                <a:schemeClr val="dk1"/>
              </a:buClr>
              <a:buSzPts val="1100"/>
              <a:buChar char="●"/>
            </a:pPr>
            <a:r>
              <a:rPr lang="en" sz="1100"/>
              <a:t>Onbekendheid met het hoger onderwijssysteem</a:t>
            </a:r>
            <a:endParaRPr sz="1100"/>
          </a:p>
        </p:txBody>
      </p:sp>
      <p:sp>
        <p:nvSpPr>
          <p:cNvPr id="297" name="Google Shape;297;p44"/>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Bestaand materiaal vertalen in verschillende talen</a:t>
            </a:r>
            <a:endParaRPr sz="1100"/>
          </a:p>
          <a:p>
            <a:pPr indent="-241300" lvl="0" marL="342900" marR="0" rtl="0" algn="l">
              <a:lnSpc>
                <a:spcPct val="115000"/>
              </a:lnSpc>
              <a:spcBef>
                <a:spcPts val="1000"/>
              </a:spcBef>
              <a:spcAft>
                <a:spcPts val="0"/>
              </a:spcAft>
              <a:buClr>
                <a:schemeClr val="dk1"/>
              </a:buClr>
              <a:buSzPts val="1100"/>
              <a:buChar char="●"/>
            </a:pPr>
            <a:r>
              <a:rPr lang="en" sz="1100"/>
              <a:t>Nieuwe middelen ontwikkelen voor vluchtelingen en immigranten</a:t>
            </a:r>
            <a:endParaRPr sz="1100"/>
          </a:p>
          <a:p>
            <a:pPr indent="-241300" lvl="0" marL="342900" marR="0" rtl="0" algn="l">
              <a:lnSpc>
                <a:spcPct val="115000"/>
              </a:lnSpc>
              <a:spcBef>
                <a:spcPts val="1000"/>
              </a:spcBef>
              <a:spcAft>
                <a:spcPts val="0"/>
              </a:spcAft>
              <a:buClr>
                <a:schemeClr val="dk1"/>
              </a:buClr>
              <a:buSzPts val="1100"/>
              <a:buChar char="●"/>
            </a:pPr>
            <a:r>
              <a:rPr lang="en" sz="1100"/>
              <a:t>Samenwerken met lokale gemeenschapsorganisaties en belanghebbenden</a:t>
            </a:r>
            <a:endParaRPr sz="1100"/>
          </a:p>
          <a:p>
            <a:pPr indent="-241300" lvl="0" marL="342900" marR="0" rtl="0" algn="l">
              <a:lnSpc>
                <a:spcPct val="115000"/>
              </a:lnSpc>
              <a:spcBef>
                <a:spcPts val="1000"/>
              </a:spcBef>
              <a:spcAft>
                <a:spcPts val="1000"/>
              </a:spcAft>
              <a:buClr>
                <a:schemeClr val="dk1"/>
              </a:buClr>
              <a:buSzPts val="1100"/>
              <a:buChar char="●"/>
            </a:pPr>
            <a:r>
              <a:rPr lang="en" sz="1100"/>
              <a:t>Zorgen voor cultuurgevoelige en respectvolle communicatie</a:t>
            </a:r>
            <a:endParaRPr sz="1100"/>
          </a:p>
        </p:txBody>
      </p:sp>
      <p:sp>
        <p:nvSpPr>
          <p:cNvPr id="298" name="Google Shape;298;p44"/>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Belemmeringen voor toegankelijkheid van informatie</a:t>
            </a:r>
            <a:endParaRPr sz="1400">
              <a:solidFill>
                <a:schemeClr val="lt1"/>
              </a:solidFill>
            </a:endParaRPr>
          </a:p>
        </p:txBody>
      </p:sp>
      <p:sp>
        <p:nvSpPr>
          <p:cNvPr id="299" name="Google Shape;299;p44"/>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Strategieën voor toegankelijkheid van informatie</a:t>
            </a:r>
            <a:endParaRPr sz="1400">
              <a:solidFill>
                <a:schemeClr val="lt1"/>
              </a:solidFill>
            </a:endParaRPr>
          </a:p>
        </p:txBody>
      </p:sp>
      <p:cxnSp>
        <p:nvCxnSpPr>
          <p:cNvPr id="300" name="Google Shape;300;p44"/>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301" name="Google Shape;301;p44"/>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302" name="Google Shape;302;p44"/>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4"/>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7" name="Shape 307"/>
        <p:cNvGrpSpPr/>
        <p:nvPr/>
      </p:nvGrpSpPr>
      <p:grpSpPr>
        <a:xfrm>
          <a:off x="0" y="0"/>
          <a:ext cx="0" cy="0"/>
          <a:chOff x="0" y="0"/>
          <a:chExt cx="0" cy="0"/>
        </a:xfrm>
      </p:grpSpPr>
      <p:sp>
        <p:nvSpPr>
          <p:cNvPr id="308" name="Google Shape;308;p45"/>
          <p:cNvSpPr txBox="1"/>
          <p:nvPr>
            <p:ph idx="4294967295" type="subTitle"/>
          </p:nvPr>
        </p:nvSpPr>
        <p:spPr>
          <a:xfrm>
            <a:off x="6188420" y="1222750"/>
            <a:ext cx="2498400" cy="720300"/>
          </a:xfrm>
          <a:prstGeom prst="rect">
            <a:avLst/>
          </a:prstGeom>
        </p:spPr>
        <p:txBody>
          <a:bodyPr anchorCtr="0" anchor="b" bIns="137150" lIns="45700" spcFirstLastPara="1" rIns="137150" wrap="square" tIns="0">
            <a:noAutofit/>
          </a:bodyPr>
          <a:lstStyle/>
          <a:p>
            <a:pPr indent="0" lvl="0" marL="0" rtl="0" algn="l">
              <a:lnSpc>
                <a:spcPct val="100000"/>
              </a:lnSpc>
              <a:spcBef>
                <a:spcPts val="0"/>
              </a:spcBef>
              <a:spcAft>
                <a:spcPts val="0"/>
              </a:spcAft>
              <a:buNone/>
            </a:pPr>
            <a:r>
              <a:rPr lang="en" sz="1400">
                <a:latin typeface="Hanken Grotesk SemiBold"/>
                <a:ea typeface="Hanken Grotesk SemiBold"/>
                <a:cs typeface="Hanken Grotesk SemiBold"/>
                <a:sym typeface="Hanken Grotesk SemiBold"/>
              </a:rPr>
              <a:t>Samenwerking en gevoeligheid</a:t>
            </a:r>
            <a:endParaRPr sz="1400">
              <a:latin typeface="Hanken Grotesk SemiBold"/>
              <a:ea typeface="Hanken Grotesk SemiBold"/>
              <a:cs typeface="Hanken Grotesk SemiBold"/>
              <a:sym typeface="Hanken Grotesk SemiBold"/>
            </a:endParaRPr>
          </a:p>
        </p:txBody>
      </p:sp>
      <p:sp>
        <p:nvSpPr>
          <p:cNvPr id="309" name="Google Shape;309;p45"/>
          <p:cNvSpPr txBox="1"/>
          <p:nvPr>
            <p:ph idx="1" type="body"/>
          </p:nvPr>
        </p:nvSpPr>
        <p:spPr>
          <a:xfrm>
            <a:off x="457188" y="2128050"/>
            <a:ext cx="2498400" cy="2182200"/>
          </a:xfrm>
          <a:prstGeom prst="rect">
            <a:avLst/>
          </a:prstGeom>
          <a:noFill/>
          <a:ln>
            <a:noFill/>
          </a:ln>
        </p:spPr>
        <p:txBody>
          <a:bodyPr anchorCtr="0" anchor="t" bIns="91425" lIns="45700" spcFirstLastPara="1" rIns="137150" wrap="square" tIns="182875">
            <a:noAutofit/>
          </a:bodyPr>
          <a:lstStyle/>
          <a:p>
            <a:pPr indent="0" lvl="0" marL="0" rtl="0" algn="l">
              <a:lnSpc>
                <a:spcPct val="105000"/>
              </a:lnSpc>
              <a:spcBef>
                <a:spcPts val="0"/>
              </a:spcBef>
              <a:spcAft>
                <a:spcPts val="1000"/>
              </a:spcAft>
              <a:buSzPts val="1100"/>
              <a:buNone/>
            </a:pPr>
            <a:r>
              <a:rPr lang="en" sz="1200">
                <a:solidFill>
                  <a:schemeClr val="lt1"/>
                </a:solidFill>
              </a:rPr>
              <a:t>Bestaand materiaal vertalen in verschillende talen om informatie toegankelijker te maken voor vluchtelingen en immigranten.</a:t>
            </a:r>
            <a:endParaRPr sz="1200">
              <a:solidFill>
                <a:schemeClr val="lt1"/>
              </a:solidFill>
            </a:endParaRPr>
          </a:p>
        </p:txBody>
      </p:sp>
      <p:sp>
        <p:nvSpPr>
          <p:cNvPr id="310" name="Google Shape;310;p45"/>
          <p:cNvSpPr txBox="1"/>
          <p:nvPr>
            <p:ph idx="4294967295" type="subTitle"/>
          </p:nvPr>
        </p:nvSpPr>
        <p:spPr>
          <a:xfrm>
            <a:off x="457200" y="1222750"/>
            <a:ext cx="2498400" cy="7203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latin typeface="Hanken Grotesk SemiBold"/>
                <a:ea typeface="Hanken Grotesk SemiBold"/>
                <a:cs typeface="Hanken Grotesk SemiBold"/>
                <a:sym typeface="Hanken Grotesk SemiBold"/>
              </a:rPr>
              <a:t>Hulpmiddelen vertalen</a:t>
            </a:r>
            <a:endParaRPr sz="1400">
              <a:latin typeface="Hanken Grotesk SemiBold"/>
              <a:ea typeface="Hanken Grotesk SemiBold"/>
              <a:cs typeface="Hanken Grotesk SemiBold"/>
              <a:sym typeface="Hanken Grotesk SemiBold"/>
            </a:endParaRPr>
          </a:p>
        </p:txBody>
      </p:sp>
      <p:sp>
        <p:nvSpPr>
          <p:cNvPr id="311" name="Google Shape;311;p45"/>
          <p:cNvSpPr txBox="1"/>
          <p:nvPr>
            <p:ph idx="4294967295" type="subTitle"/>
          </p:nvPr>
        </p:nvSpPr>
        <p:spPr>
          <a:xfrm>
            <a:off x="3322810" y="1222750"/>
            <a:ext cx="2498400" cy="7203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latin typeface="Hanken Grotesk SemiBold"/>
                <a:ea typeface="Hanken Grotesk SemiBold"/>
                <a:cs typeface="Hanken Grotesk SemiBold"/>
                <a:sym typeface="Hanken Grotesk SemiBold"/>
              </a:rPr>
              <a:t>Nieuwe bronnen ontwikkelen</a:t>
            </a:r>
            <a:endParaRPr sz="1400">
              <a:latin typeface="Hanken Grotesk SemiBold"/>
              <a:ea typeface="Hanken Grotesk SemiBold"/>
              <a:cs typeface="Hanken Grotesk SemiBold"/>
              <a:sym typeface="Hanken Grotesk SemiBold"/>
            </a:endParaRPr>
          </a:p>
        </p:txBody>
      </p:sp>
      <p:sp>
        <p:nvSpPr>
          <p:cNvPr id="312" name="Google Shape;312;p45"/>
          <p:cNvSpPr txBox="1"/>
          <p:nvPr>
            <p:ph idx="2" type="body"/>
          </p:nvPr>
        </p:nvSpPr>
        <p:spPr>
          <a:xfrm>
            <a:off x="3322798" y="2128050"/>
            <a:ext cx="2498400" cy="21822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solidFill>
                  <a:schemeClr val="lt1"/>
                </a:solidFill>
              </a:rPr>
              <a:t>Nieuwe bronnen ontwikkelen voor vluchtelingen en immigranten, met informatie over het hoger onderwijssysteem, toelatingsvoorwaarden, programma's en ondersteunende diensten.</a:t>
            </a:r>
            <a:endParaRPr sz="1200">
              <a:solidFill>
                <a:schemeClr val="lt1"/>
              </a:solidFill>
            </a:endParaRPr>
          </a:p>
        </p:txBody>
      </p:sp>
      <p:sp>
        <p:nvSpPr>
          <p:cNvPr id="313" name="Google Shape;313;p45"/>
          <p:cNvSpPr txBox="1"/>
          <p:nvPr>
            <p:ph idx="3" type="body"/>
          </p:nvPr>
        </p:nvSpPr>
        <p:spPr>
          <a:xfrm>
            <a:off x="6188407" y="2128050"/>
            <a:ext cx="2498400" cy="21822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solidFill>
                  <a:schemeClr val="lt1"/>
                </a:solidFill>
              </a:rPr>
              <a:t>Samenwerken met taalexperts en culturele adviseurs om te zorgen voor een nauwkeurige vertaling en culturele gevoeligheid bij de ontwikkeling van hulpmiddelen.</a:t>
            </a:r>
            <a:endParaRPr sz="1200">
              <a:solidFill>
                <a:schemeClr val="lt1"/>
              </a:solidFill>
            </a:endParaRPr>
          </a:p>
        </p:txBody>
      </p:sp>
      <p:sp>
        <p:nvSpPr>
          <p:cNvPr id="314" name="Google Shape;314;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Hulpmiddelen vertalen en nieuwe ontwikkelen</a:t>
            </a:r>
            <a:endParaRPr sz="2520"/>
          </a:p>
        </p:txBody>
      </p:sp>
      <p:cxnSp>
        <p:nvCxnSpPr>
          <p:cNvPr id="315" name="Google Shape;315;p45"/>
          <p:cNvCxnSpPr/>
          <p:nvPr/>
        </p:nvCxnSpPr>
        <p:spPr>
          <a:xfrm>
            <a:off x="458458" y="2066275"/>
            <a:ext cx="2497200" cy="0"/>
          </a:xfrm>
          <a:prstGeom prst="straightConnector1">
            <a:avLst/>
          </a:prstGeom>
          <a:noFill/>
          <a:ln cap="flat" cmpd="sng" w="28575">
            <a:solidFill>
              <a:schemeClr val="lt1"/>
            </a:solidFill>
            <a:prstDash val="solid"/>
            <a:round/>
            <a:headEnd len="med" w="med" type="none"/>
            <a:tailEnd len="med" w="med" type="none"/>
          </a:ln>
        </p:spPr>
      </p:cxnSp>
      <p:cxnSp>
        <p:nvCxnSpPr>
          <p:cNvPr id="316" name="Google Shape;316;p45"/>
          <p:cNvCxnSpPr/>
          <p:nvPr/>
        </p:nvCxnSpPr>
        <p:spPr>
          <a:xfrm>
            <a:off x="3323886" y="2066275"/>
            <a:ext cx="2497200" cy="0"/>
          </a:xfrm>
          <a:prstGeom prst="straightConnector1">
            <a:avLst/>
          </a:prstGeom>
          <a:noFill/>
          <a:ln cap="flat" cmpd="sng" w="28575">
            <a:solidFill>
              <a:schemeClr val="lt1"/>
            </a:solidFill>
            <a:prstDash val="solid"/>
            <a:round/>
            <a:headEnd len="med" w="med" type="none"/>
            <a:tailEnd len="med" w="med" type="none"/>
          </a:ln>
        </p:spPr>
      </p:cxnSp>
      <p:cxnSp>
        <p:nvCxnSpPr>
          <p:cNvPr id="317" name="Google Shape;317;p45"/>
          <p:cNvCxnSpPr/>
          <p:nvPr/>
        </p:nvCxnSpPr>
        <p:spPr>
          <a:xfrm>
            <a:off x="6189434" y="2066275"/>
            <a:ext cx="2497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46"/>
          <p:cNvSpPr/>
          <p:nvPr/>
        </p:nvSpPr>
        <p:spPr>
          <a:xfrm>
            <a:off x="457306" y="1164900"/>
            <a:ext cx="3995100" cy="3404100"/>
          </a:xfrm>
          <a:prstGeom prst="rect">
            <a:avLst/>
          </a:prstGeom>
          <a:solidFill>
            <a:srgbClr val="8C5F66">
              <a:alpha val="5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6"/>
          <p:cNvSpPr/>
          <p:nvPr/>
        </p:nvSpPr>
        <p:spPr>
          <a:xfrm>
            <a:off x="4691800" y="1164900"/>
            <a:ext cx="3995100" cy="3404100"/>
          </a:xfrm>
          <a:prstGeom prst="rect">
            <a:avLst/>
          </a:prstGeom>
          <a:solidFill>
            <a:srgbClr val="0254DB">
              <a:alpha val="3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6"/>
          <p:cNvSpPr txBox="1"/>
          <p:nvPr>
            <p:ph idx="4294967295"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solidFill>
                  <a:schemeClr val="accent4"/>
                </a:solidFill>
              </a:rPr>
              <a:t>Taalbarrières kunnen de toegang tot informatie belemmeren.</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Culturele verschillen beïnvloeden de ontvangst en het begrip van informatie.</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Onbekendheid met het hoger onderwijssysteem van het gastland.</a:t>
            </a:r>
            <a:endParaRPr sz="1100">
              <a:solidFill>
                <a:schemeClr val="accent4"/>
              </a:solidFill>
            </a:endParaRPr>
          </a:p>
          <a:p>
            <a:pPr indent="-241300" lvl="0" marL="342900" rtl="0" algn="l">
              <a:spcBef>
                <a:spcPts val="1000"/>
              </a:spcBef>
              <a:spcAft>
                <a:spcPts val="1000"/>
              </a:spcAft>
              <a:buClr>
                <a:schemeClr val="accent4"/>
              </a:buClr>
              <a:buSzPts val="1100"/>
              <a:buChar char="■"/>
            </a:pPr>
            <a:r>
              <a:rPr lang="en" sz="1100">
                <a:solidFill>
                  <a:schemeClr val="accent4"/>
                </a:solidFill>
              </a:rPr>
              <a:t>Beperkte toegang tot informatie en middelen.</a:t>
            </a:r>
            <a:endParaRPr sz="1100">
              <a:solidFill>
                <a:schemeClr val="accent4"/>
              </a:solidFill>
            </a:endParaRPr>
          </a:p>
        </p:txBody>
      </p:sp>
      <p:sp>
        <p:nvSpPr>
          <p:cNvPr id="325" name="Google Shape;325;p46"/>
          <p:cNvSpPr txBox="1"/>
          <p:nvPr>
            <p:ph idx="4294967295" type="subTitle"/>
          </p:nvPr>
        </p:nvSpPr>
        <p:spPr>
          <a:xfrm>
            <a:off x="457200" y="1164900"/>
            <a:ext cx="3995100" cy="622800"/>
          </a:xfrm>
          <a:prstGeom prst="rect">
            <a:avLst/>
          </a:prstGeom>
        </p:spPr>
        <p:txBody>
          <a:bodyPr anchorCtr="0" anchor="ctr"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latin typeface="Hanken Grotesk SemiBold"/>
                <a:ea typeface="Hanken Grotesk SemiBold"/>
                <a:cs typeface="Hanken Grotesk SemiBold"/>
                <a:sym typeface="Hanken Grotesk SemiBold"/>
              </a:rPr>
              <a:t>Belemmeringen voor communicatie</a:t>
            </a:r>
            <a:endParaRPr sz="1400">
              <a:solidFill>
                <a:schemeClr val="accent4"/>
              </a:solidFill>
              <a:latin typeface="Hanken Grotesk SemiBold"/>
              <a:ea typeface="Hanken Grotesk SemiBold"/>
              <a:cs typeface="Hanken Grotesk SemiBold"/>
              <a:sym typeface="Hanken Grotesk SemiBold"/>
            </a:endParaRPr>
          </a:p>
        </p:txBody>
      </p:sp>
      <p:sp>
        <p:nvSpPr>
          <p:cNvPr id="326" name="Google Shape;326;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Cultureel sensitieve communicatie: Een sleutel tot toegang</a:t>
            </a:r>
            <a:endParaRPr sz="2520"/>
          </a:p>
        </p:txBody>
      </p:sp>
      <p:sp>
        <p:nvSpPr>
          <p:cNvPr id="327" name="Google Shape;327;p46"/>
          <p:cNvSpPr txBox="1"/>
          <p:nvPr>
            <p:ph idx="4294967295"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Zorgt voor toegankelijke en begrijpelijke informatie.</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Respecteert en erkent culturele achtergronden en normen.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Bouwt vertrouwen en een goede verstandhouding op en creëert zo een ondersteunende omgeving.</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Vergemakkelijkt effectieve communicatie door barrières te overwinnen.</a:t>
            </a:r>
            <a:endParaRPr sz="1100">
              <a:solidFill>
                <a:schemeClr val="accent1"/>
              </a:solidFill>
            </a:endParaRPr>
          </a:p>
        </p:txBody>
      </p:sp>
      <p:sp>
        <p:nvSpPr>
          <p:cNvPr id="328" name="Google Shape;328;p46"/>
          <p:cNvSpPr txBox="1"/>
          <p:nvPr>
            <p:ph idx="4294967295" type="subTitle"/>
          </p:nvPr>
        </p:nvSpPr>
        <p:spPr>
          <a:xfrm>
            <a:off x="4691800" y="1164900"/>
            <a:ext cx="3995100" cy="622800"/>
          </a:xfrm>
          <a:prstGeom prst="rect">
            <a:avLst/>
          </a:prstGeom>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latin typeface="Hanken Grotesk SemiBold"/>
                <a:ea typeface="Hanken Grotesk SemiBold"/>
                <a:cs typeface="Hanken Grotesk SemiBold"/>
                <a:sym typeface="Hanken Grotesk SemiBold"/>
              </a:rPr>
              <a:t>Het belang van cultuurgevoelige communicatie</a:t>
            </a:r>
            <a:endParaRPr sz="1400">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Ervoor zorgen dat informatie en communicatie over mogelijkheden in het hoger onderwijs toegankelijk zijn en in meerdere talen worden aangeboden</a:t>
            </a:r>
            <a:endParaRPr>
              <a:solidFill>
                <a:schemeClr val="dk1"/>
              </a:solidFill>
            </a:endParaRPr>
          </a:p>
        </p:txBody>
      </p:sp>
      <p:sp>
        <p:nvSpPr>
          <p:cNvPr id="334" name="Google Shape;334;p47"/>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Ondersteuning bieden voor culturele aanpassing en het leren van de taal voor familieleden</a:t>
            </a:r>
            <a:endParaRPr>
              <a:solidFill>
                <a:schemeClr val="dk1"/>
              </a:solidFill>
            </a:endParaRPr>
          </a:p>
        </p:txBody>
      </p:sp>
      <p:sp>
        <p:nvSpPr>
          <p:cNvPr id="335" name="Google Shape;335;p47"/>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Gerichte ondersteuning bieden voor taalverwerving en academische schrijfvaardigheid</a:t>
            </a:r>
            <a:endParaRPr>
              <a:solidFill>
                <a:schemeClr val="dk1"/>
              </a:solidFill>
            </a:endParaRPr>
          </a:p>
        </p:txBody>
      </p:sp>
      <p:sp>
        <p:nvSpPr>
          <p:cNvPr id="336" name="Google Shape;336;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Conclusie: De participatie in het hoger onderwijs verhogen</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48"/>
          <p:cNvSpPr txBox="1"/>
          <p:nvPr>
            <p:ph idx="1" type="body"/>
          </p:nvPr>
        </p:nvSpPr>
        <p:spPr>
          <a:xfrm>
            <a:off x="457200" y="1911100"/>
            <a:ext cx="3776100" cy="2734200"/>
          </a:xfrm>
          <a:prstGeom prst="rect">
            <a:avLst/>
          </a:prstGeom>
        </p:spPr>
        <p:txBody>
          <a:bodyPr anchorCtr="0" anchor="t" bIns="91425" lIns="45700" spcFirstLastPara="1" rIns="91425" wrap="square" tIns="91425">
            <a:noAutofit/>
          </a:bodyPr>
          <a:lstStyle/>
          <a:p>
            <a:pPr indent="-241300" lvl="0" marL="342900" rtl="0" algn="l">
              <a:spcBef>
                <a:spcPts val="0"/>
              </a:spcBef>
              <a:spcAft>
                <a:spcPts val="0"/>
              </a:spcAft>
              <a:buClr>
                <a:schemeClr val="lt1"/>
              </a:buClr>
              <a:buSzPts val="1100"/>
              <a:buChar char="•"/>
            </a:pPr>
            <a:r>
              <a:rPr lang="en" sz="1100"/>
              <a:t>Verhoogde toegang tot hoger onderwijs</a:t>
            </a:r>
            <a:endParaRPr sz="1100"/>
          </a:p>
          <a:p>
            <a:pPr indent="-241300" lvl="0" marL="342900" rtl="0" algn="l">
              <a:spcBef>
                <a:spcPts val="1000"/>
              </a:spcBef>
              <a:spcAft>
                <a:spcPts val="0"/>
              </a:spcAft>
              <a:buClr>
                <a:schemeClr val="lt1"/>
              </a:buClr>
              <a:buSzPts val="1100"/>
              <a:buChar char="•"/>
            </a:pPr>
            <a:r>
              <a:rPr lang="en" sz="1100"/>
              <a:t>Verbeterde academische prestaties</a:t>
            </a:r>
            <a:endParaRPr sz="1100"/>
          </a:p>
          <a:p>
            <a:pPr indent="-241300" lvl="0" marL="342900" rtl="0" algn="l">
              <a:spcBef>
                <a:spcPts val="1000"/>
              </a:spcBef>
              <a:spcAft>
                <a:spcPts val="0"/>
              </a:spcAft>
              <a:buClr>
                <a:schemeClr val="lt1"/>
              </a:buClr>
              <a:buSzPts val="1100"/>
              <a:buChar char="•"/>
            </a:pPr>
            <a:r>
              <a:rPr lang="en" sz="1100"/>
              <a:t>Verbeterde taalvaardigheden voor toekomstig werk</a:t>
            </a:r>
            <a:endParaRPr sz="1100"/>
          </a:p>
          <a:p>
            <a:pPr indent="-241300" lvl="0" marL="342900" rtl="0" algn="l">
              <a:spcBef>
                <a:spcPts val="1000"/>
              </a:spcBef>
              <a:spcAft>
                <a:spcPts val="1000"/>
              </a:spcAft>
              <a:buClr>
                <a:schemeClr val="lt1"/>
              </a:buClr>
              <a:buSzPts val="1100"/>
              <a:buChar char="•"/>
            </a:pPr>
            <a:r>
              <a:rPr lang="en" sz="1100"/>
              <a:t>Bevordering van sociale en culturele integratie</a:t>
            </a:r>
            <a:endParaRPr sz="1100"/>
          </a:p>
        </p:txBody>
      </p:sp>
      <p:sp>
        <p:nvSpPr>
          <p:cNvPr id="342" name="Google Shape;342;p48"/>
          <p:cNvSpPr txBox="1"/>
          <p:nvPr>
            <p:ph idx="3" type="subTitle"/>
          </p:nvPr>
        </p:nvSpPr>
        <p:spPr>
          <a:xfrm>
            <a:off x="457200" y="1164900"/>
            <a:ext cx="3776100" cy="572700"/>
          </a:xfrm>
          <a:prstGeom prst="rect">
            <a:avLst/>
          </a:prstGeom>
        </p:spPr>
        <p:txBody>
          <a:bodyPr anchorCtr="0" anchor="b" bIns="91425" lIns="45700" spcFirstLastPara="1" rIns="137150" wrap="square" tIns="91425">
            <a:noAutofit/>
          </a:bodyPr>
          <a:lstStyle/>
          <a:p>
            <a:pPr indent="0" lvl="0" marL="0" rtl="0" algn="l">
              <a:spcBef>
                <a:spcPts val="0"/>
              </a:spcBef>
              <a:spcAft>
                <a:spcPts val="1200"/>
              </a:spcAft>
              <a:buNone/>
            </a:pPr>
            <a:r>
              <a:rPr lang="en" sz="1400">
                <a:solidFill>
                  <a:schemeClr val="lt1"/>
                </a:solidFill>
              </a:rPr>
              <a:t>Voordelen van taalondersteuning</a:t>
            </a:r>
            <a:endParaRPr sz="1400">
              <a:solidFill>
                <a:schemeClr val="lt1"/>
              </a:solidFill>
            </a:endParaRPr>
          </a:p>
        </p:txBody>
      </p:sp>
      <p:sp>
        <p:nvSpPr>
          <p:cNvPr id="343" name="Google Shape;343;p48"/>
          <p:cNvSpPr txBox="1"/>
          <p:nvPr>
            <p:ph idx="2" type="body"/>
          </p:nvPr>
        </p:nvSpPr>
        <p:spPr>
          <a:xfrm>
            <a:off x="4800400" y="1911100"/>
            <a:ext cx="3776100" cy="2734200"/>
          </a:xfrm>
          <a:prstGeom prst="rect">
            <a:avLst/>
          </a:prstGeom>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Verhoogde toegang tot hoger onderwijs</a:t>
            </a:r>
            <a:endParaRPr sz="1100"/>
          </a:p>
          <a:p>
            <a:pPr indent="-241300" lvl="0" marL="342900" marR="0" rtl="0" algn="l">
              <a:lnSpc>
                <a:spcPct val="115000"/>
              </a:lnSpc>
              <a:spcBef>
                <a:spcPts val="1000"/>
              </a:spcBef>
              <a:spcAft>
                <a:spcPts val="0"/>
              </a:spcAft>
              <a:buClr>
                <a:schemeClr val="lt1"/>
              </a:buClr>
              <a:buSzPts val="1100"/>
              <a:buChar char="•"/>
            </a:pPr>
            <a:r>
              <a:rPr lang="en" sz="1100"/>
              <a:t>Verbeterde academische prestaties</a:t>
            </a:r>
            <a:endParaRPr sz="1100"/>
          </a:p>
          <a:p>
            <a:pPr indent="-241300" lvl="0" marL="342900" marR="0" rtl="0" algn="l">
              <a:lnSpc>
                <a:spcPct val="115000"/>
              </a:lnSpc>
              <a:spcBef>
                <a:spcPts val="1000"/>
              </a:spcBef>
              <a:spcAft>
                <a:spcPts val="0"/>
              </a:spcAft>
              <a:buClr>
                <a:schemeClr val="lt1"/>
              </a:buClr>
              <a:buSzPts val="1100"/>
              <a:buChar char="•"/>
            </a:pPr>
            <a:r>
              <a:rPr lang="en" sz="1100"/>
              <a:t>Verbeterde taalvaardigheden voor toekomstig werk</a:t>
            </a:r>
            <a:endParaRPr sz="1100"/>
          </a:p>
          <a:p>
            <a:pPr indent="-241300" lvl="0" marL="342900" marR="0" rtl="0" algn="l">
              <a:lnSpc>
                <a:spcPct val="115000"/>
              </a:lnSpc>
              <a:spcBef>
                <a:spcPts val="1000"/>
              </a:spcBef>
              <a:spcAft>
                <a:spcPts val="1000"/>
              </a:spcAft>
              <a:buClr>
                <a:schemeClr val="lt1"/>
              </a:buClr>
              <a:buSzPts val="1100"/>
              <a:buChar char="•"/>
            </a:pPr>
            <a:r>
              <a:rPr lang="en" sz="1100"/>
              <a:t>Bevordering van sociale en culturele integratie</a:t>
            </a:r>
            <a:endParaRPr sz="1100"/>
          </a:p>
        </p:txBody>
      </p:sp>
      <p:sp>
        <p:nvSpPr>
          <p:cNvPr id="344" name="Google Shape;344;p48"/>
          <p:cNvSpPr txBox="1"/>
          <p:nvPr>
            <p:ph idx="4" type="subTitle"/>
          </p:nvPr>
        </p:nvSpPr>
        <p:spPr>
          <a:xfrm>
            <a:off x="4800400" y="1164900"/>
            <a:ext cx="3776100" cy="572700"/>
          </a:xfrm>
          <a:prstGeom prst="rect">
            <a:avLst/>
          </a:prstGeom>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None/>
            </a:pPr>
            <a:r>
              <a:rPr lang="en" sz="1400">
                <a:solidFill>
                  <a:schemeClr val="lt1"/>
                </a:solidFill>
              </a:rPr>
              <a:t>Casestudies</a:t>
            </a:r>
            <a:endParaRPr sz="1400">
              <a:solidFill>
                <a:schemeClr val="lt1"/>
              </a:solidFill>
            </a:endParaRPr>
          </a:p>
        </p:txBody>
      </p:sp>
      <p:sp>
        <p:nvSpPr>
          <p:cNvPr id="345" name="Google Shape;345;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impact van taalondersteuning in het hoger onderwijs</a:t>
            </a:r>
            <a:endParaRPr sz="2520"/>
          </a:p>
        </p:txBody>
      </p:sp>
      <p:cxnSp>
        <p:nvCxnSpPr>
          <p:cNvPr id="346" name="Google Shape;346;p48"/>
          <p:cNvCxnSpPr/>
          <p:nvPr/>
        </p:nvCxnSpPr>
        <p:spPr>
          <a:xfrm>
            <a:off x="482008" y="1834900"/>
            <a:ext cx="3668100" cy="0"/>
          </a:xfrm>
          <a:prstGeom prst="straightConnector1">
            <a:avLst/>
          </a:prstGeom>
          <a:noFill/>
          <a:ln cap="flat" cmpd="sng" w="28575">
            <a:solidFill>
              <a:schemeClr val="lt1"/>
            </a:solidFill>
            <a:prstDash val="solid"/>
            <a:round/>
            <a:headEnd len="med" w="med" type="none"/>
            <a:tailEnd len="med" w="med" type="none"/>
          </a:ln>
        </p:spPr>
      </p:cxnSp>
      <p:cxnSp>
        <p:nvCxnSpPr>
          <p:cNvPr id="347" name="Google Shape;347;p48"/>
          <p:cNvCxnSpPr/>
          <p:nvPr/>
        </p:nvCxnSpPr>
        <p:spPr>
          <a:xfrm>
            <a:off x="4796859" y="1834900"/>
            <a:ext cx="36627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De vraag- en antwoordsessie bevordert de betrokkenheid en maakt verdere discussie over het onderwerp mogelijk.</a:t>
            </a:r>
            <a:endParaRPr/>
          </a:p>
        </p:txBody>
      </p:sp>
      <p:sp>
        <p:nvSpPr>
          <p:cNvPr id="353" name="Google Shape;353;p4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Deskundigen en presentatoren kunnen antwoorden en inzichten geven om de vragen van de deelnemers te beantwoorden.</a:t>
            </a:r>
            <a:endParaRPr/>
          </a:p>
        </p:txBody>
      </p:sp>
      <p:sp>
        <p:nvSpPr>
          <p:cNvPr id="354" name="Google Shape;354;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Vraag &amp;amp; Antwoord Sessie</a:t>
            </a:r>
            <a:endParaRPr sz="2520">
              <a:solidFill>
                <a:schemeClr val="accent1"/>
              </a:solidFill>
            </a:endParaRPr>
          </a:p>
        </p:txBody>
      </p:sp>
      <p:sp>
        <p:nvSpPr>
          <p:cNvPr id="355" name="Google Shape;355;p4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Deelnemers kunnen vragen stellen over taalondersteuning voor vluchtelingen en immigranten bij de toegang tot hoger onderwijs.</a:t>
            </a:r>
            <a:endParaRPr sz="1400"/>
          </a:p>
        </p:txBody>
      </p:sp>
      <p:cxnSp>
        <p:nvCxnSpPr>
          <p:cNvPr id="356" name="Google Shape;356;p4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7" name="Google Shape;357;p4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8" name="Google Shape;358;p4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0"/>
          <p:cNvPicPr preferRelativeResize="0"/>
          <p:nvPr/>
        </p:nvPicPr>
        <p:blipFill>
          <a:blip r:embed="rId3">
            <a:alphaModFix/>
          </a:blip>
          <a:stretch>
            <a:fillRect/>
          </a:stretch>
        </p:blipFill>
        <p:spPr>
          <a:xfrm>
            <a:off x="1762626" y="886725"/>
            <a:ext cx="1551549" cy="940175"/>
          </a:xfrm>
          <a:prstGeom prst="rect">
            <a:avLst/>
          </a:prstGeom>
          <a:noFill/>
          <a:ln>
            <a:noFill/>
          </a:ln>
        </p:spPr>
      </p:pic>
      <p:pic>
        <p:nvPicPr>
          <p:cNvPr id="364" name="Google Shape;364;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65" name="Google Shape;365;p50"/>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50">
                <a:solidFill>
                  <a:srgbClr val="434343"/>
                </a:solidFill>
                <a:latin typeface="Inter"/>
                <a:ea typeface="Inter"/>
                <a:cs typeface="Inter"/>
                <a:sym typeface="Inter"/>
              </a:rPr>
              <a:t>Disclaimer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This project has been funded with the support of the European Commission. The content of this website represents the views of the authors only and is their sole responsibility. The Commission is not responsible for any use that may be made of the information contained therein.</a:t>
            </a:r>
            <a:endParaRPr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457200" y="64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1" name="Google Shape;181;p34"/>
          <p:cNvSpPr txBox="1"/>
          <p:nvPr>
            <p:ph idx="1" type="body"/>
          </p:nvPr>
        </p:nvSpPr>
        <p:spPr>
          <a:xfrm>
            <a:off x="457200" y="636725"/>
            <a:ext cx="4114800" cy="42783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Inleiding: Taalondersteuning in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taalbarrière in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Aanbevelingen: Gerichte ondersteuning bij het leren van talen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Effectieve benaderingen voor taalondersteuning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Taalondersteunende diensten in het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Ondersteuning van de familie: Culturele aanpassing en taalleren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Gezinnen ondersteunen met taallessen</a:t>
            </a:r>
            <a:endParaRPr>
              <a:latin typeface="Inter"/>
              <a:ea typeface="Inter"/>
              <a:cs typeface="Inter"/>
              <a:sym typeface="Inter"/>
            </a:endParaRPr>
          </a:p>
        </p:txBody>
      </p:sp>
      <p:sp>
        <p:nvSpPr>
          <p:cNvPr id="182" name="Google Shape;182;p34"/>
          <p:cNvSpPr txBox="1"/>
          <p:nvPr>
            <p:ph idx="1" type="body"/>
          </p:nvPr>
        </p:nvSpPr>
        <p:spPr>
          <a:xfrm>
            <a:off x="4572000" y="636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De rol van maatschappelijke organisaties en overheidsinstanties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Toegankelijke informatie voor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Barrières overwinnen: Toegankelijkheid van informatie in meerdere talen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Hulpmiddelen vertalen en nieuwe ontwikkelen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Cultureel sensitieve communicatie: Een sleutel tot toegang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Conclusie: De participatie in het hoger onderwijs verhogen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impact van taalondersteuning in het hoger onderwijs</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Vraag &amp;amp; Antwoord Sessie</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Deze module bespreekt verschillende thema's rond taalondersteuning voor vluchtelingen en immigranten om toegang te krijgen tot en vooruitgang te boeken in het hoger onderwijs.</a:t>
            </a:r>
            <a:endParaRPr/>
          </a:p>
        </p:txBody>
      </p:sp>
      <p:sp>
        <p:nvSpPr>
          <p:cNvPr id="188" name="Google Shape;188;p35"/>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Vluchtelingen en immigranten hebben misschien geen toegang gehad tot formeel taalonderwijs of hun opleiding is verstoord, waardoor het een uitdaging is om aan de taalvereisten te voldoen.</a:t>
            </a:r>
            <a:endParaRPr/>
          </a:p>
        </p:txBody>
      </p:sp>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Inleiding: Taalondersteuning in het hoger onderwijs</a:t>
            </a:r>
            <a:endParaRPr sz="2520">
              <a:solidFill>
                <a:schemeClr val="accent1"/>
              </a:solidFill>
            </a:endParaRPr>
          </a:p>
        </p:txBody>
      </p:sp>
      <p:sp>
        <p:nvSpPr>
          <p:cNvPr id="190" name="Google Shape;190;p35"/>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Taalvereisten kunnen voor vluchtelingen en immigranten een belangrijke barrière vormen om toegang te krijgen tot hoger onderwijs.</a:t>
            </a:r>
            <a:endParaRPr sz="1400"/>
          </a:p>
        </p:txBody>
      </p:sp>
      <p:cxnSp>
        <p:nvCxnSpPr>
          <p:cNvPr id="191" name="Google Shape;191;p35"/>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92" name="Google Shape;192;p35"/>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93" name="Google Shape;193;p35"/>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taalbarrière in het hoger onderwijs</a:t>
            </a:r>
            <a:endParaRPr sz="2520"/>
          </a:p>
        </p:txBody>
      </p:sp>
      <p:sp>
        <p:nvSpPr>
          <p:cNvPr id="199" name="Google Shape;199;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Gebrek aan taalvaardigheden voor toelating</a:t>
            </a:r>
            <a:endParaRPr sz="1100"/>
          </a:p>
          <a:p>
            <a:pPr indent="-241300" lvl="0" marL="342900" rtl="0" algn="l">
              <a:spcBef>
                <a:spcPts val="1000"/>
              </a:spcBef>
              <a:spcAft>
                <a:spcPts val="0"/>
              </a:spcAft>
              <a:buClr>
                <a:schemeClr val="dk1"/>
              </a:buClr>
              <a:buSzPts val="1100"/>
              <a:buChar char="●"/>
            </a:pPr>
            <a:r>
              <a:rPr lang="en" sz="1100"/>
              <a:t>Beperkte toegang tot taalonderwijs</a:t>
            </a:r>
            <a:endParaRPr sz="1100"/>
          </a:p>
          <a:p>
            <a:pPr indent="-241300" lvl="0" marL="342900" rtl="0" algn="l">
              <a:spcBef>
                <a:spcPts val="1000"/>
              </a:spcBef>
              <a:spcAft>
                <a:spcPts val="1000"/>
              </a:spcAft>
              <a:buClr>
                <a:schemeClr val="dk1"/>
              </a:buClr>
              <a:buSzPts val="1100"/>
              <a:buChar char="●"/>
            </a:pPr>
            <a:r>
              <a:rPr lang="en" sz="1100"/>
              <a:t>Taalbarrières belemmeren academische betrokkenheid</a:t>
            </a:r>
            <a:endParaRPr sz="1100"/>
          </a:p>
        </p:txBody>
      </p:sp>
      <p:sp>
        <p:nvSpPr>
          <p:cNvPr id="200" name="Google Shape;200;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Belemmeringen voor toegang tot hoger onderwijs</a:t>
            </a:r>
            <a:endParaRPr sz="1100"/>
          </a:p>
          <a:p>
            <a:pPr indent="-241300" lvl="0" marL="342900" marR="0" rtl="0" algn="l">
              <a:lnSpc>
                <a:spcPct val="115000"/>
              </a:lnSpc>
              <a:spcBef>
                <a:spcPts val="1000"/>
              </a:spcBef>
              <a:spcAft>
                <a:spcPts val="0"/>
              </a:spcAft>
              <a:buClr>
                <a:schemeClr val="dk1"/>
              </a:buClr>
              <a:buSzPts val="1100"/>
              <a:buChar char="●"/>
            </a:pPr>
            <a:r>
              <a:rPr lang="en" sz="1100"/>
              <a:t>Belemmert academische vooruitgang en integratie</a:t>
            </a:r>
            <a:endParaRPr sz="1100"/>
          </a:p>
          <a:p>
            <a:pPr indent="-241300" lvl="0" marL="342900" marR="0" rtl="0" algn="l">
              <a:lnSpc>
                <a:spcPct val="115000"/>
              </a:lnSpc>
              <a:spcBef>
                <a:spcPts val="1000"/>
              </a:spcBef>
              <a:spcAft>
                <a:spcPts val="1000"/>
              </a:spcAft>
              <a:buClr>
                <a:schemeClr val="dk1"/>
              </a:buClr>
              <a:buSzPts val="1100"/>
              <a:buChar char="●"/>
            </a:pPr>
            <a:r>
              <a:rPr lang="en" sz="1100"/>
              <a:t>Aanpak van barrière verbetert onderwijs en integratie</a:t>
            </a:r>
            <a:endParaRPr sz="1100"/>
          </a:p>
        </p:txBody>
      </p:sp>
      <p:sp>
        <p:nvSpPr>
          <p:cNvPr id="201" name="Google Shape;201;p36"/>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Uitdagingen</a:t>
            </a:r>
            <a:endParaRPr sz="1400">
              <a:solidFill>
                <a:schemeClr val="lt1"/>
              </a:solidFill>
            </a:endParaRPr>
          </a:p>
        </p:txBody>
      </p:sp>
      <p:sp>
        <p:nvSpPr>
          <p:cNvPr id="202" name="Google Shape;202;p36"/>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Impact</a:t>
            </a:r>
            <a:endParaRPr sz="1400">
              <a:solidFill>
                <a:schemeClr val="lt1"/>
              </a:solidFill>
            </a:endParaRPr>
          </a:p>
        </p:txBody>
      </p:sp>
      <p:cxnSp>
        <p:nvCxnSpPr>
          <p:cNvPr id="203" name="Google Shape;203;p36"/>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04" name="Google Shape;204;p36"/>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05" name="Google Shape;205;p36"/>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6"/>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Gerichte taalcursussen en cursussen academisch schrijven aanbieden die zijn afgestemd op de behoeften van vluchtelingen en immigranten.</a:t>
            </a:r>
            <a:endParaRPr/>
          </a:p>
        </p:txBody>
      </p:sp>
      <p:sp>
        <p:nvSpPr>
          <p:cNvPr id="212" name="Google Shape;212;p37"/>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
        <p:nvSpPr>
          <p:cNvPr id="213" name="Google Shape;213;p37"/>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Samenwerken met gemeenschapsorganisaties om toegankelijke taalondersteunende diensten te garanderen.</a:t>
            </a:r>
            <a:endParaRPr/>
          </a:p>
        </p:txBody>
      </p:sp>
      <p:sp>
        <p:nvSpPr>
          <p:cNvPr id="214" name="Google Shape;214;p37"/>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Bied taallessen, bijlessen en taalondersteunende diensten aan om de taalvaardigheden te verbeteren en aan de taalvereisten te voldoen.</a:t>
            </a:r>
            <a:endParaRPr sz="1400"/>
          </a:p>
        </p:txBody>
      </p:sp>
      <p:sp>
        <p:nvSpPr>
          <p:cNvPr id="215" name="Google Shape;215;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Aanbevelingen: Gerichte ondersteuning voor het leren van talen</a:t>
            </a:r>
            <a:endParaRPr sz="2500">
              <a:solidFill>
                <a:schemeClr val="dk1"/>
              </a:solidFill>
            </a:endParaRPr>
          </a:p>
        </p:txBody>
      </p:sp>
      <p:sp>
        <p:nvSpPr>
          <p:cNvPr id="216" name="Google Shape;216;p37"/>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217" name="Google Shape;217;p37"/>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Effectieve benaderingen voor taalondersteuning</a:t>
            </a:r>
            <a:endParaRPr sz="2520"/>
          </a:p>
        </p:txBody>
      </p:sp>
      <p:sp>
        <p:nvSpPr>
          <p:cNvPr id="223" name="Google Shape;223;p3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Bied taallessen en bijles aan.</a:t>
            </a:r>
            <a:endParaRPr sz="1100"/>
          </a:p>
          <a:p>
            <a:pPr indent="-241300" lvl="0" marL="342900" rtl="0" algn="l">
              <a:spcBef>
                <a:spcPts val="1000"/>
              </a:spcBef>
              <a:spcAft>
                <a:spcPts val="0"/>
              </a:spcAft>
              <a:buClr>
                <a:schemeClr val="dk1"/>
              </a:buClr>
              <a:buSzPts val="1100"/>
              <a:buChar char="●"/>
            </a:pPr>
            <a:r>
              <a:rPr lang="en" sz="1100"/>
              <a:t>Samenwerken met gemeenschapsorganisaties.</a:t>
            </a:r>
            <a:endParaRPr sz="1100"/>
          </a:p>
          <a:p>
            <a:pPr indent="-241300" lvl="0" marL="342900" rtl="0" algn="l">
              <a:spcBef>
                <a:spcPts val="1000"/>
              </a:spcBef>
              <a:spcAft>
                <a:spcPts val="1000"/>
              </a:spcAft>
              <a:buClr>
                <a:schemeClr val="dk1"/>
              </a:buClr>
              <a:buSzPts val="1100"/>
              <a:buChar char="●"/>
            </a:pPr>
            <a:r>
              <a:rPr lang="en" sz="1100"/>
              <a:t>Taal- en schrijfcursussen op maat ontwerpen.</a:t>
            </a:r>
            <a:endParaRPr sz="1100"/>
          </a:p>
        </p:txBody>
      </p:sp>
      <p:sp>
        <p:nvSpPr>
          <p:cNvPr id="224" name="Google Shape;224;p3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Zorg voor taallessen voor familieleden.</a:t>
            </a:r>
            <a:endParaRPr sz="1100"/>
          </a:p>
          <a:p>
            <a:pPr indent="-241300" lvl="0" marL="342900" marR="0" rtl="0" algn="l">
              <a:lnSpc>
                <a:spcPct val="115000"/>
              </a:lnSpc>
              <a:spcBef>
                <a:spcPts val="1000"/>
              </a:spcBef>
              <a:spcAft>
                <a:spcPts val="0"/>
              </a:spcAft>
              <a:buClr>
                <a:schemeClr val="dk1"/>
              </a:buClr>
              <a:buSzPts val="1100"/>
              <a:buChar char="●"/>
            </a:pPr>
            <a:r>
              <a:rPr lang="en" sz="1100"/>
              <a:t>Zet netwerken voor collegiale ondersteuning op.</a:t>
            </a:r>
            <a:endParaRPr sz="1100"/>
          </a:p>
          <a:p>
            <a:pPr indent="-241300" lvl="0" marL="342900" marR="0" rtl="0" algn="l">
              <a:lnSpc>
                <a:spcPct val="115000"/>
              </a:lnSpc>
              <a:spcBef>
                <a:spcPts val="1000"/>
              </a:spcBef>
              <a:spcAft>
                <a:spcPts val="1000"/>
              </a:spcAft>
              <a:buClr>
                <a:schemeClr val="dk1"/>
              </a:buClr>
              <a:buSzPts val="1100"/>
              <a:buChar char="●"/>
            </a:pPr>
            <a:r>
              <a:rPr lang="en" sz="1100"/>
              <a:t>Hulpmiddelen bieden voor gezondheidszorg en huisvesting.</a:t>
            </a:r>
            <a:endParaRPr sz="1100"/>
          </a:p>
        </p:txBody>
      </p:sp>
      <p:sp>
        <p:nvSpPr>
          <p:cNvPr id="225" name="Google Shape;225;p38"/>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Gerichte taalondersteuning</a:t>
            </a:r>
            <a:endParaRPr sz="1400">
              <a:solidFill>
                <a:schemeClr val="lt1"/>
              </a:solidFill>
            </a:endParaRPr>
          </a:p>
        </p:txBody>
      </p:sp>
      <p:sp>
        <p:nvSpPr>
          <p:cNvPr id="226" name="Google Shape;226;p38"/>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Ondersteuning voor familieleden</a:t>
            </a:r>
            <a:endParaRPr sz="1400">
              <a:solidFill>
                <a:schemeClr val="lt1"/>
              </a:solidFill>
            </a:endParaRPr>
          </a:p>
        </p:txBody>
      </p:sp>
      <p:cxnSp>
        <p:nvCxnSpPr>
          <p:cNvPr id="227" name="Google Shape;227;p38"/>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28" name="Google Shape;228;p38"/>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29" name="Google Shape;229;p38"/>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8"/>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9"/>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Toegankelijke informatie</a:t>
            </a:r>
            <a:endParaRPr/>
          </a:p>
        </p:txBody>
      </p:sp>
      <p:sp>
        <p:nvSpPr>
          <p:cNvPr id="236" name="Google Shape;236;p39"/>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Taallessen, bijlessen en ondersteunende diensten aanbieden om vluchtelingen en immigranten te helpen aan de taalvereisten te voldoen.</a:t>
            </a:r>
            <a:endParaRPr/>
          </a:p>
        </p:txBody>
      </p:sp>
      <p:sp>
        <p:nvSpPr>
          <p:cNvPr id="237" name="Google Shape;237;p39"/>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Het aanbieden van taallessen, culturele oriëntatiesessies en middelen om gezinnen te ondersteunen.</a:t>
            </a:r>
            <a:endParaRPr/>
          </a:p>
        </p:txBody>
      </p:sp>
      <p:sp>
        <p:nvSpPr>
          <p:cNvPr id="238" name="Google Shape;238;p39"/>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Gerichte taalondersteuning</a:t>
            </a:r>
            <a:endParaRPr/>
          </a:p>
        </p:txBody>
      </p:sp>
      <p:sp>
        <p:nvSpPr>
          <p:cNvPr id="239" name="Google Shape;239;p39"/>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Ondersteuning voor familieleden</a:t>
            </a:r>
            <a:endParaRPr/>
          </a:p>
        </p:txBody>
      </p:sp>
      <p:sp>
        <p:nvSpPr>
          <p:cNvPr id="240" name="Google Shape;240;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Taalondersteunende diensten in het hoger onderwijs</a:t>
            </a:r>
            <a:endParaRPr sz="2520"/>
          </a:p>
        </p:txBody>
      </p:sp>
      <p:sp>
        <p:nvSpPr>
          <p:cNvPr id="241" name="Google Shape;241;p39"/>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Werk samen met ondersteunende organisaties om informatie in meerdere talen aan te bieden.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0"/>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Hulpmiddelen bieden met betrekking tot gezondheidszorg, huisvesting en het dagelijks leven.</a:t>
            </a:r>
            <a:endParaRPr>
              <a:solidFill>
                <a:schemeClr val="dk1"/>
              </a:solidFill>
            </a:endParaRPr>
          </a:p>
        </p:txBody>
      </p:sp>
      <p:sp>
        <p:nvSpPr>
          <p:cNvPr id="247" name="Google Shape;247;p40"/>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Zet ondersteuningsnetwerken op voor familieleden.</a:t>
            </a:r>
            <a:endParaRPr>
              <a:solidFill>
                <a:schemeClr val="dk1"/>
              </a:solidFill>
            </a:endParaRPr>
          </a:p>
        </p:txBody>
      </p:sp>
      <p:sp>
        <p:nvSpPr>
          <p:cNvPr id="248" name="Google Shape;248;p40"/>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Bied taallessen en culturele oriëntatiesessies aan voor familieleden.</a:t>
            </a:r>
            <a:endParaRPr>
              <a:solidFill>
                <a:schemeClr val="dk1"/>
              </a:solidFill>
            </a:endParaRPr>
          </a:p>
        </p:txBody>
      </p:sp>
      <p:sp>
        <p:nvSpPr>
          <p:cNvPr id="249" name="Google Shape;249;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Ondersteuning van de familie: Culturele aanpassing en taalleren</a:t>
            </a:r>
            <a:endParaRPr sz="25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Gezinnen ondersteunen met taallessen</a:t>
            </a:r>
            <a:endParaRPr sz="2520"/>
          </a:p>
        </p:txBody>
      </p:sp>
      <p:sp>
        <p:nvSpPr>
          <p:cNvPr id="255" name="Google Shape;255;p41"/>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Het aanbieden van taallessen aan familieleden kan hen helpen om basis taalvaardigheden te ontwikkelen en meer te leren over de cultuur van het gastland.</a:t>
            </a:r>
            <a:endParaRPr sz="1100">
              <a:solidFill>
                <a:schemeClr val="dk1"/>
              </a:solidFill>
            </a:endParaRPr>
          </a:p>
        </p:txBody>
      </p:sp>
      <p:sp>
        <p:nvSpPr>
          <p:cNvPr id="256" name="Google Shape;256;p41"/>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Instellingen voor hoger onderwijs kunnen culturele oriëntatiesessies voor familieleden organiseren om hen te helpen de nieuwe culturele omgeving te begrijpen en zich eraan aan te passen.</a:t>
            </a:r>
            <a:endParaRPr sz="1100">
              <a:solidFill>
                <a:schemeClr val="dk1"/>
              </a:solidFill>
            </a:endParaRPr>
          </a:p>
        </p:txBody>
      </p:sp>
      <p:sp>
        <p:nvSpPr>
          <p:cNvPr id="257" name="Google Shape;257;p41"/>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Taalcursussen</a:t>
            </a:r>
            <a:endParaRPr sz="1300">
              <a:solidFill>
                <a:schemeClr val="dk1"/>
              </a:solidFill>
            </a:endParaRPr>
          </a:p>
        </p:txBody>
      </p:sp>
      <p:sp>
        <p:nvSpPr>
          <p:cNvPr id="258" name="Google Shape;258;p41"/>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Culturele oriëntatie</a:t>
            </a:r>
            <a:endParaRPr sz="1300">
              <a:solidFill>
                <a:schemeClr val="dk1"/>
              </a:solidFill>
            </a:endParaRPr>
          </a:p>
        </p:txBody>
      </p:sp>
      <p:sp>
        <p:nvSpPr>
          <p:cNvPr id="259" name="Google Shape;259;p41"/>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Netwerken voor collegiale ondersteuning</a:t>
            </a:r>
            <a:endParaRPr sz="1300">
              <a:solidFill>
                <a:schemeClr val="dk1"/>
              </a:solidFill>
            </a:endParaRPr>
          </a:p>
        </p:txBody>
      </p:sp>
      <p:sp>
        <p:nvSpPr>
          <p:cNvPr id="260" name="Google Shape;260;p41"/>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Het opzetten van ondersteuningsnetwerken voor familieleden kan hen helpen in contact te komen met anderen in soortgelijke situaties en wederzijdse steun te bieden.</a:t>
            </a:r>
            <a:endParaRPr sz="1100">
              <a:solidFill>
                <a:schemeClr val="dk1"/>
              </a:solidFill>
            </a:endParaRPr>
          </a:p>
        </p:txBody>
      </p:sp>
      <p:cxnSp>
        <p:nvCxnSpPr>
          <p:cNvPr id="261" name="Google Shape;261;p41"/>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62" name="Google Shape;262;p4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63" name="Google Shape;263;p4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64" name="Google Shape;264;p4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