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  <p:sldMasterId id="214748367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Hanken Grotesk"/>
      <p:regular r:id="rId24"/>
      <p:bold r:id="rId25"/>
      <p:italic r:id="rId26"/>
      <p:boldItalic r:id="rId27"/>
    </p:embeddedFont>
    <p:embeddedFont>
      <p:font typeface="Hanken Grotesk SemiBold"/>
      <p:regular r:id="rId28"/>
      <p:bold r:id="rId29"/>
      <p:italic r:id="rId30"/>
      <p:boldItalic r:id="rId31"/>
    </p:embeddedFont>
    <p:embeddedFont>
      <p:font typeface="Inter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HankenGrotesk-regular.fntdata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HankenGrotesk-italic.fntdata"/><Relationship Id="rId25" Type="http://schemas.openxmlformats.org/officeDocument/2006/relationships/font" Target="fonts/HankenGrotesk-bold.fntdata"/><Relationship Id="rId28" Type="http://schemas.openxmlformats.org/officeDocument/2006/relationships/font" Target="fonts/HankenGroteskSemiBold-regular.fntdata"/><Relationship Id="rId27" Type="http://schemas.openxmlformats.org/officeDocument/2006/relationships/font" Target="fonts/HankenGrotesk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ankenGroteskSemiBo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ankenGroteskSemiBold-boldItalic.fntdata"/><Relationship Id="rId30" Type="http://schemas.openxmlformats.org/officeDocument/2006/relationships/font" Target="fonts/HankenGroteskSemiBold-italic.fntdata"/><Relationship Id="rId11" Type="http://schemas.openxmlformats.org/officeDocument/2006/relationships/slide" Target="slides/slide5.xml"/><Relationship Id="rId33" Type="http://schemas.openxmlformats.org/officeDocument/2006/relationships/font" Target="fonts/Inter-bold.fntdata"/><Relationship Id="rId10" Type="http://schemas.openxmlformats.org/officeDocument/2006/relationships/slide" Target="slides/slide4.xml"/><Relationship Id="rId32" Type="http://schemas.openxmlformats.org/officeDocument/2006/relationships/font" Target="fonts/Inter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SLIDES_API35554882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SLIDES_API35554882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SLIDES_API355548825_1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SLIDES_API355548825_1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SLIDES_API355548825_1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SLIDES_API355548825_1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SLIDES_API355548825_1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SLIDES_API355548825_1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SLIDES_API355548825_1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SLIDES_API355548825_1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SLIDES_API355548825_1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SLIDES_API355548825_1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SLIDES_API355548825_18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SLIDES_API355548825_1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SLIDES_API355548825_19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SLIDES_API355548825_19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SLIDES_API355548825_2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SLIDES_API355548825_2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SLIDES_API355548825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SLIDES_API355548825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SLIDES_API355548825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SLIDES_API355548825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SLIDES_API355548825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SLIDES_API355548825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SLIDES_API355548825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SLIDES_API355548825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SLIDES_API355548825_6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SLIDES_API355548825_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SLIDES_API355548825_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SLIDES_API355548825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SLIDES_API355548825_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SLIDES_API355548825_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SLIDES_API355548825_10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SLIDES_API355548825_10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432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-16850" y="0"/>
            <a:ext cx="60765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5"/>
          <p:cNvSpPr txBox="1"/>
          <p:nvPr>
            <p:ph type="title"/>
          </p:nvPr>
        </p:nvSpPr>
        <p:spPr>
          <a:xfrm>
            <a:off x="457200" y="445025"/>
            <a:ext cx="560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57200" y="1017725"/>
            <a:ext cx="5321100" cy="3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8"/>
          <p:cNvSpPr/>
          <p:nvPr/>
        </p:nvSpPr>
        <p:spPr>
          <a:xfrm>
            <a:off x="734713" y="26734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" name="Google Shape;70;p18"/>
          <p:cNvSpPr/>
          <p:nvPr/>
        </p:nvSpPr>
        <p:spPr>
          <a:xfrm>
            <a:off x="734700" y="3894725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8"/>
          <p:cNvSpPr/>
          <p:nvPr/>
        </p:nvSpPr>
        <p:spPr>
          <a:xfrm>
            <a:off x="734713" y="145208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cxnSp>
        <p:nvCxnSpPr>
          <p:cNvPr id="81" name="Google Shape;81;p19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9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9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88" name="Google Shape;88;p20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0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0" name="Google Shape;90;p20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1" name="Google Shape;91;p20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 1">
  <p:cSld name="CUSTOM_3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p22"/>
          <p:cNvSpPr/>
          <p:nvPr/>
        </p:nvSpPr>
        <p:spPr>
          <a:xfrm>
            <a:off x="1333794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2" name="Google Shape;102;p22"/>
          <p:cNvSpPr/>
          <p:nvPr/>
        </p:nvSpPr>
        <p:spPr>
          <a:xfrm>
            <a:off x="4113597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3" name="Google Shape;103;p22"/>
          <p:cNvSpPr/>
          <p:nvPr/>
        </p:nvSpPr>
        <p:spPr>
          <a:xfrm>
            <a:off x="6893399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4" name="Google Shape;104;p2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08" name="Google Shape;108;p23"/>
          <p:cNvSpPr/>
          <p:nvPr/>
        </p:nvSpPr>
        <p:spPr>
          <a:xfrm>
            <a:off x="4572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9" name="Google Shape;109;p23"/>
          <p:cNvSpPr/>
          <p:nvPr/>
        </p:nvSpPr>
        <p:spPr>
          <a:xfrm>
            <a:off x="32370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0" name="Google Shape;110;p23"/>
          <p:cNvSpPr/>
          <p:nvPr/>
        </p:nvSpPr>
        <p:spPr>
          <a:xfrm>
            <a:off x="60168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1" name="Google Shape;111;p23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/>
          <p:nvPr/>
        </p:nvSpPr>
        <p:spPr>
          <a:xfrm>
            <a:off x="45735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5" name="Google Shape;115;p24"/>
          <p:cNvSpPr/>
          <p:nvPr/>
        </p:nvSpPr>
        <p:spPr>
          <a:xfrm>
            <a:off x="3237075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16" name="Google Shape;116;p24"/>
          <p:cNvSpPr/>
          <p:nvPr/>
        </p:nvSpPr>
        <p:spPr>
          <a:xfrm>
            <a:off x="601680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8" name="Google Shape;118;p24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9" name="Google Shape;119;p24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0" name="Google Shape;120;p24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5" name="Google Shape;135;p26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6" name="Google Shape;136;p26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0" name="Google Shape;140;p26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5" name="Google Shape;145;p27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6" name="Google Shape;146;p27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1" name="Google Shape;151;p28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2" name="Google Shape;152;p28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53" name="Google Shape;153;p28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/>
          <p:nvPr/>
        </p:nvSpPr>
        <p:spPr>
          <a:xfrm>
            <a:off x="-7275" y="-21825"/>
            <a:ext cx="9144000" cy="514350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3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2" name="Google Shape;162;p3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63" name="Google Shape;163;p3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32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32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" name="Google Shape;168;p3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anken Grotesk"/>
              <a:buChar char="●"/>
              <a:defRPr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>
            <p:ph type="ctrTitle"/>
          </p:nvPr>
        </p:nvSpPr>
        <p:spPr>
          <a:xfrm>
            <a:off x="1100550" y="1868550"/>
            <a:ext cx="78210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Options for finance support: fee status, student finance, scholarships, grants and other forms of support / Alternative progression routes and funding options for refugees/immigrants who are not eligible for home fee status/student finance</a:t>
            </a:r>
            <a:endParaRPr sz="3000"/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By creating more inclusive policies, institutions and governments can contribute to promoting equal access to higher education for all.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0" name="Google Shape;260;p42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Revising eligibility criteria can help remove barriers for refugees and immigrants, enabling them to access higher education opportunities.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1" name="Google Shape;261;p42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Institutions and governments should review and revise eligibility criteria to ensure they are inclusive and not overly restrictive.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2" name="Google Shape;262;p4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Revising Eligibility Criteria</a:t>
            </a:r>
            <a:endParaRPr sz="252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Strategies for Navigating the Financial Aid Application Process</a:t>
            </a:r>
            <a:endParaRPr sz="2520"/>
          </a:p>
        </p:txBody>
      </p:sp>
      <p:sp>
        <p:nvSpPr>
          <p:cNvPr id="268" name="Google Shape;268;p43"/>
          <p:cNvSpPr txBox="1"/>
          <p:nvPr>
            <p:ph idx="4294967295" type="body"/>
          </p:nvPr>
        </p:nvSpPr>
        <p:spPr>
          <a:xfrm>
            <a:off x="3076819" y="1060200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Thoroughly explore scholarships, grants, loans, and other financial aid options to identify the ones that best suit your needs and eligibility.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69" name="Google Shape;269;p43"/>
          <p:cNvSpPr txBox="1"/>
          <p:nvPr>
            <p:ph idx="4294967295" type="body"/>
          </p:nvPr>
        </p:nvSpPr>
        <p:spPr>
          <a:xfrm>
            <a:off x="3076819" y="2301414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Reach out to educational institutions, support organizations, and advisors who can provide assistance and advice on the financial aid application process.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0" name="Google Shape;270;p43"/>
          <p:cNvSpPr txBox="1"/>
          <p:nvPr>
            <p:ph idx="4294967295" type="subTitle"/>
          </p:nvPr>
        </p:nvSpPr>
        <p:spPr>
          <a:xfrm>
            <a:off x="910425" y="1060312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Research available options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71" name="Google Shape;271;p43"/>
          <p:cNvSpPr txBox="1"/>
          <p:nvPr>
            <p:ph idx="4294967295" type="subTitle"/>
          </p:nvPr>
        </p:nvSpPr>
        <p:spPr>
          <a:xfrm>
            <a:off x="910425" y="2301463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Seek guidance and support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72" name="Google Shape;272;p43"/>
          <p:cNvSpPr txBox="1"/>
          <p:nvPr>
            <p:ph idx="4294967295" type="subTitle"/>
          </p:nvPr>
        </p:nvSpPr>
        <p:spPr>
          <a:xfrm>
            <a:off x="910425" y="3542670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Application process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73" name="Google Shape;273;p43"/>
          <p:cNvSpPr txBox="1"/>
          <p:nvPr>
            <p:ph idx="4294967295" type="body"/>
          </p:nvPr>
        </p:nvSpPr>
        <p:spPr>
          <a:xfrm>
            <a:off x="3076819" y="3542670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Understand eligibility requirements, gather necessary documents, attend workshops, and meet deadlines for submitting financial aid applications.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274" name="Google Shape;274;p43"/>
          <p:cNvCxnSpPr/>
          <p:nvPr/>
        </p:nvCxnSpPr>
        <p:spPr>
          <a:xfrm>
            <a:off x="571450" y="1060200"/>
            <a:ext cx="0" cy="358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75" name="Google Shape;275;p43"/>
          <p:cNvCxnSpPr/>
          <p:nvPr/>
        </p:nvCxnSpPr>
        <p:spPr>
          <a:xfrm>
            <a:off x="531525" y="28543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76" name="Google Shape;276;p43"/>
          <p:cNvCxnSpPr/>
          <p:nvPr/>
        </p:nvCxnSpPr>
        <p:spPr>
          <a:xfrm>
            <a:off x="531525" y="40756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77" name="Google Shape;277;p43"/>
          <p:cNvCxnSpPr/>
          <p:nvPr/>
        </p:nvCxnSpPr>
        <p:spPr>
          <a:xfrm>
            <a:off x="531525" y="16330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These are financial aids that don't need to be repaid, provided by various organizations.</a:t>
            </a:r>
            <a:endParaRPr/>
          </a:p>
        </p:txBody>
      </p:sp>
      <p:sp>
        <p:nvSpPr>
          <p:cNvPr id="283" name="Google Shape;283;p44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These include loans from private entities or sponsorships from employers, which may require collateral.</a:t>
            </a:r>
            <a:endParaRPr/>
          </a:p>
        </p:txBody>
      </p:sp>
      <p:sp>
        <p:nvSpPr>
          <p:cNvPr id="284" name="Google Shape;284;p44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Consider community initiatives, crowdfunding, part-time work, educational loans from home countries, and educational exchanges.</a:t>
            </a:r>
            <a:endParaRPr/>
          </a:p>
        </p:txBody>
      </p:sp>
      <p:sp>
        <p:nvSpPr>
          <p:cNvPr id="285" name="Google Shape;285;p44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Scholarships/Grants</a:t>
            </a:r>
            <a:endParaRPr/>
          </a:p>
        </p:txBody>
      </p:sp>
      <p:sp>
        <p:nvSpPr>
          <p:cNvPr id="286" name="Google Shape;286;p44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Private Loans/Sponsorships</a:t>
            </a:r>
            <a:endParaRPr/>
          </a:p>
        </p:txBody>
      </p:sp>
      <p:sp>
        <p:nvSpPr>
          <p:cNvPr id="287" name="Google Shape;287;p4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Alternative Funding Sources</a:t>
            </a:r>
            <a:endParaRPr sz="2520"/>
          </a:p>
        </p:txBody>
      </p:sp>
      <p:sp>
        <p:nvSpPr>
          <p:cNvPr id="288" name="Google Shape;288;p44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Other Options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Importance of Thorough Research and Evaluation</a:t>
            </a:r>
            <a:endParaRPr sz="2520"/>
          </a:p>
        </p:txBody>
      </p:sp>
      <p:sp>
        <p:nvSpPr>
          <p:cNvPr id="295" name="Google Shape;295;p45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Explore all available funding options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Gather information on eligibility criteria and requirements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Compare terms and conditions of different funding sources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Seek advice and guidance</a:t>
            </a:r>
            <a:endParaRPr sz="1200"/>
          </a:p>
        </p:txBody>
      </p:sp>
      <p:sp>
        <p:nvSpPr>
          <p:cNvPr id="296" name="Google Shape;296;p45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Assess suitability and feasibility of each funding option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Consider financial implications and repayment terms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Evaluate potential impact on future career prospects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Review reliability and sustainability</a:t>
            </a:r>
            <a:endParaRPr sz="1200"/>
          </a:p>
        </p:txBody>
      </p:sp>
      <p:sp>
        <p:nvSpPr>
          <p:cNvPr id="297" name="Google Shape;297;p45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Thorough Research</a:t>
            </a:r>
            <a:endParaRPr/>
          </a:p>
        </p:txBody>
      </p:sp>
      <p:sp>
        <p:nvSpPr>
          <p:cNvPr id="298" name="Google Shape;298;p45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Evaluation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Role of Educational Institutions and Support Organizations</a:t>
            </a:r>
            <a:endParaRPr sz="2520"/>
          </a:p>
        </p:txBody>
      </p:sp>
      <p:sp>
        <p:nvSpPr>
          <p:cNvPr id="304" name="Google Shape;304;p46"/>
          <p:cNvSpPr txBox="1"/>
          <p:nvPr>
            <p:ph idx="2" type="body"/>
          </p:nvPr>
        </p:nvSpPr>
        <p:spPr>
          <a:xfrm>
            <a:off x="457200" y="3549930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Institutions and organizations should advocate for inclusive policies and revise eligibility criteria to ensure equal access to financial support for refugees and immigrants.</a:t>
            </a:r>
            <a:endParaRPr/>
          </a:p>
        </p:txBody>
      </p:sp>
      <p:sp>
        <p:nvSpPr>
          <p:cNvPr id="305" name="Google Shape;305;p46"/>
          <p:cNvSpPr txBox="1"/>
          <p:nvPr>
            <p:ph idx="1" type="body"/>
          </p:nvPr>
        </p:nvSpPr>
        <p:spPr>
          <a:xfrm>
            <a:off x="457200" y="2399852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Support organizations can offer guidance and support to refugees and immigrants in navigating the financial aid application process and accessing available funding sources.</a:t>
            </a:r>
            <a:endParaRPr/>
          </a:p>
        </p:txBody>
      </p:sp>
      <p:sp>
        <p:nvSpPr>
          <p:cNvPr id="306" name="Google Shape;306;p46"/>
          <p:cNvSpPr txBox="1"/>
          <p:nvPr>
            <p:ph idx="3" type="body"/>
          </p:nvPr>
        </p:nvSpPr>
        <p:spPr>
          <a:xfrm>
            <a:off x="457200" y="1249775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Educational institutions should provide comprehensive information about alternative progression routes and funding options available to refugees and immigrants.</a:t>
            </a:r>
            <a:endParaRPr sz="1400"/>
          </a:p>
        </p:txBody>
      </p:sp>
      <p:cxnSp>
        <p:nvCxnSpPr>
          <p:cNvPr id="307" name="Google Shape;307;p46"/>
          <p:cNvCxnSpPr/>
          <p:nvPr/>
        </p:nvCxnSpPr>
        <p:spPr>
          <a:xfrm>
            <a:off x="457200" y="2289111"/>
            <a:ext cx="777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46"/>
          <p:cNvCxnSpPr/>
          <p:nvPr/>
        </p:nvCxnSpPr>
        <p:spPr>
          <a:xfrm>
            <a:off x="457200" y="3439189"/>
            <a:ext cx="777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Effective strategies include thorough research, seeking guidance, and exploring diverse funding sources.</a:t>
            </a:r>
            <a:endParaRPr/>
          </a:p>
        </p:txBody>
      </p:sp>
      <p:sp>
        <p:nvSpPr>
          <p:cNvPr id="314" name="Google Shape;314;p47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Inclusive policies are needed to revise financial support eligibility criteria.</a:t>
            </a:r>
            <a:endParaRPr/>
          </a:p>
        </p:txBody>
      </p:sp>
      <p:sp>
        <p:nvSpPr>
          <p:cNvPr id="315" name="Google Shape;315;p47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Addressing financial barriers is key to promoting inclusivity in higher education.</a:t>
            </a:r>
            <a:endParaRPr/>
          </a:p>
        </p:txBody>
      </p:sp>
      <p:sp>
        <p:nvSpPr>
          <p:cNvPr id="316" name="Google Shape;316;p4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Conclusion: The Way Forward</a:t>
            </a:r>
            <a:endParaRPr sz="2520"/>
          </a:p>
        </p:txBody>
      </p:sp>
      <p:sp>
        <p:nvSpPr>
          <p:cNvPr id="317" name="Google Shape;317;p47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18" name="Google Shape;318;p47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19" name="Google Shape;319;p47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/>
          <p:nvPr>
            <p:ph idx="1" type="body"/>
          </p:nvPr>
        </p:nvSpPr>
        <p:spPr>
          <a:xfrm>
            <a:off x="457200" y="1911100"/>
            <a:ext cx="3776100" cy="2734200"/>
          </a:xfrm>
          <a:prstGeom prst="rect">
            <a:avLst/>
          </a:prstGeom>
        </p:spPr>
        <p:txBody>
          <a:bodyPr anchorCtr="0" anchor="t" bIns="91425" lIns="45700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University XYZ scholarship program for refugees and immigrants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Financial support for tuition fees, living expenses, and educational costs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Collaboration with community-based organizations and government agencies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Established a comprehensive and transparent application process</a:t>
            </a:r>
            <a:endParaRPr sz="1100"/>
          </a:p>
        </p:txBody>
      </p:sp>
      <p:sp>
        <p:nvSpPr>
          <p:cNvPr id="325" name="Google Shape;325;p48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45700" spcFirstLastPara="1" rIns="13715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Case Study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26" name="Google Shape;326;p48"/>
          <p:cNvSpPr txBox="1"/>
          <p:nvPr>
            <p:ph idx="2" type="body"/>
          </p:nvPr>
        </p:nvSpPr>
        <p:spPr>
          <a:xfrm>
            <a:off x="4800400" y="1911100"/>
            <a:ext cx="3776100" cy="2734200"/>
          </a:xfrm>
          <a:prstGeom prst="rect">
            <a:avLst/>
          </a:prstGeom>
        </p:spPr>
        <p:txBody>
          <a:bodyPr anchorCtr="0" anchor="t" bIns="91425" lIns="45700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University XYZ scholarship program for refugees and immigrants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Financial support for tuition fees, living expenses, and educational costs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Collaboration with community-based organizations and government agencies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Established a comprehensive and transparent application process</a:t>
            </a:r>
            <a:endParaRPr sz="1100"/>
          </a:p>
        </p:txBody>
      </p:sp>
      <p:sp>
        <p:nvSpPr>
          <p:cNvPr id="327" name="Google Shape;327;p48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45700" spcFirstLastPara="1" rIns="13715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Outcomes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28" name="Google Shape;328;p4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Case Study: Successful Funding Strategies</a:t>
            </a:r>
            <a:endParaRPr sz="2520"/>
          </a:p>
        </p:txBody>
      </p:sp>
      <p:cxnSp>
        <p:nvCxnSpPr>
          <p:cNvPr id="329" name="Google Shape;329;p48"/>
          <p:cNvCxnSpPr/>
          <p:nvPr/>
        </p:nvCxnSpPr>
        <p:spPr>
          <a:xfrm>
            <a:off x="482008" y="1834900"/>
            <a:ext cx="3668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48"/>
          <p:cNvCxnSpPr/>
          <p:nvPr/>
        </p:nvCxnSpPr>
        <p:spPr>
          <a:xfrm>
            <a:off x="4796859" y="1834900"/>
            <a:ext cx="36627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9"/>
          <p:cNvSpPr txBox="1"/>
          <p:nvPr>
            <p:ph idx="2" type="body"/>
          </p:nvPr>
        </p:nvSpPr>
        <p:spPr>
          <a:xfrm>
            <a:off x="910425" y="35826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Promote partnerships and community-based initiatives to provide financial support for refugees and immigrants.</a:t>
            </a:r>
            <a:endParaRPr sz="1200"/>
          </a:p>
        </p:txBody>
      </p:sp>
      <p:sp>
        <p:nvSpPr>
          <p:cNvPr id="336" name="Google Shape;336;p49"/>
          <p:cNvSpPr txBox="1"/>
          <p:nvPr>
            <p:ph idx="1" type="body"/>
          </p:nvPr>
        </p:nvSpPr>
        <p:spPr>
          <a:xfrm>
            <a:off x="910425" y="23613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Collaborate with institutions and governments to develop comprehensive information resources and guidance for refugees and immigrants.</a:t>
            </a:r>
            <a:endParaRPr sz="1200"/>
          </a:p>
        </p:txBody>
      </p:sp>
      <p:sp>
        <p:nvSpPr>
          <p:cNvPr id="337" name="Google Shape;337;p49"/>
          <p:cNvSpPr txBox="1"/>
          <p:nvPr>
            <p:ph idx="3" type="body"/>
          </p:nvPr>
        </p:nvSpPr>
        <p:spPr>
          <a:xfrm>
            <a:off x="910425" y="11400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 sz="1200"/>
              <a:t>Revise eligibility criteria to ensure inclusivity and equal access to higher education for refugees and immigrants.</a:t>
            </a:r>
            <a:endParaRPr sz="1200"/>
          </a:p>
        </p:txBody>
      </p:sp>
      <p:sp>
        <p:nvSpPr>
          <p:cNvPr id="338" name="Google Shape;338;p4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Recommendations for Policy Changes</a:t>
            </a:r>
            <a:endParaRPr sz="2500"/>
          </a:p>
        </p:txBody>
      </p:sp>
      <p:cxnSp>
        <p:nvCxnSpPr>
          <p:cNvPr id="339" name="Google Shape;339;p49"/>
          <p:cNvCxnSpPr/>
          <p:nvPr/>
        </p:nvCxnSpPr>
        <p:spPr>
          <a:xfrm>
            <a:off x="571450" y="1060200"/>
            <a:ext cx="0" cy="358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49"/>
          <p:cNvCxnSpPr>
            <a:endCxn id="336" idx="1"/>
          </p:cNvCxnSpPr>
          <p:nvPr/>
        </p:nvCxnSpPr>
        <p:spPr>
          <a:xfrm>
            <a:off x="531525" y="28543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41" name="Google Shape;341;p49"/>
          <p:cNvCxnSpPr>
            <a:endCxn id="335" idx="1"/>
          </p:cNvCxnSpPr>
          <p:nvPr/>
        </p:nvCxnSpPr>
        <p:spPr>
          <a:xfrm>
            <a:off x="531525" y="40756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42" name="Google Shape;342;p49"/>
          <p:cNvCxnSpPr>
            <a:endCxn id="337" idx="1"/>
          </p:cNvCxnSpPr>
          <p:nvPr/>
        </p:nvCxnSpPr>
        <p:spPr>
          <a:xfrm>
            <a:off x="531525" y="16330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Agenda</a:t>
            </a:r>
            <a:endParaRPr sz="2520"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80" name="Google Shape;180;p34"/>
          <p:cNvSpPr txBox="1"/>
          <p:nvPr>
            <p:ph idx="1" type="body"/>
          </p:nvPr>
        </p:nvSpPr>
        <p:spPr>
          <a:xfrm>
            <a:off x="457200" y="1017725"/>
            <a:ext cx="41148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Higher Education for Refugees and Immigrants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Alternative Progression Routes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Funding Options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Factors Influencing Finance and Funding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Importance of Addressing the Issue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Eligibility Criteria for Financial Support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Navigating Available Options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Revising Eligibility Criteria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Strategies for Navigating the Financial Aid Application Process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Alternative Funding Sources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1" name="Google Shape;181;p34"/>
          <p:cNvSpPr txBox="1"/>
          <p:nvPr>
            <p:ph idx="1" type="body"/>
          </p:nvPr>
        </p:nvSpPr>
        <p:spPr>
          <a:xfrm>
            <a:off x="4572000" y="1017725"/>
            <a:ext cx="45720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Importance of Thorough Research and Evaluation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Role of Educational Institutions and Support Organizations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Conclusion: The Way Forward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Case Study: Successful Funding Strategies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Recommendations for Policy Changes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Funding options include scholarships, grants, community-based initiatives, and partnerships.</a:t>
            </a:r>
            <a:endParaRPr/>
          </a:p>
        </p:txBody>
      </p:sp>
      <p:sp>
        <p:nvSpPr>
          <p:cNvPr id="187" name="Google Shape;187;p3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Higher Education for Refugees and Immigrants</a:t>
            </a:r>
            <a:endParaRPr sz="2520"/>
          </a:p>
        </p:txBody>
      </p:sp>
      <p:sp>
        <p:nvSpPr>
          <p:cNvPr id="188" name="Google Shape;188;p35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Alternative progression routes include foundation programs, access courses, bridging programs, or vocational training.</a:t>
            </a:r>
            <a:endParaRPr/>
          </a:p>
        </p:txBody>
      </p:sp>
      <p:sp>
        <p:nvSpPr>
          <p:cNvPr id="189" name="Google Shape;189;p35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Access to higher education for refugees and immigrants is often hindered by financial barriers.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They are designed to support students who may not meet the traditional entry requirements.</a:t>
            </a:r>
            <a:endParaRPr/>
          </a:p>
        </p:txBody>
      </p:sp>
      <p:sp>
        <p:nvSpPr>
          <p:cNvPr id="195" name="Google Shape;195;p36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These programs provide a pathway for individuals to develop the necessary skills and qualifications to enter higher education.</a:t>
            </a:r>
            <a:endParaRPr/>
          </a:p>
        </p:txBody>
      </p:sp>
      <p:sp>
        <p:nvSpPr>
          <p:cNvPr id="196" name="Google Shape;196;p3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accent1"/>
                </a:solidFill>
              </a:rPr>
              <a:t>Alternative Progression Routes</a:t>
            </a:r>
            <a:endParaRPr sz="2520">
              <a:solidFill>
                <a:schemeClr val="accent1"/>
              </a:solidFill>
            </a:endParaRPr>
          </a:p>
        </p:txBody>
      </p:sp>
      <p:sp>
        <p:nvSpPr>
          <p:cNvPr id="197" name="Google Shape;197;p36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Alternative progression routes include foundation programs, access courses, bridging programs, or vocational training.</a:t>
            </a:r>
            <a:endParaRPr sz="1400"/>
          </a:p>
        </p:txBody>
      </p:sp>
      <p:cxnSp>
        <p:nvCxnSpPr>
          <p:cNvPr id="198" name="Google Shape;198;p36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9" name="Google Shape;199;p36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Google Shape;200;p36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Community and non-profit organizations offer funding or financial assistance programs specifically designed for refugees and immigrants.</a:t>
            </a:r>
            <a:endParaRPr/>
          </a:p>
        </p:txBody>
      </p:sp>
      <p:sp>
        <p:nvSpPr>
          <p:cNvPr id="206" name="Google Shape;206;p37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Private loans from financial institutions can be considered as an alternative funding source, but careful evaluation of terms and conditions is important.</a:t>
            </a:r>
            <a:endParaRPr/>
          </a:p>
        </p:txBody>
      </p:sp>
      <p:sp>
        <p:nvSpPr>
          <p:cNvPr id="207" name="Google Shape;207;p3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accent1"/>
                </a:solidFill>
              </a:rPr>
              <a:t>Funding Options</a:t>
            </a:r>
            <a:endParaRPr sz="2520">
              <a:solidFill>
                <a:schemeClr val="accent1"/>
              </a:solidFill>
            </a:endParaRPr>
          </a:p>
        </p:txBody>
      </p:sp>
      <p:sp>
        <p:nvSpPr>
          <p:cNvPr id="208" name="Google Shape;208;p37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Scholarships and grants are funding options for refugees and immigrants based on academic merit, financial need, or specific criteria set by the provider.</a:t>
            </a:r>
            <a:endParaRPr sz="1400"/>
          </a:p>
        </p:txBody>
      </p:sp>
      <p:cxnSp>
        <p:nvCxnSpPr>
          <p:cNvPr id="209" name="Google Shape;209;p37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0" name="Google Shape;210;p37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37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Refugees and immigrants may face limitations in accessing financial support.</a:t>
            </a:r>
            <a:endParaRPr/>
          </a:p>
        </p:txBody>
      </p:sp>
      <p:sp>
        <p:nvSpPr>
          <p:cNvPr id="217" name="Google Shape;217;p38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Residency requirements can pose challenges for refugees and immigrants.</a:t>
            </a:r>
            <a:endParaRPr/>
          </a:p>
        </p:txBody>
      </p:sp>
      <p:sp>
        <p:nvSpPr>
          <p:cNvPr id="218" name="Google Shape;218;p38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Financial constraints and limited employment opportunities can impact the ability to finance higher education.</a:t>
            </a:r>
            <a:endParaRPr/>
          </a:p>
        </p:txBody>
      </p:sp>
      <p:sp>
        <p:nvSpPr>
          <p:cNvPr id="219" name="Google Shape;219;p38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Immigration Status</a:t>
            </a:r>
            <a:endParaRPr/>
          </a:p>
        </p:txBody>
      </p:sp>
      <p:sp>
        <p:nvSpPr>
          <p:cNvPr id="220" name="Google Shape;220;p38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Residency Requirements</a:t>
            </a:r>
            <a:endParaRPr/>
          </a:p>
        </p:txBody>
      </p:sp>
      <p:sp>
        <p:nvSpPr>
          <p:cNvPr id="221" name="Google Shape;221;p38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Financial Constraints</a:t>
            </a:r>
            <a:endParaRPr/>
          </a:p>
        </p:txBody>
      </p:sp>
      <p:sp>
        <p:nvSpPr>
          <p:cNvPr id="222" name="Google Shape;222;p3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Factors Influencing Finance and Funding</a:t>
            </a:r>
            <a:endParaRPr sz="252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/>
          <p:nvPr/>
        </p:nvSpPr>
        <p:spPr>
          <a:xfrm>
            <a:off x="457306" y="1164900"/>
            <a:ext cx="3995100" cy="3404100"/>
          </a:xfrm>
          <a:prstGeom prst="rect">
            <a:avLst/>
          </a:prstGeom>
          <a:solidFill>
            <a:srgbClr val="8C5F66">
              <a:alpha val="5000"/>
            </a:srgbClr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9"/>
          <p:cNvSpPr/>
          <p:nvPr/>
        </p:nvSpPr>
        <p:spPr>
          <a:xfrm>
            <a:off x="4691800" y="1164900"/>
            <a:ext cx="3995100" cy="3404100"/>
          </a:xfrm>
          <a:prstGeom prst="rect">
            <a:avLst/>
          </a:prstGeom>
          <a:solidFill>
            <a:srgbClr val="0254DB">
              <a:alpha val="300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9"/>
          <p:cNvSpPr txBox="1"/>
          <p:nvPr>
            <p:ph idx="4294967295" type="body"/>
          </p:nvPr>
        </p:nvSpPr>
        <p:spPr>
          <a:xfrm>
            <a:off x="457200" y="1834900"/>
            <a:ext cx="3995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■"/>
            </a:pPr>
            <a:r>
              <a:rPr lang="en" sz="1100">
                <a:solidFill>
                  <a:schemeClr val="accent4"/>
                </a:solidFill>
              </a:rPr>
              <a:t>Financial barriers limit higher education access</a:t>
            </a:r>
            <a:endParaRPr sz="1100">
              <a:solidFill>
                <a:schemeClr val="accent4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■"/>
            </a:pPr>
            <a:r>
              <a:rPr lang="en" sz="1100">
                <a:solidFill>
                  <a:schemeClr val="accent4"/>
                </a:solidFill>
              </a:rPr>
              <a:t>Immigration status and residency requirements pose challenges</a:t>
            </a:r>
            <a:endParaRPr sz="1100">
              <a:solidFill>
                <a:schemeClr val="accent4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100"/>
              <a:buChar char="■"/>
            </a:pPr>
            <a:r>
              <a:rPr lang="en" sz="1100">
                <a:solidFill>
                  <a:schemeClr val="accent4"/>
                </a:solidFill>
              </a:rPr>
              <a:t>Limited employment opportunities and financial constraints exist</a:t>
            </a:r>
            <a:endParaRPr sz="1100">
              <a:solidFill>
                <a:schemeClr val="accent4"/>
              </a:solidFill>
            </a:endParaRPr>
          </a:p>
        </p:txBody>
      </p:sp>
      <p:sp>
        <p:nvSpPr>
          <p:cNvPr id="230" name="Google Shape;230;p39"/>
          <p:cNvSpPr txBox="1"/>
          <p:nvPr>
            <p:ph idx="4294967295" type="subTitle"/>
          </p:nvPr>
        </p:nvSpPr>
        <p:spPr>
          <a:xfrm>
            <a:off x="457200" y="1164900"/>
            <a:ext cx="3995100" cy="622800"/>
          </a:xfrm>
          <a:prstGeom prst="rect">
            <a:avLst/>
          </a:prstGeom>
        </p:spPr>
        <p:txBody>
          <a:bodyPr anchorCtr="0" anchor="ctr" bIns="91425" lIns="182875" spcFirstLastPara="1" rIns="13715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accent4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Barriers to Access</a:t>
            </a:r>
            <a:endParaRPr sz="1400">
              <a:solidFill>
                <a:schemeClr val="accent4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231" name="Google Shape;231;p3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Importance of Addressing the Issue</a:t>
            </a:r>
            <a:endParaRPr sz="2520"/>
          </a:p>
        </p:txBody>
      </p:sp>
      <p:sp>
        <p:nvSpPr>
          <p:cNvPr id="232" name="Google Shape;232;p39"/>
          <p:cNvSpPr txBox="1"/>
          <p:nvPr>
            <p:ph idx="4294967295" type="body"/>
          </p:nvPr>
        </p:nvSpPr>
        <p:spPr>
          <a:xfrm>
            <a:off x="4691800" y="1834900"/>
            <a:ext cx="3995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</a:pPr>
            <a:r>
              <a:rPr lang="en" sz="1100">
                <a:solidFill>
                  <a:schemeClr val="accent1"/>
                </a:solidFill>
              </a:rPr>
              <a:t>Addressing this issue promotes inclusivity</a:t>
            </a:r>
            <a:endParaRPr sz="1100">
              <a:solidFill>
                <a:schemeClr val="accent1"/>
              </a:solidFill>
            </a:endParaRPr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</a:pPr>
            <a:r>
              <a:rPr lang="en" sz="1100">
                <a:solidFill>
                  <a:schemeClr val="accent1"/>
                </a:solidFill>
              </a:rPr>
              <a:t>Equal access to higher education is crucial</a:t>
            </a:r>
            <a:endParaRPr sz="1100">
              <a:solidFill>
                <a:schemeClr val="accent1"/>
              </a:solidFill>
            </a:endParaRPr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100"/>
              <a:buChar char="■"/>
            </a:pPr>
            <a:r>
              <a:rPr lang="en" sz="1100">
                <a:solidFill>
                  <a:schemeClr val="accent1"/>
                </a:solidFill>
              </a:rPr>
              <a:t>Institutions can create inclusive policies</a:t>
            </a:r>
            <a:endParaRPr sz="1100">
              <a:solidFill>
                <a:schemeClr val="accent1"/>
              </a:solidFill>
            </a:endParaRPr>
          </a:p>
        </p:txBody>
      </p:sp>
      <p:sp>
        <p:nvSpPr>
          <p:cNvPr id="233" name="Google Shape;233;p39"/>
          <p:cNvSpPr txBox="1"/>
          <p:nvPr>
            <p:ph idx="4294967295" type="subTitle"/>
          </p:nvPr>
        </p:nvSpPr>
        <p:spPr>
          <a:xfrm>
            <a:off x="4691800" y="1164900"/>
            <a:ext cx="3995100" cy="622800"/>
          </a:xfrm>
          <a:prstGeom prst="rect">
            <a:avLst/>
          </a:prstGeom>
        </p:spPr>
        <p:txBody>
          <a:bodyPr anchorCtr="0" anchor="ctr" bIns="91425" lIns="182875" spcFirstLastPara="1" rIns="13715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Promoting Inclusivity</a:t>
            </a:r>
            <a:endParaRPr sz="1400"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Institutions and governments should revise eligibility criteria to create inclusive policies that promote equal access to higher education.</a:t>
            </a:r>
            <a:endParaRPr/>
          </a:p>
        </p:txBody>
      </p:sp>
      <p:sp>
        <p:nvSpPr>
          <p:cNvPr id="239" name="Google Shape;239;p4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Eligibility Criteria for Financial Support</a:t>
            </a:r>
            <a:endParaRPr sz="2520"/>
          </a:p>
        </p:txBody>
      </p:sp>
      <p:sp>
        <p:nvSpPr>
          <p:cNvPr id="240" name="Google Shape;240;p40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Factors such as immigration status limitations, residency requirements, and financial constraints can influence eligibility for financial support.</a:t>
            </a:r>
            <a:endParaRPr/>
          </a:p>
        </p:txBody>
      </p:sp>
      <p:sp>
        <p:nvSpPr>
          <p:cNvPr id="241" name="Google Shape;241;p40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Eligibility criteria for financial support vary and can further limit access for refugees and immigrants.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Navigating Available Options</a:t>
            </a:r>
            <a:endParaRPr sz="2520"/>
          </a:p>
        </p:txBody>
      </p:sp>
      <p:sp>
        <p:nvSpPr>
          <p:cNvPr id="247" name="Google Shape;247;p41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Research available options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Seek guidance and support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Understand eligibility requirements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Gather required documents</a:t>
            </a:r>
            <a:endParaRPr sz="1100"/>
          </a:p>
        </p:txBody>
      </p:sp>
      <p:sp>
        <p:nvSpPr>
          <p:cNvPr id="248" name="Google Shape;248;p41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Scholarships and grants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Private loans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Community and non-profit organizations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Employer sponsorships</a:t>
            </a:r>
            <a:endParaRPr sz="1100"/>
          </a:p>
        </p:txBody>
      </p:sp>
      <p:sp>
        <p:nvSpPr>
          <p:cNvPr id="249" name="Google Shape;249;p41"/>
          <p:cNvSpPr txBox="1"/>
          <p:nvPr>
            <p:ph idx="3" type="subTitle"/>
          </p:nvPr>
        </p:nvSpPr>
        <p:spPr>
          <a:xfrm>
            <a:off x="6927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Strategies for Navigating Financial Aid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50" name="Google Shape;250;p41"/>
          <p:cNvSpPr txBox="1"/>
          <p:nvPr>
            <p:ph idx="4" type="subTitle"/>
          </p:nvPr>
        </p:nvSpPr>
        <p:spPr>
          <a:xfrm>
            <a:off x="50359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Alternative Funding Options</a:t>
            </a:r>
            <a:endParaRPr sz="1400">
              <a:solidFill>
                <a:schemeClr val="lt1"/>
              </a:solidFill>
            </a:endParaRPr>
          </a:p>
        </p:txBody>
      </p:sp>
      <p:cxnSp>
        <p:nvCxnSpPr>
          <p:cNvPr id="251" name="Google Shape;251;p41"/>
          <p:cNvCxnSpPr/>
          <p:nvPr/>
        </p:nvCxnSpPr>
        <p:spPr>
          <a:xfrm>
            <a:off x="4857775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41"/>
          <p:cNvCxnSpPr/>
          <p:nvPr/>
        </p:nvCxnSpPr>
        <p:spPr>
          <a:xfrm>
            <a:off x="518350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53" name="Google Shape;253;p41"/>
          <p:cNvSpPr/>
          <p:nvPr/>
        </p:nvSpPr>
        <p:spPr>
          <a:xfrm>
            <a:off x="450850" y="1383600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1"/>
          <p:cNvSpPr/>
          <p:nvPr/>
        </p:nvSpPr>
        <p:spPr>
          <a:xfrm>
            <a:off x="4790275" y="1383588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s Glow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3A090"/>
      </a:lt2>
      <a:accent1>
        <a:srgbClr val="4643E7"/>
      </a:accent1>
      <a:accent2>
        <a:srgbClr val="D4D6E4"/>
      </a:accent2>
      <a:accent3>
        <a:srgbClr val="FF99F1"/>
      </a:accent3>
      <a:accent4>
        <a:srgbClr val="8C5F66"/>
      </a:accent4>
      <a:accent5>
        <a:srgbClr val="ADBCA5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