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4"/>
    <p:sldMasterId id="214748367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Hanken Grotesk"/>
      <p:regular r:id="rId25"/>
      <p:bold r:id="rId26"/>
      <p:italic r:id="rId27"/>
      <p:boldItalic r:id="rId28"/>
    </p:embeddedFont>
    <p:embeddedFont>
      <p:font typeface="Hanken Grotesk SemiBold"/>
      <p:regular r:id="rId29"/>
      <p:bold r:id="rId30"/>
      <p:italic r:id="rId31"/>
      <p:boldItalic r:id="rId32"/>
    </p:embeddedFont>
    <p:embeddedFont>
      <p:font typeface="Inter"/>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HankenGrotesk-bold.fntdata"/><Relationship Id="rId25" Type="http://schemas.openxmlformats.org/officeDocument/2006/relationships/font" Target="fonts/HankenGrotesk-regular.fntdata"/><Relationship Id="rId28" Type="http://schemas.openxmlformats.org/officeDocument/2006/relationships/font" Target="fonts/HankenGrotesk-boldItalic.fntdata"/><Relationship Id="rId27" Type="http://schemas.openxmlformats.org/officeDocument/2006/relationships/font" Target="fonts/HankenGrotesk-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HankenGroteskSemiBold-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HankenGroteskSemiBold-italic.fntdata"/><Relationship Id="rId30" Type="http://schemas.openxmlformats.org/officeDocument/2006/relationships/font" Target="fonts/HankenGroteskSemiBold-bold.fntdata"/><Relationship Id="rId11" Type="http://schemas.openxmlformats.org/officeDocument/2006/relationships/slide" Target="slides/slide5.xml"/><Relationship Id="rId33" Type="http://schemas.openxmlformats.org/officeDocument/2006/relationships/font" Target="fonts/Inter-regular.fntdata"/><Relationship Id="rId10" Type="http://schemas.openxmlformats.org/officeDocument/2006/relationships/slide" Target="slides/slide4.xml"/><Relationship Id="rId32" Type="http://schemas.openxmlformats.org/officeDocument/2006/relationships/font" Target="fonts/HankenGroteskSemiBold-boldItalic.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Inter-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SLIDES_API35554882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SLIDES_API35554882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SLIDES_API355548825_1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SLIDES_API355548825_1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SLIDES_API355548825_1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SLIDES_API355548825_1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SLIDES_API355548825_1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SLIDES_API355548825_1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SLIDES_API355548825_15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SLIDES_API355548825_1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SLIDES_API355548825_1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SLIDES_API355548825_1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SLIDES_API355548825_18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SLIDES_API355548825_18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SLIDES_API355548825_19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SLIDES_API355548825_19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SLIDES_API355548825_2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SLIDES_API355548825_2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f50d45e6e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1f50d45e6e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SLIDES_API355548825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SLIDES_API355548825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SLIDES_API355548825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SLIDES_API355548825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SLIDES_API355548825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SLIDES_API355548825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SLIDES_API355548825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SLIDES_API355548825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SLIDES_API355548825_6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SLIDES_API355548825_6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SLIDES_API355548825_7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SLIDES_API355548825_7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SLIDES_API355548825_9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SLIDES_API355548825_9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SLIDES_API355548825_10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SLIDES_API355548825_10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56" name="Google Shape;5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2_2">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5"/>
          <p:cNvSpPr/>
          <p:nvPr/>
        </p:nvSpPr>
        <p:spPr>
          <a:xfrm>
            <a:off x="-16850" y="0"/>
            <a:ext cx="6076500" cy="5143500"/>
          </a:xfrm>
          <a:prstGeom prst="rect">
            <a:avLst/>
          </a:prstGeom>
          <a:solidFill>
            <a:srgbClr val="FFFFFF">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5"/>
          <p:cNvSpPr txBox="1"/>
          <p:nvPr>
            <p:ph type="title"/>
          </p:nvPr>
        </p:nvSpPr>
        <p:spPr>
          <a:xfrm>
            <a:off x="457200" y="445025"/>
            <a:ext cx="56025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4643E7"/>
              </a:buClr>
              <a:buSzPts val="2500"/>
              <a:buNone/>
              <a:defRPr sz="2500">
                <a:solidFill>
                  <a:srgbClr val="4643E7"/>
                </a:solidFill>
              </a:defRPr>
            </a:lvl1pPr>
            <a:lvl2pPr lvl="1">
              <a:spcBef>
                <a:spcPts val="0"/>
              </a:spcBef>
              <a:spcAft>
                <a:spcPts val="0"/>
              </a:spcAft>
              <a:buClr>
                <a:srgbClr val="4643E7"/>
              </a:buClr>
              <a:buSzPts val="2500"/>
              <a:buNone/>
              <a:defRPr sz="2500">
                <a:solidFill>
                  <a:srgbClr val="4643E7"/>
                </a:solidFill>
              </a:defRPr>
            </a:lvl2pPr>
            <a:lvl3pPr lvl="2">
              <a:spcBef>
                <a:spcPts val="0"/>
              </a:spcBef>
              <a:spcAft>
                <a:spcPts val="0"/>
              </a:spcAft>
              <a:buClr>
                <a:srgbClr val="4643E7"/>
              </a:buClr>
              <a:buSzPts val="2500"/>
              <a:buNone/>
              <a:defRPr sz="2500">
                <a:solidFill>
                  <a:srgbClr val="4643E7"/>
                </a:solidFill>
              </a:defRPr>
            </a:lvl3pPr>
            <a:lvl4pPr lvl="3">
              <a:spcBef>
                <a:spcPts val="0"/>
              </a:spcBef>
              <a:spcAft>
                <a:spcPts val="0"/>
              </a:spcAft>
              <a:buClr>
                <a:srgbClr val="4643E7"/>
              </a:buClr>
              <a:buSzPts val="2500"/>
              <a:buNone/>
              <a:defRPr sz="2500">
                <a:solidFill>
                  <a:srgbClr val="4643E7"/>
                </a:solidFill>
              </a:defRPr>
            </a:lvl4pPr>
            <a:lvl5pPr lvl="4">
              <a:spcBef>
                <a:spcPts val="0"/>
              </a:spcBef>
              <a:spcAft>
                <a:spcPts val="0"/>
              </a:spcAft>
              <a:buClr>
                <a:srgbClr val="4643E7"/>
              </a:buClr>
              <a:buSzPts val="2500"/>
              <a:buNone/>
              <a:defRPr sz="2500">
                <a:solidFill>
                  <a:srgbClr val="4643E7"/>
                </a:solidFill>
              </a:defRPr>
            </a:lvl5pPr>
            <a:lvl6pPr lvl="5">
              <a:spcBef>
                <a:spcPts val="0"/>
              </a:spcBef>
              <a:spcAft>
                <a:spcPts val="0"/>
              </a:spcAft>
              <a:buClr>
                <a:srgbClr val="4643E7"/>
              </a:buClr>
              <a:buSzPts val="2500"/>
              <a:buNone/>
              <a:defRPr sz="2500">
                <a:solidFill>
                  <a:srgbClr val="4643E7"/>
                </a:solidFill>
              </a:defRPr>
            </a:lvl6pPr>
            <a:lvl7pPr lvl="6">
              <a:spcBef>
                <a:spcPts val="0"/>
              </a:spcBef>
              <a:spcAft>
                <a:spcPts val="0"/>
              </a:spcAft>
              <a:buClr>
                <a:srgbClr val="4643E7"/>
              </a:buClr>
              <a:buSzPts val="2500"/>
              <a:buNone/>
              <a:defRPr sz="2500">
                <a:solidFill>
                  <a:srgbClr val="4643E7"/>
                </a:solidFill>
              </a:defRPr>
            </a:lvl7pPr>
            <a:lvl8pPr lvl="7">
              <a:spcBef>
                <a:spcPts val="0"/>
              </a:spcBef>
              <a:spcAft>
                <a:spcPts val="0"/>
              </a:spcAft>
              <a:buClr>
                <a:srgbClr val="4643E7"/>
              </a:buClr>
              <a:buSzPts val="2500"/>
              <a:buNone/>
              <a:defRPr sz="2500">
                <a:solidFill>
                  <a:srgbClr val="4643E7"/>
                </a:solidFill>
              </a:defRPr>
            </a:lvl8pPr>
            <a:lvl9pPr lvl="8">
              <a:spcBef>
                <a:spcPts val="0"/>
              </a:spcBef>
              <a:spcAft>
                <a:spcPts val="0"/>
              </a:spcAft>
              <a:buClr>
                <a:srgbClr val="4643E7"/>
              </a:buClr>
              <a:buSzPts val="2500"/>
              <a:buNone/>
              <a:defRPr sz="2500">
                <a:solidFill>
                  <a:srgbClr val="4643E7"/>
                </a:solidFill>
              </a:defRPr>
            </a:lvl9pPr>
          </a:lstStyle>
          <a:p/>
        </p:txBody>
      </p:sp>
      <p:sp>
        <p:nvSpPr>
          <p:cNvPr id="60" name="Google Shape;60;p15"/>
          <p:cNvSpPr txBox="1"/>
          <p:nvPr>
            <p:ph idx="1" type="body"/>
          </p:nvPr>
        </p:nvSpPr>
        <p:spPr>
          <a:xfrm>
            <a:off x="457200" y="1017725"/>
            <a:ext cx="5321100" cy="3958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61" name="Shape 61"/>
        <p:cNvGrpSpPr/>
        <p:nvPr/>
      </p:nvGrpSpPr>
      <p:grpSpPr>
        <a:xfrm>
          <a:off x="0" y="0"/>
          <a:ext cx="0" cy="0"/>
          <a:chOff x="0" y="0"/>
          <a:chExt cx="0" cy="0"/>
        </a:xfrm>
      </p:grpSpPr>
      <p:sp>
        <p:nvSpPr>
          <p:cNvPr id="62" name="Google Shape;62;p1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3" name="Google Shape;63;p16"/>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64" name="Shape 64"/>
        <p:cNvGrpSpPr/>
        <p:nvPr/>
      </p:nvGrpSpPr>
      <p:grpSpPr>
        <a:xfrm>
          <a:off x="0" y="0"/>
          <a:ext cx="0" cy="0"/>
          <a:chOff x="0" y="0"/>
          <a:chExt cx="0" cy="0"/>
        </a:xfrm>
      </p:grpSpPr>
      <p:sp>
        <p:nvSpPr>
          <p:cNvPr id="65" name="Google Shape;65;p1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6" name="Google Shape;66;p17"/>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8"/>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8"/>
          <p:cNvSpPr/>
          <p:nvPr/>
        </p:nvSpPr>
        <p:spPr>
          <a:xfrm>
            <a:off x="734713" y="26734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0" name="Google Shape;70;p18"/>
          <p:cNvSpPr/>
          <p:nvPr/>
        </p:nvSpPr>
        <p:spPr>
          <a:xfrm>
            <a:off x="734700" y="3894725"/>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1" name="Google Shape;71;p1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2" name="Google Shape;72;p1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3" name="Google Shape;73;p1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4" name="Google Shape;74;p1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5" name="Google Shape;75;p18"/>
          <p:cNvSpPr/>
          <p:nvPr/>
        </p:nvSpPr>
        <p:spPr>
          <a:xfrm>
            <a:off x="734713" y="145208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19"/>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8" name="Google Shape;78;p19"/>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9" name="Google Shape;79;p19"/>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0" name="Google Shape;80;p1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81" name="Google Shape;81;p1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2" name="Google Shape;82;p1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3" name="Google Shape;83;p1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2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6" name="Google Shape;86;p2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7" name="Google Shape;87;p2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8" name="Google Shape;88;p2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9" name="Google Shape;89;p2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90" name="Google Shape;90;p2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91" name="Google Shape;91;p2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1">
  <p:cSld name="CUSTOM_3_2_2_1">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2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4" name="Google Shape;94;p2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5" name="Google Shape;95;p2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6" name="Google Shape;96;p2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2"/>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99" name="Google Shape;99;p22"/>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0" name="Google Shape;100;p22"/>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1" name="Google Shape;101;p22"/>
          <p:cNvSpPr/>
          <p:nvPr/>
        </p:nvSpPr>
        <p:spPr>
          <a:xfrm>
            <a:off x="1333794"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1</a:t>
            </a:r>
            <a:endParaRPr b="1" sz="2800">
              <a:solidFill>
                <a:schemeClr val="dk1"/>
              </a:solidFill>
              <a:latin typeface="Hanken Grotesk"/>
              <a:ea typeface="Hanken Grotesk"/>
              <a:cs typeface="Hanken Grotesk"/>
              <a:sym typeface="Hanken Grotesk"/>
            </a:endParaRPr>
          </a:p>
        </p:txBody>
      </p:sp>
      <p:sp>
        <p:nvSpPr>
          <p:cNvPr id="102" name="Google Shape;102;p22"/>
          <p:cNvSpPr/>
          <p:nvPr/>
        </p:nvSpPr>
        <p:spPr>
          <a:xfrm>
            <a:off x="4113597"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2</a:t>
            </a:r>
            <a:endParaRPr b="1" sz="2800">
              <a:solidFill>
                <a:schemeClr val="dk1"/>
              </a:solidFill>
              <a:latin typeface="Hanken Grotesk"/>
              <a:ea typeface="Hanken Grotesk"/>
              <a:cs typeface="Hanken Grotesk"/>
              <a:sym typeface="Hanken Grotesk"/>
            </a:endParaRPr>
          </a:p>
        </p:txBody>
      </p:sp>
      <p:sp>
        <p:nvSpPr>
          <p:cNvPr id="103" name="Google Shape;103;p22"/>
          <p:cNvSpPr/>
          <p:nvPr/>
        </p:nvSpPr>
        <p:spPr>
          <a:xfrm>
            <a:off x="6893399"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3</a:t>
            </a:r>
            <a:endParaRPr b="1" sz="2800">
              <a:solidFill>
                <a:schemeClr val="dk1"/>
              </a:solidFill>
              <a:latin typeface="Hanken Grotesk"/>
              <a:ea typeface="Hanken Grotesk"/>
              <a:cs typeface="Hanken Grotesk"/>
              <a:sym typeface="Hanken Grotesk"/>
            </a:endParaRPr>
          </a:p>
        </p:txBody>
      </p:sp>
      <p:sp>
        <p:nvSpPr>
          <p:cNvPr id="104" name="Google Shape;104;p2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23"/>
          <p:cNvSpPr txBox="1"/>
          <p:nvPr>
            <p:ph idx="1" type="body"/>
          </p:nvPr>
        </p:nvSpPr>
        <p:spPr>
          <a:xfrm>
            <a:off x="4572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07" name="Google Shape;107;p2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8" name="Google Shape;108;p23"/>
          <p:cNvSpPr/>
          <p:nvPr/>
        </p:nvSpPr>
        <p:spPr>
          <a:xfrm>
            <a:off x="4572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dk1"/>
                </a:solidFill>
                <a:latin typeface="Hanken Grotesk"/>
                <a:ea typeface="Hanken Grotesk"/>
                <a:cs typeface="Hanken Grotesk"/>
                <a:sym typeface="Hanken Grotesk"/>
              </a:rPr>
              <a:t>1</a:t>
            </a:r>
            <a:endParaRPr b="1" sz="1800">
              <a:solidFill>
                <a:schemeClr val="dk1"/>
              </a:solidFill>
              <a:latin typeface="Hanken Grotesk"/>
              <a:ea typeface="Hanken Grotesk"/>
              <a:cs typeface="Hanken Grotesk"/>
              <a:sym typeface="Hanken Grotesk"/>
            </a:endParaRPr>
          </a:p>
        </p:txBody>
      </p:sp>
      <p:sp>
        <p:nvSpPr>
          <p:cNvPr id="109" name="Google Shape;109;p23"/>
          <p:cNvSpPr/>
          <p:nvPr/>
        </p:nvSpPr>
        <p:spPr>
          <a:xfrm>
            <a:off x="32370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2</a:t>
            </a:r>
            <a:endParaRPr b="1" sz="1800">
              <a:solidFill>
                <a:schemeClr val="dk1"/>
              </a:solidFill>
              <a:latin typeface="Hanken Grotesk"/>
              <a:ea typeface="Hanken Grotesk"/>
              <a:cs typeface="Hanken Grotesk"/>
              <a:sym typeface="Hanken Grotesk"/>
            </a:endParaRPr>
          </a:p>
        </p:txBody>
      </p:sp>
      <p:sp>
        <p:nvSpPr>
          <p:cNvPr id="110" name="Google Shape;110;p23"/>
          <p:cNvSpPr/>
          <p:nvPr/>
        </p:nvSpPr>
        <p:spPr>
          <a:xfrm>
            <a:off x="60168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3</a:t>
            </a:r>
            <a:endParaRPr b="1" sz="1800">
              <a:solidFill>
                <a:schemeClr val="dk1"/>
              </a:solidFill>
              <a:latin typeface="Hanken Grotesk"/>
              <a:ea typeface="Hanken Grotesk"/>
              <a:cs typeface="Hanken Grotesk"/>
              <a:sym typeface="Hanken Grotesk"/>
            </a:endParaRPr>
          </a:p>
        </p:txBody>
      </p:sp>
      <p:sp>
        <p:nvSpPr>
          <p:cNvPr id="111" name="Google Shape;111;p23"/>
          <p:cNvSpPr txBox="1"/>
          <p:nvPr>
            <p:ph idx="2" type="body"/>
          </p:nvPr>
        </p:nvSpPr>
        <p:spPr>
          <a:xfrm>
            <a:off x="32370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12" name="Google Shape;112;p23"/>
          <p:cNvSpPr txBox="1"/>
          <p:nvPr>
            <p:ph idx="3" type="body"/>
          </p:nvPr>
        </p:nvSpPr>
        <p:spPr>
          <a:xfrm>
            <a:off x="60168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24"/>
          <p:cNvSpPr/>
          <p:nvPr/>
        </p:nvSpPr>
        <p:spPr>
          <a:xfrm>
            <a:off x="45735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15" name="Google Shape;115;p24"/>
          <p:cNvSpPr/>
          <p:nvPr/>
        </p:nvSpPr>
        <p:spPr>
          <a:xfrm>
            <a:off x="3237075"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16" name="Google Shape;116;p24"/>
          <p:cNvSpPr/>
          <p:nvPr/>
        </p:nvSpPr>
        <p:spPr>
          <a:xfrm>
            <a:off x="601680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117" name="Google Shape;117;p24"/>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8" name="Google Shape;118;p24"/>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9" name="Google Shape;119;p24"/>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20" name="Google Shape;120;p24"/>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24"/>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4"/>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2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blipFill>
          <a:blip r:embed="rId2">
            <a:alphaModFix/>
          </a:blip>
          <a:stretch>
            <a:fillRect/>
          </a:stretch>
        </a:blipFill>
      </p:bgPr>
    </p:bg>
    <p:spTree>
      <p:nvGrpSpPr>
        <p:cNvPr id="124" name="Shape 124"/>
        <p:cNvGrpSpPr/>
        <p:nvPr/>
      </p:nvGrpSpPr>
      <p:grpSpPr>
        <a:xfrm>
          <a:off x="0" y="0"/>
          <a:ext cx="0" cy="0"/>
          <a:chOff x="0" y="0"/>
          <a:chExt cx="0" cy="0"/>
        </a:xfrm>
      </p:grpSpPr>
      <p:sp>
        <p:nvSpPr>
          <p:cNvPr id="125" name="Google Shape;125;p25"/>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6" name="Google Shape;126;p25"/>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27" name="Google Shape;127;p2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8" name="Google Shape;128;p25"/>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9" name="Google Shape;129;p25"/>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30" name="Google Shape;130;p25"/>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31" name="Google Shape;131;p25"/>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6"/>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6"/>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5" name="Google Shape;135;p26"/>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6" name="Google Shape;136;p26"/>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26"/>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26"/>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0" name="Google Shape;140;p26"/>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27"/>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4" name="Google Shape;144;p27"/>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5" name="Google Shape;145;p27"/>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6" name="Google Shape;146;p27"/>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47" name="Google Shape;147;p27"/>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2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50" name="Google Shape;150;p28"/>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1" name="Google Shape;151;p28"/>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2" name="Google Shape;152;p28"/>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53" name="Google Shape;153;p28"/>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bg>
      <p:bgPr>
        <a:blipFill>
          <a:blip r:embed="rId2">
            <a:alphaModFix/>
          </a:blip>
          <a:stretch>
            <a:fillRect/>
          </a:stretch>
        </a:blipFill>
      </p:bgPr>
    </p:bg>
    <p:spTree>
      <p:nvGrpSpPr>
        <p:cNvPr id="154" name="Shape 154"/>
        <p:cNvGrpSpPr/>
        <p:nvPr/>
      </p:nvGrpSpPr>
      <p:grpSpPr>
        <a:xfrm>
          <a:off x="0" y="0"/>
          <a:ext cx="0" cy="0"/>
          <a:chOff x="0" y="0"/>
          <a:chExt cx="0" cy="0"/>
        </a:xfrm>
      </p:grpSpPr>
      <p:sp>
        <p:nvSpPr>
          <p:cNvPr id="155" name="Google Shape;155;p29"/>
          <p:cNvSpPr/>
          <p:nvPr/>
        </p:nvSpPr>
        <p:spPr>
          <a:xfrm>
            <a:off x="-7275" y="-21825"/>
            <a:ext cx="9144000" cy="5143500"/>
          </a:xfrm>
          <a:prstGeom prst="rect">
            <a:avLst/>
          </a:pr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2_1_1">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p3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59" name="Shape 159"/>
        <p:cNvGrpSpPr/>
        <p:nvPr/>
      </p:nvGrpSpPr>
      <p:grpSpPr>
        <a:xfrm>
          <a:off x="0" y="0"/>
          <a:ext cx="0" cy="0"/>
          <a:chOff x="0" y="0"/>
          <a:chExt cx="0" cy="0"/>
        </a:xfrm>
      </p:grpSpPr>
      <p:sp>
        <p:nvSpPr>
          <p:cNvPr id="160" name="Google Shape;160;p3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1" name="Google Shape;161;p3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2" name="Google Shape;162;p3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63" name="Google Shape;163;p3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164" name="Shape 164"/>
        <p:cNvGrpSpPr/>
        <p:nvPr/>
      </p:nvGrpSpPr>
      <p:grpSpPr>
        <a:xfrm>
          <a:off x="0" y="0"/>
          <a:ext cx="0" cy="0"/>
          <a:chOff x="0" y="0"/>
          <a:chExt cx="0" cy="0"/>
        </a:xfrm>
      </p:grpSpPr>
      <p:sp>
        <p:nvSpPr>
          <p:cNvPr id="165" name="Google Shape;165;p32"/>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6" name="Google Shape;166;p32"/>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7" name="Google Shape;167;p32"/>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8" name="Google Shape;168;p3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1pPr>
            <a:lvl2pPr lvl="1">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2pPr>
            <a:lvl3pPr lvl="2">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3pPr>
            <a:lvl4pPr lvl="3">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4pPr>
            <a:lvl5pPr lvl="4">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5pPr>
            <a:lvl6pPr lvl="5">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6pPr>
            <a:lvl7pPr lvl="6">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7pPr>
            <a:lvl8pPr lvl="7">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8pPr>
            <a:lvl9pPr lvl="8">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Hanken Grotesk"/>
              <a:buChar char="●"/>
              <a:defRPr sz="1800">
                <a:solidFill>
                  <a:schemeClr val="lt1"/>
                </a:solidFill>
                <a:latin typeface="Hanken Grotesk"/>
                <a:ea typeface="Hanken Grotesk"/>
                <a:cs typeface="Hanken Grotesk"/>
                <a:sym typeface="Hanken Grotesk"/>
              </a:defRPr>
            </a:lvl1pPr>
            <a:lvl2pPr indent="-317500" lvl="1" marL="914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2pPr>
            <a:lvl3pPr indent="-317500" lvl="2" marL="1371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3pPr>
            <a:lvl4pPr indent="-317500" lvl="3" marL="1828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4pPr>
            <a:lvl5pPr indent="-317500" lvl="4" marL="22860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5pPr>
            <a:lvl6pPr indent="-317500" lvl="5" marL="27432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6pPr>
            <a:lvl7pPr indent="-317500" lvl="6" marL="3200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7pPr>
            <a:lvl8pPr indent="-317500" lvl="7" marL="3657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8pPr>
            <a:lvl9pPr indent="-317500" lvl="8" marL="4114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3"/>
          <p:cNvSpPr txBox="1"/>
          <p:nvPr>
            <p:ph type="ctrTitle"/>
          </p:nvPr>
        </p:nvSpPr>
        <p:spPr>
          <a:xfrm>
            <a:off x="1067100" y="1500550"/>
            <a:ext cx="7821000" cy="201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t>Möglichkeiten der finanziellen Unterstützung: Gebührenstatus, Studienfinanzierung, Stipendien, Zuschüsse und andere Formen der Unterstützung / Alternative Aufstiegsmöglichkeiten und Finanzierungsoptionen für Flüchtlinge/Immigranten, die keinen Anspruch auf einen Gebührenstatus/Studienfinanzierung im Heimatland haben</a:t>
            </a:r>
            <a:endParaRPr sz="2000"/>
          </a:p>
        </p:txBody>
      </p:sp>
      <p:pic>
        <p:nvPicPr>
          <p:cNvPr id="174" name="Google Shape;174;p33"/>
          <p:cNvPicPr preferRelativeResize="0"/>
          <p:nvPr/>
        </p:nvPicPr>
        <p:blipFill>
          <a:blip r:embed="rId3">
            <a:alphaModFix/>
          </a:blip>
          <a:stretch>
            <a:fillRect/>
          </a:stretch>
        </p:blipFill>
        <p:spPr>
          <a:xfrm>
            <a:off x="369926" y="359250"/>
            <a:ext cx="1551549" cy="940175"/>
          </a:xfrm>
          <a:prstGeom prst="rect">
            <a:avLst/>
          </a:prstGeom>
          <a:noFill/>
          <a:ln>
            <a:noFill/>
          </a:ln>
        </p:spPr>
      </p:pic>
      <p:pic>
        <p:nvPicPr>
          <p:cNvPr id="175" name="Google Shape;175;p33"/>
          <p:cNvPicPr preferRelativeResize="0"/>
          <p:nvPr/>
        </p:nvPicPr>
        <p:blipFill>
          <a:blip r:embed="rId4">
            <a:alphaModFix/>
          </a:blip>
          <a:stretch>
            <a:fillRect/>
          </a:stretch>
        </p:blipFill>
        <p:spPr>
          <a:xfrm>
            <a:off x="6263475" y="376801"/>
            <a:ext cx="2690028" cy="600275"/>
          </a:xfrm>
          <a:prstGeom prst="rect">
            <a:avLst/>
          </a:prstGeom>
          <a:noFill/>
          <a:ln>
            <a:noFill/>
          </a:ln>
        </p:spPr>
      </p:pic>
      <p:sp>
        <p:nvSpPr>
          <p:cNvPr id="176" name="Google Shape;176;p33"/>
          <p:cNvSpPr txBox="1"/>
          <p:nvPr/>
        </p:nvSpPr>
        <p:spPr>
          <a:xfrm>
            <a:off x="981750" y="3811275"/>
            <a:ext cx="7180500" cy="12057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 sz="1050">
                <a:solidFill>
                  <a:srgbClr val="434343"/>
                </a:solidFill>
                <a:latin typeface="Inter"/>
                <a:ea typeface="Inter"/>
                <a:cs typeface="Inter"/>
                <a:sym typeface="Inter"/>
              </a:rPr>
              <a:t>Haftungsausschluss</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Dieses Projekt wurde mit Unterstützung der Europäischen Kommission finanziert. Der Inhalt dieser Website gibt ausschließlich die Meinung der Autoren wieder und liegt in deren alleiniger Verantwortung. Die Kommission haftet nicht für die Verwendung der hierin enthaltenen Informationen.</a:t>
            </a:r>
            <a:endParaRPr b="1"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2"/>
          <p:cNvSpPr txBox="1"/>
          <p:nvPr>
            <p:ph idx="1" type="body"/>
          </p:nvPr>
        </p:nvSpPr>
        <p:spPr>
          <a:xfrm>
            <a:off x="4891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Durch eine integrativere Politik können Institutionen und Regierungen dazu beitragen, den gleichberechtigten Zugang zur Hochschulbildung für alle zu fördern.</a:t>
            </a:r>
            <a:endParaRPr>
              <a:solidFill>
                <a:schemeClr val="dk1"/>
              </a:solidFill>
            </a:endParaRPr>
          </a:p>
        </p:txBody>
      </p:sp>
      <p:sp>
        <p:nvSpPr>
          <p:cNvPr id="262" name="Google Shape;262;p42"/>
          <p:cNvSpPr txBox="1"/>
          <p:nvPr>
            <p:ph idx="2" type="body"/>
          </p:nvPr>
        </p:nvSpPr>
        <p:spPr>
          <a:xfrm>
            <a:off x="32689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Die Überarbeitung der Zulassungskriterien kann dazu beitragen, Hindernisse für Flüchtlinge und Einwanderer zu beseitigen und ihnen den Zugang zur Hochschulbildung zu ermöglichen.</a:t>
            </a:r>
            <a:endParaRPr>
              <a:solidFill>
                <a:schemeClr val="dk1"/>
              </a:solidFill>
            </a:endParaRPr>
          </a:p>
        </p:txBody>
      </p:sp>
      <p:sp>
        <p:nvSpPr>
          <p:cNvPr id="263" name="Google Shape;263;p42"/>
          <p:cNvSpPr txBox="1"/>
          <p:nvPr>
            <p:ph idx="3" type="body"/>
          </p:nvPr>
        </p:nvSpPr>
        <p:spPr>
          <a:xfrm>
            <a:off x="60487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Institutionen und Regierungen sollten die Förderkriterien überprüfen und überarbeiten, um sicherzustellen, dass sie inklusiv und nicht übermäßig restriktiv sind.</a:t>
            </a:r>
            <a:endParaRPr>
              <a:solidFill>
                <a:schemeClr val="dk1"/>
              </a:solidFill>
            </a:endParaRPr>
          </a:p>
        </p:txBody>
      </p:sp>
      <p:sp>
        <p:nvSpPr>
          <p:cNvPr id="264" name="Google Shape;264;p42"/>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Überarbeitung der Förderfähigkeitskriterien</a:t>
            </a:r>
            <a:endParaRPr sz="252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8" name="Shape 268"/>
        <p:cNvGrpSpPr/>
        <p:nvPr/>
      </p:nvGrpSpPr>
      <p:grpSpPr>
        <a:xfrm>
          <a:off x="0" y="0"/>
          <a:ext cx="0" cy="0"/>
          <a:chOff x="0" y="0"/>
          <a:chExt cx="0" cy="0"/>
        </a:xfrm>
      </p:grpSpPr>
      <p:cxnSp>
        <p:nvCxnSpPr>
          <p:cNvPr id="269" name="Google Shape;269;p43"/>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sp>
        <p:nvSpPr>
          <p:cNvPr id="270" name="Google Shape;270;p43"/>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Strategien für die Beantragung von Finanzhilfe</a:t>
            </a:r>
            <a:endParaRPr sz="2520"/>
          </a:p>
        </p:txBody>
      </p:sp>
      <p:sp>
        <p:nvSpPr>
          <p:cNvPr id="271" name="Google Shape;271;p43"/>
          <p:cNvSpPr txBox="1"/>
          <p:nvPr>
            <p:ph idx="4294967295" type="body"/>
          </p:nvPr>
        </p:nvSpPr>
        <p:spPr>
          <a:xfrm>
            <a:off x="3076819" y="1060200"/>
            <a:ext cx="5610000" cy="11058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solidFill>
                  <a:schemeClr val="dk1"/>
                </a:solidFill>
              </a:rPr>
              <a:t>Informieren Sie sich gründlich über Stipendien, Zuschüsse, Darlehen und andere Finanzierungsmöglichkeiten, um herauszufinden, welche Ihren Bedürfnissen und Ansprüchen am besten entsprechen.</a:t>
            </a:r>
            <a:endParaRPr sz="1100">
              <a:solidFill>
                <a:schemeClr val="dk1"/>
              </a:solidFill>
            </a:endParaRPr>
          </a:p>
        </p:txBody>
      </p:sp>
      <p:sp>
        <p:nvSpPr>
          <p:cNvPr id="272" name="Google Shape;272;p43"/>
          <p:cNvSpPr txBox="1"/>
          <p:nvPr>
            <p:ph idx="4294967295" type="body"/>
          </p:nvPr>
        </p:nvSpPr>
        <p:spPr>
          <a:xfrm>
            <a:off x="3076819" y="2301414"/>
            <a:ext cx="5610000" cy="11058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solidFill>
                  <a:schemeClr val="dk1"/>
                </a:solidFill>
              </a:rPr>
              <a:t>Wenden Sie sich an Bildungseinrichtungen, Hilfsorganisationen und Berater, die Sie bei der Beantragung von Finanzhilfen unterstützen und beraten können.</a:t>
            </a:r>
            <a:endParaRPr sz="1100">
              <a:solidFill>
                <a:schemeClr val="dk1"/>
              </a:solidFill>
            </a:endParaRPr>
          </a:p>
        </p:txBody>
      </p:sp>
      <p:sp>
        <p:nvSpPr>
          <p:cNvPr id="273" name="Google Shape;273;p43"/>
          <p:cNvSpPr txBox="1"/>
          <p:nvPr>
            <p:ph idx="4294967295" type="subTitle"/>
          </p:nvPr>
        </p:nvSpPr>
        <p:spPr>
          <a:xfrm>
            <a:off x="910425" y="1060312"/>
            <a:ext cx="2166300" cy="11058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solidFill>
                  <a:schemeClr val="dk1"/>
                </a:solidFill>
              </a:rPr>
              <a:t>Recherchieren Sie verfügbare Optionen</a:t>
            </a:r>
            <a:endParaRPr sz="1300">
              <a:solidFill>
                <a:schemeClr val="dk1"/>
              </a:solidFill>
            </a:endParaRPr>
          </a:p>
        </p:txBody>
      </p:sp>
      <p:sp>
        <p:nvSpPr>
          <p:cNvPr id="274" name="Google Shape;274;p43"/>
          <p:cNvSpPr txBox="1"/>
          <p:nvPr>
            <p:ph idx="4294967295" type="subTitle"/>
          </p:nvPr>
        </p:nvSpPr>
        <p:spPr>
          <a:xfrm>
            <a:off x="910425" y="2301463"/>
            <a:ext cx="2166300" cy="11058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solidFill>
                  <a:schemeClr val="dk1"/>
                </a:solidFill>
              </a:rPr>
              <a:t>Beratung und Unterstützung suchen</a:t>
            </a:r>
            <a:endParaRPr sz="1300">
              <a:solidFill>
                <a:schemeClr val="dk1"/>
              </a:solidFill>
            </a:endParaRPr>
          </a:p>
        </p:txBody>
      </p:sp>
      <p:sp>
        <p:nvSpPr>
          <p:cNvPr id="275" name="Google Shape;275;p43"/>
          <p:cNvSpPr txBox="1"/>
          <p:nvPr>
            <p:ph idx="4294967295" type="subTitle"/>
          </p:nvPr>
        </p:nvSpPr>
        <p:spPr>
          <a:xfrm>
            <a:off x="910425" y="3542670"/>
            <a:ext cx="2166300" cy="11058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solidFill>
                  <a:schemeClr val="dk1"/>
                </a:solidFill>
              </a:rPr>
              <a:t>Bewerbungsprozess</a:t>
            </a:r>
            <a:endParaRPr sz="1300">
              <a:solidFill>
                <a:schemeClr val="dk1"/>
              </a:solidFill>
            </a:endParaRPr>
          </a:p>
        </p:txBody>
      </p:sp>
      <p:sp>
        <p:nvSpPr>
          <p:cNvPr id="276" name="Google Shape;276;p43"/>
          <p:cNvSpPr txBox="1"/>
          <p:nvPr>
            <p:ph idx="4294967295" type="body"/>
          </p:nvPr>
        </p:nvSpPr>
        <p:spPr>
          <a:xfrm>
            <a:off x="3076819" y="3542670"/>
            <a:ext cx="5610000" cy="11058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solidFill>
                  <a:schemeClr val="dk1"/>
                </a:solidFill>
              </a:rPr>
              <a:t>Sie müssen die Anspruchsvoraussetzungen verstehen, die erforderlichen Unterlagen zusammenstellen, an Workshops teilnehmen und die Fristen für die Einreichung von Anträgen auf finanzielle Unterstützung einhalten.</a:t>
            </a:r>
            <a:endParaRPr sz="1100">
              <a:solidFill>
                <a:schemeClr val="dk1"/>
              </a:solidFill>
            </a:endParaRPr>
          </a:p>
        </p:txBody>
      </p:sp>
      <p:cxnSp>
        <p:nvCxnSpPr>
          <p:cNvPr id="277" name="Google Shape;277;p43"/>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278" name="Google Shape;278;p43"/>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79" name="Google Shape;279;p43"/>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4"/>
          <p:cNvSpPr txBox="1"/>
          <p:nvPr>
            <p:ph idx="1" type="body"/>
          </p:nvPr>
        </p:nvSpPr>
        <p:spPr>
          <a:xfrm>
            <a:off x="457200" y="2132925"/>
            <a:ext cx="2606100" cy="2439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Das sind finanzielle Hilfen, die nicht zurückgezahlt werden müssen und von verschiedenen Organisationen gewährt werden.</a:t>
            </a:r>
            <a:endParaRPr/>
          </a:p>
        </p:txBody>
      </p:sp>
      <p:sp>
        <p:nvSpPr>
          <p:cNvPr id="285" name="Google Shape;285;p44"/>
          <p:cNvSpPr txBox="1"/>
          <p:nvPr>
            <p:ph idx="3" type="body"/>
          </p:nvPr>
        </p:nvSpPr>
        <p:spPr>
          <a:xfrm>
            <a:off x="3268950" y="2132925"/>
            <a:ext cx="2606100" cy="2439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Dazu gehören Darlehen von privaten Einrichtungen oder Sponsorengelder von Arbeitgebern, die möglicherweise Sicherheiten verlangen.</a:t>
            </a:r>
            <a:endParaRPr/>
          </a:p>
        </p:txBody>
      </p:sp>
      <p:sp>
        <p:nvSpPr>
          <p:cNvPr id="286" name="Google Shape;286;p44"/>
          <p:cNvSpPr txBox="1"/>
          <p:nvPr>
            <p:ph idx="5" type="body"/>
          </p:nvPr>
        </p:nvSpPr>
        <p:spPr>
          <a:xfrm>
            <a:off x="6080700" y="2132925"/>
            <a:ext cx="2606100" cy="2439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Erwägen Sie Gemeinschaftsinitiativen, Crowdfunding, Teilzeitarbeit, Bildungskredite aus dem Heimatland und Bildungsaustausch.</a:t>
            </a:r>
            <a:endParaRPr/>
          </a:p>
        </p:txBody>
      </p:sp>
      <p:sp>
        <p:nvSpPr>
          <p:cNvPr id="287" name="Google Shape;287;p44"/>
          <p:cNvSpPr txBox="1"/>
          <p:nvPr>
            <p:ph idx="2" type="subTitle"/>
          </p:nvPr>
        </p:nvSpPr>
        <p:spPr>
          <a:xfrm>
            <a:off x="457200" y="1477250"/>
            <a:ext cx="2606100" cy="5313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Stipendien/Zuschüsse</a:t>
            </a:r>
            <a:endParaRPr/>
          </a:p>
        </p:txBody>
      </p:sp>
      <p:sp>
        <p:nvSpPr>
          <p:cNvPr id="288" name="Google Shape;288;p44"/>
          <p:cNvSpPr txBox="1"/>
          <p:nvPr>
            <p:ph idx="4" type="subTitle"/>
          </p:nvPr>
        </p:nvSpPr>
        <p:spPr>
          <a:xfrm>
            <a:off x="3268950" y="1477250"/>
            <a:ext cx="2606100" cy="531300"/>
          </a:xfrm>
          <a:prstGeom prst="rect">
            <a:avLst/>
          </a:prstGeom>
        </p:spPr>
        <p:txBody>
          <a:bodyPr anchorCtr="0" anchor="ctr" bIns="0" lIns="91425" spcFirstLastPara="1" rIns="91425" wrap="square" tIns="0">
            <a:noAutofit/>
          </a:bodyPr>
          <a:lstStyle/>
          <a:p>
            <a:pPr indent="0" lvl="0" marL="0" rtl="0" algn="l">
              <a:spcBef>
                <a:spcPts val="0"/>
              </a:spcBef>
              <a:spcAft>
                <a:spcPts val="1000"/>
              </a:spcAft>
              <a:buNone/>
            </a:pPr>
            <a:r>
              <a:rPr lang="en"/>
              <a:t>Private Darlehen/Sponsorings</a:t>
            </a:r>
            <a:endParaRPr/>
          </a:p>
        </p:txBody>
      </p:sp>
      <p:sp>
        <p:nvSpPr>
          <p:cNvPr id="289" name="Google Shape;289;p4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Alternative Finanzierungsquellen</a:t>
            </a:r>
            <a:endParaRPr sz="2520"/>
          </a:p>
        </p:txBody>
      </p:sp>
      <p:sp>
        <p:nvSpPr>
          <p:cNvPr id="290" name="Google Shape;290;p44"/>
          <p:cNvSpPr txBox="1"/>
          <p:nvPr>
            <p:ph idx="6" type="subTitle"/>
          </p:nvPr>
        </p:nvSpPr>
        <p:spPr>
          <a:xfrm>
            <a:off x="6080700" y="1477250"/>
            <a:ext cx="2606100" cy="531300"/>
          </a:xfrm>
          <a:prstGeom prst="rect">
            <a:avLst/>
          </a:prstGeom>
        </p:spPr>
        <p:txBody>
          <a:bodyPr anchorCtr="0" anchor="ctr" bIns="0" lIns="91425" spcFirstLastPara="1" rIns="91425" wrap="square" tIns="0">
            <a:noAutofit/>
          </a:bodyPr>
          <a:lstStyle/>
          <a:p>
            <a:pPr indent="0" lvl="0" marL="0" rtl="0" algn="l">
              <a:spcBef>
                <a:spcPts val="0"/>
              </a:spcBef>
              <a:spcAft>
                <a:spcPts val="1000"/>
              </a:spcAft>
              <a:buNone/>
            </a:pPr>
            <a:r>
              <a:rPr lang="en"/>
              <a:t>Andere Optionen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4" name="Shape 294"/>
        <p:cNvGrpSpPr/>
        <p:nvPr/>
      </p:nvGrpSpPr>
      <p:grpSpPr>
        <a:xfrm>
          <a:off x="0" y="0"/>
          <a:ext cx="0" cy="0"/>
          <a:chOff x="0" y="0"/>
          <a:chExt cx="0" cy="0"/>
        </a:xfrm>
      </p:grpSpPr>
      <p:sp>
        <p:nvSpPr>
          <p:cNvPr id="295" name="Google Shape;295;p45"/>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4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Bedeutung einer gründlichen Recherche und Bewertung</a:t>
            </a:r>
            <a:endParaRPr sz="2520"/>
          </a:p>
        </p:txBody>
      </p:sp>
      <p:sp>
        <p:nvSpPr>
          <p:cNvPr id="297" name="Google Shape;297;p45"/>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7650" lvl="0" marL="342900" rtl="0" algn="l">
              <a:spcBef>
                <a:spcPts val="0"/>
              </a:spcBef>
              <a:spcAft>
                <a:spcPts val="0"/>
              </a:spcAft>
              <a:buSzPts val="1200"/>
              <a:buChar char="•"/>
            </a:pPr>
            <a:r>
              <a:rPr lang="en" sz="1200"/>
              <a:t>Sondierung aller verfügbaren Finanzierungsmöglichkeiten</a:t>
            </a:r>
            <a:endParaRPr sz="1200"/>
          </a:p>
          <a:p>
            <a:pPr indent="-247650" lvl="0" marL="342900" rtl="0" algn="l">
              <a:spcBef>
                <a:spcPts val="1000"/>
              </a:spcBef>
              <a:spcAft>
                <a:spcPts val="0"/>
              </a:spcAft>
              <a:buSzPts val="1200"/>
              <a:buChar char="•"/>
            </a:pPr>
            <a:r>
              <a:rPr lang="en" sz="1200"/>
              <a:t>Sammeln von Informationen über Förderkriterien und -anforderungen</a:t>
            </a:r>
            <a:endParaRPr sz="1200"/>
          </a:p>
          <a:p>
            <a:pPr indent="-247650" lvl="0" marL="342900" rtl="0" algn="l">
              <a:spcBef>
                <a:spcPts val="1000"/>
              </a:spcBef>
              <a:spcAft>
                <a:spcPts val="0"/>
              </a:spcAft>
              <a:buSzPts val="1200"/>
              <a:buChar char="•"/>
            </a:pPr>
            <a:r>
              <a:rPr lang="en" sz="1200"/>
              <a:t>Vergleichen Sie die Bedingungen der verschiedenen Finanzierungsquellen</a:t>
            </a:r>
            <a:endParaRPr sz="1200"/>
          </a:p>
          <a:p>
            <a:pPr indent="-247650" lvl="0" marL="342900" rtl="0" algn="l">
              <a:spcBef>
                <a:spcPts val="1000"/>
              </a:spcBef>
              <a:spcAft>
                <a:spcPts val="1000"/>
              </a:spcAft>
              <a:buSzPts val="1200"/>
              <a:buChar char="•"/>
            </a:pPr>
            <a:r>
              <a:rPr lang="en" sz="1200"/>
              <a:t>Suchen Sie Rat und Anleitung</a:t>
            </a:r>
            <a:endParaRPr sz="1200"/>
          </a:p>
        </p:txBody>
      </p:sp>
      <p:sp>
        <p:nvSpPr>
          <p:cNvPr id="298" name="Google Shape;298;p45"/>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7650" lvl="0" marL="342900" marR="0" rtl="0" algn="l">
              <a:lnSpc>
                <a:spcPct val="115000"/>
              </a:lnSpc>
              <a:spcBef>
                <a:spcPts val="0"/>
              </a:spcBef>
              <a:spcAft>
                <a:spcPts val="0"/>
              </a:spcAft>
              <a:buSzPts val="1200"/>
              <a:buChar char="•"/>
            </a:pPr>
            <a:r>
              <a:rPr lang="en" sz="1200"/>
              <a:t>Bewertung der Eignung und Durchführbarkeit der einzelnen Finanzierungsoptionen</a:t>
            </a:r>
            <a:endParaRPr sz="1200"/>
          </a:p>
          <a:p>
            <a:pPr indent="-247650" lvl="0" marL="342900" marR="0" rtl="0" algn="l">
              <a:lnSpc>
                <a:spcPct val="115000"/>
              </a:lnSpc>
              <a:spcBef>
                <a:spcPts val="1000"/>
              </a:spcBef>
              <a:spcAft>
                <a:spcPts val="0"/>
              </a:spcAft>
              <a:buSzPts val="1200"/>
              <a:buChar char="•"/>
            </a:pPr>
            <a:r>
              <a:rPr lang="en" sz="1200"/>
              <a:t>Berücksichtigung der finanziellen Auswirkungen und Rückzahlungsbedingungen</a:t>
            </a:r>
            <a:endParaRPr sz="1200"/>
          </a:p>
          <a:p>
            <a:pPr indent="-247650" lvl="0" marL="342900" marR="0" rtl="0" algn="l">
              <a:lnSpc>
                <a:spcPct val="115000"/>
              </a:lnSpc>
              <a:spcBef>
                <a:spcPts val="1000"/>
              </a:spcBef>
              <a:spcAft>
                <a:spcPts val="0"/>
              </a:spcAft>
              <a:buSzPts val="1200"/>
              <a:buChar char="•"/>
            </a:pPr>
            <a:r>
              <a:rPr lang="en" sz="1200"/>
              <a:t>Bewertung der potenziellen Auswirkungen auf die künftigen Berufsaussichten</a:t>
            </a:r>
            <a:endParaRPr sz="1200"/>
          </a:p>
          <a:p>
            <a:pPr indent="-247650" lvl="0" marL="342900" marR="0" rtl="0" algn="l">
              <a:lnSpc>
                <a:spcPct val="115000"/>
              </a:lnSpc>
              <a:spcBef>
                <a:spcPts val="1000"/>
              </a:spcBef>
              <a:spcAft>
                <a:spcPts val="1000"/>
              </a:spcAft>
              <a:buSzPts val="1200"/>
              <a:buChar char="•"/>
            </a:pPr>
            <a:r>
              <a:rPr lang="en" sz="1200"/>
              <a:t>Überprüfung der Zuverlässigkeit und Nachhaltigkeit</a:t>
            </a:r>
            <a:endParaRPr sz="1200"/>
          </a:p>
        </p:txBody>
      </p:sp>
      <p:sp>
        <p:nvSpPr>
          <p:cNvPr id="299" name="Google Shape;299;p45"/>
          <p:cNvSpPr txBox="1"/>
          <p:nvPr>
            <p:ph idx="3" type="subTitle"/>
          </p:nvPr>
        </p:nvSpPr>
        <p:spPr>
          <a:xfrm>
            <a:off x="4572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Gründliche Recherche</a:t>
            </a:r>
            <a:endParaRPr/>
          </a:p>
        </p:txBody>
      </p:sp>
      <p:sp>
        <p:nvSpPr>
          <p:cNvPr id="300" name="Google Shape;300;p45"/>
          <p:cNvSpPr txBox="1"/>
          <p:nvPr>
            <p:ph idx="4" type="subTitle"/>
          </p:nvPr>
        </p:nvSpPr>
        <p:spPr>
          <a:xfrm>
            <a:off x="48004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Bewertung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Die Rolle von Bildungseinrichtungen und Hilfsorganisationen</a:t>
            </a:r>
            <a:endParaRPr sz="2520"/>
          </a:p>
        </p:txBody>
      </p:sp>
      <p:sp>
        <p:nvSpPr>
          <p:cNvPr id="306" name="Google Shape;306;p46"/>
          <p:cNvSpPr txBox="1"/>
          <p:nvPr>
            <p:ph idx="2" type="body"/>
          </p:nvPr>
        </p:nvSpPr>
        <p:spPr>
          <a:xfrm>
            <a:off x="457200" y="3549930"/>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Institutionen und Organisationen sollten sich für eine integrative Politik einsetzen und die Förderkriterien überarbeiten, um einen gleichberechtigten Zugang zu finanzieller Unterstützung für Flüchtlinge und Einwanderer zu gewährleisten.</a:t>
            </a:r>
            <a:endParaRPr/>
          </a:p>
        </p:txBody>
      </p:sp>
      <p:sp>
        <p:nvSpPr>
          <p:cNvPr id="307" name="Google Shape;307;p46"/>
          <p:cNvSpPr txBox="1"/>
          <p:nvPr>
            <p:ph idx="1" type="body"/>
          </p:nvPr>
        </p:nvSpPr>
        <p:spPr>
          <a:xfrm>
            <a:off x="457200" y="2399852"/>
            <a:ext cx="6862500" cy="9285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Hilfsorganisationen können Flüchtlinge und Zuwanderer bei der Beantragung von Finanzhilfen und beim Zugang zu verfügbaren Finanzierungsquellen beraten und unterstützen.</a:t>
            </a:r>
            <a:endParaRPr/>
          </a:p>
        </p:txBody>
      </p:sp>
      <p:sp>
        <p:nvSpPr>
          <p:cNvPr id="308" name="Google Shape;308;p46"/>
          <p:cNvSpPr txBox="1"/>
          <p:nvPr>
            <p:ph idx="3" type="body"/>
          </p:nvPr>
        </p:nvSpPr>
        <p:spPr>
          <a:xfrm>
            <a:off x="457200" y="1249775"/>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Bildungseinrichtungen sollten umfassende Informationen über alternative Aufstiegsmöglichkeiten und Finanzierungsoptionen für Flüchtlinge und Einwanderer bereitstellen.</a:t>
            </a:r>
            <a:endParaRPr sz="1400"/>
          </a:p>
        </p:txBody>
      </p:sp>
      <p:cxnSp>
        <p:nvCxnSpPr>
          <p:cNvPr id="309" name="Google Shape;309;p46"/>
          <p:cNvCxnSpPr/>
          <p:nvPr/>
        </p:nvCxnSpPr>
        <p:spPr>
          <a:xfrm>
            <a:off x="457200" y="2289111"/>
            <a:ext cx="7770600" cy="0"/>
          </a:xfrm>
          <a:prstGeom prst="straightConnector1">
            <a:avLst/>
          </a:prstGeom>
          <a:noFill/>
          <a:ln cap="flat" cmpd="sng" w="19050">
            <a:solidFill>
              <a:schemeClr val="lt1"/>
            </a:solidFill>
            <a:prstDash val="solid"/>
            <a:round/>
            <a:headEnd len="med" w="med" type="none"/>
            <a:tailEnd len="med" w="med" type="none"/>
          </a:ln>
        </p:spPr>
      </p:cxnSp>
      <p:cxnSp>
        <p:nvCxnSpPr>
          <p:cNvPr id="310" name="Google Shape;310;p46"/>
          <p:cNvCxnSpPr/>
          <p:nvPr/>
        </p:nvCxnSpPr>
        <p:spPr>
          <a:xfrm>
            <a:off x="457200" y="3439189"/>
            <a:ext cx="77706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7"/>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Zu den wirksamen Strategien gehören gründliche Recherchen, die Suche nach Beratung und die Erschließung verschiedener Finanzierungsquellen.</a:t>
            </a:r>
            <a:endParaRPr/>
          </a:p>
        </p:txBody>
      </p:sp>
      <p:sp>
        <p:nvSpPr>
          <p:cNvPr id="316" name="Google Shape;316;p47"/>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Es bedarf einer integrativen Politik, um die Kriterien für die Gewährung finanzieller Unterstützung zu überarbeiten.</a:t>
            </a:r>
            <a:endParaRPr/>
          </a:p>
        </p:txBody>
      </p:sp>
      <p:sp>
        <p:nvSpPr>
          <p:cNvPr id="317" name="Google Shape;317;p47"/>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Die Beseitigung finanzieller Hindernisse ist der Schlüssel zur Förderung der Inklusivität in der Hochschulbildung.</a:t>
            </a:r>
            <a:endParaRPr/>
          </a:p>
        </p:txBody>
      </p:sp>
      <p:sp>
        <p:nvSpPr>
          <p:cNvPr id="318" name="Google Shape;318;p4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Schlussfolgerung: Der Weg nach vorn</a:t>
            </a:r>
            <a:endParaRPr sz="2520"/>
          </a:p>
        </p:txBody>
      </p:sp>
      <p:sp>
        <p:nvSpPr>
          <p:cNvPr id="319" name="Google Shape;319;p47"/>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320" name="Google Shape;320;p47"/>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321" name="Google Shape;321;p47"/>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5" name="Shape 325"/>
        <p:cNvGrpSpPr/>
        <p:nvPr/>
      </p:nvGrpSpPr>
      <p:grpSpPr>
        <a:xfrm>
          <a:off x="0" y="0"/>
          <a:ext cx="0" cy="0"/>
          <a:chOff x="0" y="0"/>
          <a:chExt cx="0" cy="0"/>
        </a:xfrm>
      </p:grpSpPr>
      <p:sp>
        <p:nvSpPr>
          <p:cNvPr id="326" name="Google Shape;326;p48"/>
          <p:cNvSpPr txBox="1"/>
          <p:nvPr>
            <p:ph idx="1" type="body"/>
          </p:nvPr>
        </p:nvSpPr>
        <p:spPr>
          <a:xfrm>
            <a:off x="457200" y="1911100"/>
            <a:ext cx="3776100" cy="2734200"/>
          </a:xfrm>
          <a:prstGeom prst="rect">
            <a:avLst/>
          </a:prstGeom>
        </p:spPr>
        <p:txBody>
          <a:bodyPr anchorCtr="0" anchor="t" bIns="91425" lIns="45700" spcFirstLastPara="1" rIns="91425" wrap="square" tIns="91425">
            <a:noAutofit/>
          </a:bodyPr>
          <a:lstStyle/>
          <a:p>
            <a:pPr indent="-241300" lvl="0" marL="342900" rtl="0" algn="l">
              <a:spcBef>
                <a:spcPts val="0"/>
              </a:spcBef>
              <a:spcAft>
                <a:spcPts val="0"/>
              </a:spcAft>
              <a:buClr>
                <a:schemeClr val="lt1"/>
              </a:buClr>
              <a:buSzPts val="1100"/>
              <a:buChar char="•"/>
            </a:pPr>
            <a:r>
              <a:rPr lang="en" sz="1100"/>
              <a:t>Stipendienprogramm der Universität XYZ für Flüchtlinge und Einwanderer</a:t>
            </a:r>
            <a:endParaRPr sz="1100"/>
          </a:p>
          <a:p>
            <a:pPr indent="-241300" lvl="0" marL="342900" rtl="0" algn="l">
              <a:spcBef>
                <a:spcPts val="1000"/>
              </a:spcBef>
              <a:spcAft>
                <a:spcPts val="0"/>
              </a:spcAft>
              <a:buClr>
                <a:schemeClr val="lt1"/>
              </a:buClr>
              <a:buSzPts val="1100"/>
              <a:buChar char="•"/>
            </a:pPr>
            <a:r>
              <a:rPr lang="en" sz="1100"/>
              <a:t>Finanzielle Unterstützung für Studiengebühren, Lebenshaltungskosten und Ausbildungskosten</a:t>
            </a:r>
            <a:endParaRPr sz="1100"/>
          </a:p>
          <a:p>
            <a:pPr indent="-241300" lvl="0" marL="342900" rtl="0" algn="l">
              <a:spcBef>
                <a:spcPts val="1000"/>
              </a:spcBef>
              <a:spcAft>
                <a:spcPts val="0"/>
              </a:spcAft>
              <a:buClr>
                <a:schemeClr val="lt1"/>
              </a:buClr>
              <a:buSzPts val="1100"/>
              <a:buChar char="•"/>
            </a:pPr>
            <a:r>
              <a:rPr lang="en" sz="1100"/>
              <a:t>Zusammenarbeit mit kommunalen Organisationen und staatlichen Stellen</a:t>
            </a:r>
            <a:endParaRPr sz="1100"/>
          </a:p>
          <a:p>
            <a:pPr indent="-241300" lvl="0" marL="342900" rtl="0" algn="l">
              <a:spcBef>
                <a:spcPts val="1000"/>
              </a:spcBef>
              <a:spcAft>
                <a:spcPts val="1000"/>
              </a:spcAft>
              <a:buClr>
                <a:schemeClr val="lt1"/>
              </a:buClr>
              <a:buSzPts val="1100"/>
              <a:buChar char="•"/>
            </a:pPr>
            <a:r>
              <a:rPr lang="en" sz="1100"/>
              <a:t>Einführung eines umfassenden und transparenten Antragsverfahrens</a:t>
            </a:r>
            <a:endParaRPr sz="1100"/>
          </a:p>
        </p:txBody>
      </p:sp>
      <p:sp>
        <p:nvSpPr>
          <p:cNvPr id="327" name="Google Shape;327;p48"/>
          <p:cNvSpPr txBox="1"/>
          <p:nvPr>
            <p:ph idx="3" type="subTitle"/>
          </p:nvPr>
        </p:nvSpPr>
        <p:spPr>
          <a:xfrm>
            <a:off x="457200" y="1164900"/>
            <a:ext cx="3776100" cy="572700"/>
          </a:xfrm>
          <a:prstGeom prst="rect">
            <a:avLst/>
          </a:prstGeom>
        </p:spPr>
        <p:txBody>
          <a:bodyPr anchorCtr="0" anchor="b" bIns="91425" lIns="45700" spcFirstLastPara="1" rIns="137150" wrap="square" tIns="91425">
            <a:noAutofit/>
          </a:bodyPr>
          <a:lstStyle/>
          <a:p>
            <a:pPr indent="0" lvl="0" marL="0" rtl="0" algn="l">
              <a:spcBef>
                <a:spcPts val="0"/>
              </a:spcBef>
              <a:spcAft>
                <a:spcPts val="1200"/>
              </a:spcAft>
              <a:buNone/>
            </a:pPr>
            <a:r>
              <a:rPr lang="en" sz="1400">
                <a:solidFill>
                  <a:schemeClr val="lt1"/>
                </a:solidFill>
              </a:rPr>
              <a:t>Fallstudie</a:t>
            </a:r>
            <a:endParaRPr sz="1400">
              <a:solidFill>
                <a:schemeClr val="lt1"/>
              </a:solidFill>
            </a:endParaRPr>
          </a:p>
        </p:txBody>
      </p:sp>
      <p:sp>
        <p:nvSpPr>
          <p:cNvPr id="328" name="Google Shape;328;p48"/>
          <p:cNvSpPr txBox="1"/>
          <p:nvPr>
            <p:ph idx="2" type="body"/>
          </p:nvPr>
        </p:nvSpPr>
        <p:spPr>
          <a:xfrm>
            <a:off x="4800400" y="1911100"/>
            <a:ext cx="3776100" cy="2734200"/>
          </a:xfrm>
          <a:prstGeom prst="rect">
            <a:avLst/>
          </a:prstGeom>
        </p:spPr>
        <p:txBody>
          <a:bodyPr anchorCtr="0" anchor="t" bIns="91425" lIns="45700" spcFirstLastPara="1" rIns="91425" wrap="square" tIns="91425">
            <a:noAutofit/>
          </a:bodyPr>
          <a:lstStyle/>
          <a:p>
            <a:pPr indent="-241300" lvl="0" marL="342900" marR="0" rtl="0" algn="l">
              <a:lnSpc>
                <a:spcPct val="115000"/>
              </a:lnSpc>
              <a:spcBef>
                <a:spcPts val="0"/>
              </a:spcBef>
              <a:spcAft>
                <a:spcPts val="0"/>
              </a:spcAft>
              <a:buClr>
                <a:schemeClr val="lt1"/>
              </a:buClr>
              <a:buSzPts val="1100"/>
              <a:buChar char="•"/>
            </a:pPr>
            <a:r>
              <a:rPr lang="en" sz="1100"/>
              <a:t>Stipendienprogramm der Universität XYZ für Flüchtlinge und Einwanderer</a:t>
            </a:r>
            <a:endParaRPr sz="1100"/>
          </a:p>
          <a:p>
            <a:pPr indent="-241300" lvl="0" marL="342900" marR="0" rtl="0" algn="l">
              <a:lnSpc>
                <a:spcPct val="115000"/>
              </a:lnSpc>
              <a:spcBef>
                <a:spcPts val="1000"/>
              </a:spcBef>
              <a:spcAft>
                <a:spcPts val="0"/>
              </a:spcAft>
              <a:buClr>
                <a:schemeClr val="lt1"/>
              </a:buClr>
              <a:buSzPts val="1100"/>
              <a:buChar char="•"/>
            </a:pPr>
            <a:r>
              <a:rPr lang="en" sz="1100"/>
              <a:t>Finanzielle Unterstützung für Studiengebühren, Lebenshaltungskosten und Ausbildungskosten</a:t>
            </a:r>
            <a:endParaRPr sz="1100"/>
          </a:p>
          <a:p>
            <a:pPr indent="-241300" lvl="0" marL="342900" marR="0" rtl="0" algn="l">
              <a:lnSpc>
                <a:spcPct val="115000"/>
              </a:lnSpc>
              <a:spcBef>
                <a:spcPts val="1000"/>
              </a:spcBef>
              <a:spcAft>
                <a:spcPts val="0"/>
              </a:spcAft>
              <a:buClr>
                <a:schemeClr val="lt1"/>
              </a:buClr>
              <a:buSzPts val="1100"/>
              <a:buChar char="•"/>
            </a:pPr>
            <a:r>
              <a:rPr lang="en" sz="1100"/>
              <a:t>Zusammenarbeit mit kommunalen Organisationen und staatlichen Stellen</a:t>
            </a:r>
            <a:endParaRPr sz="1100"/>
          </a:p>
          <a:p>
            <a:pPr indent="-241300" lvl="0" marL="342900" marR="0" rtl="0" algn="l">
              <a:lnSpc>
                <a:spcPct val="115000"/>
              </a:lnSpc>
              <a:spcBef>
                <a:spcPts val="1000"/>
              </a:spcBef>
              <a:spcAft>
                <a:spcPts val="1000"/>
              </a:spcAft>
              <a:buClr>
                <a:schemeClr val="lt1"/>
              </a:buClr>
              <a:buSzPts val="1100"/>
              <a:buChar char="•"/>
            </a:pPr>
            <a:r>
              <a:rPr lang="en" sz="1100"/>
              <a:t>Einführung eines umfassenden und transparenten Antragsverfahrens</a:t>
            </a:r>
            <a:endParaRPr sz="1100"/>
          </a:p>
        </p:txBody>
      </p:sp>
      <p:sp>
        <p:nvSpPr>
          <p:cNvPr id="329" name="Google Shape;329;p48"/>
          <p:cNvSpPr txBox="1"/>
          <p:nvPr>
            <p:ph idx="4" type="subTitle"/>
          </p:nvPr>
        </p:nvSpPr>
        <p:spPr>
          <a:xfrm>
            <a:off x="4800400" y="1164900"/>
            <a:ext cx="3776100" cy="572700"/>
          </a:xfrm>
          <a:prstGeom prst="rect">
            <a:avLst/>
          </a:prstGeom>
        </p:spPr>
        <p:txBody>
          <a:bodyPr anchorCtr="0" anchor="b" bIns="91425" lIns="45700" spcFirstLastPara="1" rIns="137150" wrap="square" tIns="91425">
            <a:noAutofit/>
          </a:bodyPr>
          <a:lstStyle/>
          <a:p>
            <a:pPr indent="0" lvl="0" marL="0" marR="0" rtl="0" algn="l">
              <a:lnSpc>
                <a:spcPct val="100000"/>
              </a:lnSpc>
              <a:spcBef>
                <a:spcPts val="0"/>
              </a:spcBef>
              <a:spcAft>
                <a:spcPts val="1200"/>
              </a:spcAft>
              <a:buNone/>
            </a:pPr>
            <a:r>
              <a:rPr lang="en" sz="1400">
                <a:solidFill>
                  <a:schemeClr val="lt1"/>
                </a:solidFill>
              </a:rPr>
              <a:t>Ergebnisse</a:t>
            </a:r>
            <a:endParaRPr sz="1400">
              <a:solidFill>
                <a:schemeClr val="lt1"/>
              </a:solidFill>
            </a:endParaRPr>
          </a:p>
        </p:txBody>
      </p:sp>
      <p:sp>
        <p:nvSpPr>
          <p:cNvPr id="330" name="Google Shape;330;p4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Fallstudie: Erfolgreiche Funding-Strategien</a:t>
            </a:r>
            <a:endParaRPr sz="2520"/>
          </a:p>
        </p:txBody>
      </p:sp>
      <p:cxnSp>
        <p:nvCxnSpPr>
          <p:cNvPr id="331" name="Google Shape;331;p48"/>
          <p:cNvCxnSpPr/>
          <p:nvPr/>
        </p:nvCxnSpPr>
        <p:spPr>
          <a:xfrm>
            <a:off x="482008" y="1834900"/>
            <a:ext cx="3668100" cy="0"/>
          </a:xfrm>
          <a:prstGeom prst="straightConnector1">
            <a:avLst/>
          </a:prstGeom>
          <a:noFill/>
          <a:ln cap="flat" cmpd="sng" w="28575">
            <a:solidFill>
              <a:schemeClr val="lt1"/>
            </a:solidFill>
            <a:prstDash val="solid"/>
            <a:round/>
            <a:headEnd len="med" w="med" type="none"/>
            <a:tailEnd len="med" w="med" type="none"/>
          </a:ln>
        </p:spPr>
      </p:cxnSp>
      <p:cxnSp>
        <p:nvCxnSpPr>
          <p:cNvPr id="332" name="Google Shape;332;p48"/>
          <p:cNvCxnSpPr/>
          <p:nvPr/>
        </p:nvCxnSpPr>
        <p:spPr>
          <a:xfrm>
            <a:off x="4796859" y="1834900"/>
            <a:ext cx="36627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6" name="Shape 336"/>
        <p:cNvGrpSpPr/>
        <p:nvPr/>
      </p:nvGrpSpPr>
      <p:grpSpPr>
        <a:xfrm>
          <a:off x="0" y="0"/>
          <a:ext cx="0" cy="0"/>
          <a:chOff x="0" y="0"/>
          <a:chExt cx="0" cy="0"/>
        </a:xfrm>
      </p:grpSpPr>
      <p:sp>
        <p:nvSpPr>
          <p:cNvPr id="337" name="Google Shape;337;p49"/>
          <p:cNvSpPr txBox="1"/>
          <p:nvPr>
            <p:ph idx="2" type="body"/>
          </p:nvPr>
        </p:nvSpPr>
        <p:spPr>
          <a:xfrm>
            <a:off x="910425" y="35826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None/>
            </a:pPr>
            <a:r>
              <a:rPr lang="en" sz="1200"/>
              <a:t>Förderung von Partnerschaften und gemeinschaftsbasierten Initiativen zur finanziellen Unterstützung von Flüchtlingen und Einwanderern.</a:t>
            </a:r>
            <a:endParaRPr sz="1200"/>
          </a:p>
        </p:txBody>
      </p:sp>
      <p:sp>
        <p:nvSpPr>
          <p:cNvPr id="338" name="Google Shape;338;p49"/>
          <p:cNvSpPr txBox="1"/>
          <p:nvPr>
            <p:ph idx="1" type="body"/>
          </p:nvPr>
        </p:nvSpPr>
        <p:spPr>
          <a:xfrm>
            <a:off x="910425" y="2361300"/>
            <a:ext cx="6858000" cy="986100"/>
          </a:xfrm>
          <a:prstGeom prst="rect">
            <a:avLst/>
          </a:prstGeom>
        </p:spPr>
        <p:txBody>
          <a:bodyPr anchorCtr="0" anchor="ctr" bIns="91425" lIns="274300" spcFirstLastPara="1" rIns="91425" wrap="square" tIns="91425">
            <a:noAutofit/>
          </a:bodyPr>
          <a:lstStyle/>
          <a:p>
            <a:pPr indent="0" lvl="0" marL="0" rtl="0" algn="l">
              <a:spcBef>
                <a:spcPts val="0"/>
              </a:spcBef>
              <a:spcAft>
                <a:spcPts val="1000"/>
              </a:spcAft>
              <a:buNone/>
            </a:pPr>
            <a:r>
              <a:rPr lang="en" sz="1200"/>
              <a:t>Zusammenarbeit mit Institutionen und Regierungen zur Entwicklung umfassender Informationsquellen und Leitlinien für Flüchtlinge und Einwanderer.</a:t>
            </a:r>
            <a:endParaRPr sz="1200"/>
          </a:p>
        </p:txBody>
      </p:sp>
      <p:sp>
        <p:nvSpPr>
          <p:cNvPr id="339" name="Google Shape;339;p49"/>
          <p:cNvSpPr txBox="1"/>
          <p:nvPr>
            <p:ph idx="3" type="body"/>
          </p:nvPr>
        </p:nvSpPr>
        <p:spPr>
          <a:xfrm>
            <a:off x="910425" y="11400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SzPts val="1018"/>
              <a:buNone/>
            </a:pPr>
            <a:r>
              <a:rPr lang="en" sz="1200"/>
              <a:t>Überarbeitung der Zulassungskriterien, um die Inklusion und den gleichberechtigten Zugang von Flüchtlingen und Einwanderern zur Hochschulbildung zu gewährleisten.</a:t>
            </a:r>
            <a:endParaRPr sz="1200"/>
          </a:p>
        </p:txBody>
      </p:sp>
      <p:sp>
        <p:nvSpPr>
          <p:cNvPr id="340" name="Google Shape;340;p4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t>Empfehlungen für politische Änderungen</a:t>
            </a:r>
            <a:endParaRPr sz="2500"/>
          </a:p>
        </p:txBody>
      </p:sp>
      <p:cxnSp>
        <p:nvCxnSpPr>
          <p:cNvPr id="341" name="Google Shape;341;p49"/>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342" name="Google Shape;342;p49"/>
          <p:cNvCxnSpPr>
            <a:endCxn id="338" idx="1"/>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343" name="Google Shape;343;p49"/>
          <p:cNvCxnSpPr>
            <a:endCxn id="337" idx="1"/>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344" name="Google Shape;344;p49"/>
          <p:cNvCxnSpPr>
            <a:endCxn id="339" idx="1"/>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50"/>
          <p:cNvPicPr preferRelativeResize="0"/>
          <p:nvPr/>
        </p:nvPicPr>
        <p:blipFill>
          <a:blip r:embed="rId3">
            <a:alphaModFix/>
          </a:blip>
          <a:stretch>
            <a:fillRect/>
          </a:stretch>
        </p:blipFill>
        <p:spPr>
          <a:xfrm>
            <a:off x="2160651" y="886725"/>
            <a:ext cx="1551549" cy="940175"/>
          </a:xfrm>
          <a:prstGeom prst="rect">
            <a:avLst/>
          </a:prstGeom>
          <a:noFill/>
          <a:ln>
            <a:noFill/>
          </a:ln>
        </p:spPr>
      </p:pic>
      <p:pic>
        <p:nvPicPr>
          <p:cNvPr id="350" name="Google Shape;350;p50"/>
          <p:cNvPicPr preferRelativeResize="0"/>
          <p:nvPr/>
        </p:nvPicPr>
        <p:blipFill>
          <a:blip r:embed="rId4">
            <a:alphaModFix/>
          </a:blip>
          <a:stretch>
            <a:fillRect/>
          </a:stretch>
        </p:blipFill>
        <p:spPr>
          <a:xfrm>
            <a:off x="5000762" y="1056676"/>
            <a:ext cx="2690028" cy="600275"/>
          </a:xfrm>
          <a:prstGeom prst="rect">
            <a:avLst/>
          </a:prstGeom>
          <a:noFill/>
          <a:ln>
            <a:noFill/>
          </a:ln>
        </p:spPr>
      </p:pic>
      <p:sp>
        <p:nvSpPr>
          <p:cNvPr id="351" name="Google Shape;351;p50"/>
          <p:cNvSpPr txBox="1"/>
          <p:nvPr/>
        </p:nvSpPr>
        <p:spPr>
          <a:xfrm>
            <a:off x="1154250" y="3014975"/>
            <a:ext cx="6835500" cy="16317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 sz="1050">
                <a:solidFill>
                  <a:srgbClr val="434343"/>
                </a:solidFill>
                <a:latin typeface="Inter"/>
                <a:ea typeface="Inter"/>
                <a:cs typeface="Inter"/>
                <a:sym typeface="Inter"/>
              </a:rPr>
              <a:t>Haftungsausschluss</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Dieses Projekt wurde mit Unterstützung der Europäischen Kommission finanziert. Der Inhalt dieser Website gibt ausschließlich die Meinung der Autoren wieder und liegt in deren alleiniger Verantwortung. Die Kommission haftet nicht für die Verwendung der hierin enthaltenen Informationen.</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Hanken Grotesk SemiBold"/>
                <a:ea typeface="Hanken Grotesk SemiBold"/>
                <a:cs typeface="Hanken Grotesk SemiBold"/>
                <a:sym typeface="Hanken Grotesk SemiBold"/>
              </a:rPr>
              <a:t>Tagesordnung</a:t>
            </a:r>
            <a:endParaRPr sz="2520">
              <a:latin typeface="Hanken Grotesk SemiBold"/>
              <a:ea typeface="Hanken Grotesk SemiBold"/>
              <a:cs typeface="Hanken Grotesk SemiBold"/>
              <a:sym typeface="Hanken Grotesk SemiBold"/>
            </a:endParaRPr>
          </a:p>
        </p:txBody>
      </p:sp>
      <p:sp>
        <p:nvSpPr>
          <p:cNvPr id="182" name="Google Shape;182;p34"/>
          <p:cNvSpPr txBox="1"/>
          <p:nvPr>
            <p:ph idx="1" type="body"/>
          </p:nvPr>
        </p:nvSpPr>
        <p:spPr>
          <a:xfrm>
            <a:off x="457200" y="1017725"/>
            <a:ext cx="41148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Hochschulbildung für Flüchtlinge und Zuwanderer</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Alternative Progressionswege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Finanzierungsmöglichkeiten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Faktoren, die die Finanzierung und Förderung beeinflussen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Wichtigkeit der Auseinandersetzung mit dem Thema</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Kriterien für die Gewährung einer finanziellen Unterstützung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Navigieren durch die verfügbaren Optionen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Überarbeitung der Förderfähigkeitskriterien</a:t>
            </a:r>
            <a:endParaRPr>
              <a:latin typeface="Inter"/>
              <a:ea typeface="Inter"/>
              <a:cs typeface="Inter"/>
              <a:sym typeface="Inter"/>
            </a:endParaRPr>
          </a:p>
          <a:p>
            <a:pPr indent="0" lvl="0" marL="457200" rtl="0" algn="l">
              <a:lnSpc>
                <a:spcPct val="100000"/>
              </a:lnSpc>
              <a:spcBef>
                <a:spcPts val="800"/>
              </a:spcBef>
              <a:spcAft>
                <a:spcPts val="800"/>
              </a:spcAft>
              <a:buNone/>
            </a:pPr>
            <a:r>
              <a:t/>
            </a:r>
            <a:endParaRPr>
              <a:latin typeface="Inter"/>
              <a:ea typeface="Inter"/>
              <a:cs typeface="Inter"/>
              <a:sym typeface="Inter"/>
            </a:endParaRPr>
          </a:p>
        </p:txBody>
      </p:sp>
      <p:sp>
        <p:nvSpPr>
          <p:cNvPr id="183" name="Google Shape;183;p34"/>
          <p:cNvSpPr txBox="1"/>
          <p:nvPr>
            <p:ph idx="1" type="body"/>
          </p:nvPr>
        </p:nvSpPr>
        <p:spPr>
          <a:xfrm>
            <a:off x="4572000" y="1017725"/>
            <a:ext cx="45720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Strategien für die Beantragung von Finanzhilfe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Alternative Finanzierungsquellen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Bedeutung einer gründlichen Recherche und Bewertung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Die Rolle von Bildungseinrichtungen und Hilfsorganisationen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Schlussfolgerung: Der Weg nach vorn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Fallstudie: Erfolgreiche Funding-Strategien</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Empfehlungen für politische Änderungen</a:t>
            </a:r>
            <a:endParaRPr>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5"/>
          <p:cNvSpPr txBox="1"/>
          <p:nvPr>
            <p:ph idx="1" type="body"/>
          </p:nvPr>
        </p:nvSpPr>
        <p:spPr>
          <a:xfrm>
            <a:off x="4572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Zu den Finanzierungsmöglichkeiten gehören Stipendien, Zuschüsse, gemeindebasierte Initiativen und Partnerschaften.</a:t>
            </a:r>
            <a:endParaRPr/>
          </a:p>
        </p:txBody>
      </p:sp>
      <p:sp>
        <p:nvSpPr>
          <p:cNvPr id="189" name="Google Shape;189;p3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Hochschulbildung für Flüchtlinge und Zuwanderer</a:t>
            </a:r>
            <a:endParaRPr sz="2520"/>
          </a:p>
        </p:txBody>
      </p:sp>
      <p:sp>
        <p:nvSpPr>
          <p:cNvPr id="190" name="Google Shape;190;p35"/>
          <p:cNvSpPr txBox="1"/>
          <p:nvPr>
            <p:ph idx="2" type="body"/>
          </p:nvPr>
        </p:nvSpPr>
        <p:spPr>
          <a:xfrm>
            <a:off x="32370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Zu den alternativen Aufstiegsmöglichkeiten gehören Grundlagenprogramme, Zugangskurse, Überbrückungsprogramme oder Berufsausbildungen.</a:t>
            </a:r>
            <a:endParaRPr/>
          </a:p>
        </p:txBody>
      </p:sp>
      <p:sp>
        <p:nvSpPr>
          <p:cNvPr id="191" name="Google Shape;191;p35"/>
          <p:cNvSpPr txBox="1"/>
          <p:nvPr>
            <p:ph idx="3" type="body"/>
          </p:nvPr>
        </p:nvSpPr>
        <p:spPr>
          <a:xfrm>
            <a:off x="60168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Der Zugang von Flüchtlingen und Einwanderern zur Hochschulbildung wird häufig durch finanzielle Hindernisse erschwert.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6"/>
          <p:cNvSpPr txBox="1"/>
          <p:nvPr>
            <p:ph idx="3" type="body"/>
          </p:nvPr>
        </p:nvSpPr>
        <p:spPr>
          <a:xfrm>
            <a:off x="60168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Sie sollen Studenten unterstützen, die die traditionellen Zugangsvoraussetzungen nicht erfüllen.</a:t>
            </a:r>
            <a:endParaRPr/>
          </a:p>
        </p:txBody>
      </p:sp>
      <p:sp>
        <p:nvSpPr>
          <p:cNvPr id="197" name="Google Shape;197;p36"/>
          <p:cNvSpPr txBox="1"/>
          <p:nvPr>
            <p:ph idx="2" type="body"/>
          </p:nvPr>
        </p:nvSpPr>
        <p:spPr>
          <a:xfrm>
            <a:off x="32370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Diese Programme bieten einen Weg für Einzelpersonen, die notwendigen Fähigkeiten und Qualifikationen zu entwickeln, um ein Hochschulstudium aufzunehmen.</a:t>
            </a:r>
            <a:endParaRPr/>
          </a:p>
        </p:txBody>
      </p:sp>
      <p:sp>
        <p:nvSpPr>
          <p:cNvPr id="198" name="Google Shape;198;p3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accent1"/>
                </a:solidFill>
              </a:rPr>
              <a:t>Alternative Progressionswege</a:t>
            </a:r>
            <a:endParaRPr sz="2520">
              <a:solidFill>
                <a:schemeClr val="accent1"/>
              </a:solidFill>
            </a:endParaRPr>
          </a:p>
        </p:txBody>
      </p:sp>
      <p:sp>
        <p:nvSpPr>
          <p:cNvPr id="199" name="Google Shape;199;p36"/>
          <p:cNvSpPr txBox="1"/>
          <p:nvPr>
            <p:ph idx="1" type="body"/>
          </p:nvPr>
        </p:nvSpPr>
        <p:spPr>
          <a:xfrm>
            <a:off x="457200" y="1607925"/>
            <a:ext cx="2606100" cy="2182200"/>
          </a:xfrm>
          <a:prstGeom prst="rect">
            <a:avLst/>
          </a:prstGeom>
          <a:noFill/>
          <a:ln>
            <a:noFill/>
          </a:ln>
        </p:spPr>
        <p:txBody>
          <a:bodyPr anchorCtr="0" anchor="t" bIns="91425" lIns="182875" spcFirstLastPara="1" rIns="182875" wrap="square" tIns="91425">
            <a:noAutofit/>
          </a:bodyPr>
          <a:lstStyle/>
          <a:p>
            <a:pPr indent="0" lvl="0" marL="0" rtl="0" algn="l">
              <a:lnSpc>
                <a:spcPct val="105000"/>
              </a:lnSpc>
              <a:spcBef>
                <a:spcPts val="0"/>
              </a:spcBef>
              <a:spcAft>
                <a:spcPts val="1000"/>
              </a:spcAft>
              <a:buSzPts val="1018"/>
              <a:buNone/>
            </a:pPr>
            <a:r>
              <a:rPr lang="en"/>
              <a:t>Zu den alternativen Aufstiegsmöglichkeiten gehören Grundlagenprogramme, Zugangskurse, Überbrückungsprogramme oder Berufsausbildungen.</a:t>
            </a:r>
            <a:endParaRPr sz="1400"/>
          </a:p>
        </p:txBody>
      </p:sp>
      <p:cxnSp>
        <p:nvCxnSpPr>
          <p:cNvPr id="200" name="Google Shape;200;p36"/>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01" name="Google Shape;201;p36"/>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02" name="Google Shape;202;p36"/>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7"/>
          <p:cNvSpPr txBox="1"/>
          <p:nvPr>
            <p:ph idx="3" type="body"/>
          </p:nvPr>
        </p:nvSpPr>
        <p:spPr>
          <a:xfrm>
            <a:off x="60168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Gemeinschaftliche und gemeinnützige Organisationen bieten Finanzierungs- oder Finanzhilfeprogramme speziell für Flüchtlinge und Einwanderer an.</a:t>
            </a:r>
            <a:endParaRPr/>
          </a:p>
        </p:txBody>
      </p:sp>
      <p:sp>
        <p:nvSpPr>
          <p:cNvPr id="208" name="Google Shape;208;p37"/>
          <p:cNvSpPr txBox="1"/>
          <p:nvPr>
            <p:ph idx="2" type="body"/>
          </p:nvPr>
        </p:nvSpPr>
        <p:spPr>
          <a:xfrm>
            <a:off x="32370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Private Darlehen von Finanzinstituten können als alternative Finanzierungsquelle in Betracht gezogen werden, doch ist eine sorgfältige Prüfung der Bedingungen und Konditionen wichtig.</a:t>
            </a:r>
            <a:endParaRPr/>
          </a:p>
        </p:txBody>
      </p:sp>
      <p:sp>
        <p:nvSpPr>
          <p:cNvPr id="209" name="Google Shape;209;p3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accent1"/>
                </a:solidFill>
              </a:rPr>
              <a:t>Finanzierungsmöglichkeiten</a:t>
            </a:r>
            <a:endParaRPr sz="2520">
              <a:solidFill>
                <a:schemeClr val="accent1"/>
              </a:solidFill>
            </a:endParaRPr>
          </a:p>
        </p:txBody>
      </p:sp>
      <p:sp>
        <p:nvSpPr>
          <p:cNvPr id="210" name="Google Shape;210;p37"/>
          <p:cNvSpPr txBox="1"/>
          <p:nvPr>
            <p:ph idx="1" type="body"/>
          </p:nvPr>
        </p:nvSpPr>
        <p:spPr>
          <a:xfrm>
            <a:off x="457200" y="1607925"/>
            <a:ext cx="2606100" cy="2182200"/>
          </a:xfrm>
          <a:prstGeom prst="rect">
            <a:avLst/>
          </a:prstGeom>
          <a:noFill/>
          <a:ln>
            <a:noFill/>
          </a:ln>
        </p:spPr>
        <p:txBody>
          <a:bodyPr anchorCtr="0" anchor="t" bIns="91425" lIns="182875" spcFirstLastPara="1" rIns="182875" wrap="square" tIns="91425">
            <a:noAutofit/>
          </a:bodyPr>
          <a:lstStyle/>
          <a:p>
            <a:pPr indent="0" lvl="0" marL="0" rtl="0" algn="l">
              <a:lnSpc>
                <a:spcPct val="105000"/>
              </a:lnSpc>
              <a:spcBef>
                <a:spcPts val="0"/>
              </a:spcBef>
              <a:spcAft>
                <a:spcPts val="1000"/>
              </a:spcAft>
              <a:buSzPts val="1018"/>
              <a:buNone/>
            </a:pPr>
            <a:r>
              <a:rPr lang="en"/>
              <a:t>Stipendien und Zuschüsse sind Finanzierungsmöglichkeiten für Flüchtlinge und Zuwanderer, die auf akademischen Leistungen, finanzieller Bedürftigkeit oder bestimmten, vom Anbieter festgelegten Kriterien beruhen.</a:t>
            </a:r>
            <a:endParaRPr sz="1400"/>
          </a:p>
        </p:txBody>
      </p:sp>
      <p:cxnSp>
        <p:nvCxnSpPr>
          <p:cNvPr id="211" name="Google Shape;211;p37"/>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12" name="Google Shape;212;p37"/>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13" name="Google Shape;213;p37"/>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8"/>
          <p:cNvSpPr txBox="1"/>
          <p:nvPr>
            <p:ph idx="1" type="body"/>
          </p:nvPr>
        </p:nvSpPr>
        <p:spPr>
          <a:xfrm>
            <a:off x="457200" y="1902000"/>
            <a:ext cx="2606100" cy="2670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Für Flüchtlinge und Einwanderer kann es schwierig sein, finanzielle Unterstützung zu erhalten.</a:t>
            </a:r>
            <a:endParaRPr/>
          </a:p>
        </p:txBody>
      </p:sp>
      <p:sp>
        <p:nvSpPr>
          <p:cNvPr id="219" name="Google Shape;219;p38"/>
          <p:cNvSpPr txBox="1"/>
          <p:nvPr>
            <p:ph idx="2" type="body"/>
          </p:nvPr>
        </p:nvSpPr>
        <p:spPr>
          <a:xfrm>
            <a:off x="3237075" y="1901900"/>
            <a:ext cx="2606100" cy="2670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Die Wohnsitzauflage kann für Flüchtlinge und Einwanderer eine Herausforderung darstellen.</a:t>
            </a:r>
            <a:endParaRPr/>
          </a:p>
        </p:txBody>
      </p:sp>
      <p:sp>
        <p:nvSpPr>
          <p:cNvPr id="220" name="Google Shape;220;p38"/>
          <p:cNvSpPr txBox="1"/>
          <p:nvPr>
            <p:ph idx="3" type="body"/>
          </p:nvPr>
        </p:nvSpPr>
        <p:spPr>
          <a:xfrm>
            <a:off x="6016800" y="1902000"/>
            <a:ext cx="2606100" cy="2670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Finanzielle Zwänge und begrenzte Beschäftigungsmöglichkeiten können sich auf die Fähigkeit zur Finanzierung der Hochschulbildung auswirken.</a:t>
            </a:r>
            <a:endParaRPr/>
          </a:p>
        </p:txBody>
      </p:sp>
      <p:sp>
        <p:nvSpPr>
          <p:cNvPr id="221" name="Google Shape;221;p38"/>
          <p:cNvSpPr txBox="1"/>
          <p:nvPr>
            <p:ph idx="4" type="subTitle"/>
          </p:nvPr>
        </p:nvSpPr>
        <p:spPr>
          <a:xfrm>
            <a:off x="457200" y="1370125"/>
            <a:ext cx="2606100" cy="5727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Einwanderungsstatus</a:t>
            </a:r>
            <a:endParaRPr/>
          </a:p>
        </p:txBody>
      </p:sp>
      <p:sp>
        <p:nvSpPr>
          <p:cNvPr id="222" name="Google Shape;222;p38"/>
          <p:cNvSpPr txBox="1"/>
          <p:nvPr>
            <p:ph idx="5" type="subTitle"/>
          </p:nvPr>
        </p:nvSpPr>
        <p:spPr>
          <a:xfrm>
            <a:off x="3237000" y="1370125"/>
            <a:ext cx="2606100" cy="5727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Anforderungen an den Wohnsitz</a:t>
            </a:r>
            <a:endParaRPr/>
          </a:p>
        </p:txBody>
      </p:sp>
      <p:sp>
        <p:nvSpPr>
          <p:cNvPr id="223" name="Google Shape;223;p38"/>
          <p:cNvSpPr txBox="1"/>
          <p:nvPr>
            <p:ph idx="6" type="subTitle"/>
          </p:nvPr>
        </p:nvSpPr>
        <p:spPr>
          <a:xfrm>
            <a:off x="6016800" y="1370125"/>
            <a:ext cx="2606100" cy="572700"/>
          </a:xfrm>
          <a:prstGeom prst="rect">
            <a:avLst/>
          </a:prstGeom>
        </p:spPr>
        <p:txBody>
          <a:bodyPr anchorCtr="0" anchor="ctr" bIns="0" lIns="91425" spcFirstLastPara="1" rIns="91425" wrap="square" tIns="0">
            <a:noAutofit/>
          </a:bodyPr>
          <a:lstStyle/>
          <a:p>
            <a:pPr indent="0" lvl="0" marL="0" rtl="0" algn="l">
              <a:spcBef>
                <a:spcPts val="0"/>
              </a:spcBef>
              <a:spcAft>
                <a:spcPts val="1000"/>
              </a:spcAft>
              <a:buNone/>
            </a:pPr>
            <a:r>
              <a:rPr lang="en"/>
              <a:t>Finanzielle Zwänge</a:t>
            </a:r>
            <a:endParaRPr/>
          </a:p>
        </p:txBody>
      </p:sp>
      <p:sp>
        <p:nvSpPr>
          <p:cNvPr id="224" name="Google Shape;224;p3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Faktoren, die die Finanzierung und Förderung beeinflussen</a:t>
            </a:r>
            <a:endParaRPr sz="252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8" name="Shape 228"/>
        <p:cNvGrpSpPr/>
        <p:nvPr/>
      </p:nvGrpSpPr>
      <p:grpSpPr>
        <a:xfrm>
          <a:off x="0" y="0"/>
          <a:ext cx="0" cy="0"/>
          <a:chOff x="0" y="0"/>
          <a:chExt cx="0" cy="0"/>
        </a:xfrm>
      </p:grpSpPr>
      <p:sp>
        <p:nvSpPr>
          <p:cNvPr id="229" name="Google Shape;229;p39"/>
          <p:cNvSpPr/>
          <p:nvPr/>
        </p:nvSpPr>
        <p:spPr>
          <a:xfrm>
            <a:off x="457306" y="1164900"/>
            <a:ext cx="3995100" cy="3404100"/>
          </a:xfrm>
          <a:prstGeom prst="rect">
            <a:avLst/>
          </a:prstGeom>
          <a:solidFill>
            <a:srgbClr val="8C5F66">
              <a:alpha val="5000"/>
            </a:srgbClr>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9"/>
          <p:cNvSpPr/>
          <p:nvPr/>
        </p:nvSpPr>
        <p:spPr>
          <a:xfrm>
            <a:off x="4691800" y="1164900"/>
            <a:ext cx="3995100" cy="3404100"/>
          </a:xfrm>
          <a:prstGeom prst="rect">
            <a:avLst/>
          </a:prstGeom>
          <a:solidFill>
            <a:srgbClr val="0254DB">
              <a:alpha val="3000"/>
            </a:srgb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9"/>
          <p:cNvSpPr txBox="1"/>
          <p:nvPr>
            <p:ph idx="4294967295" type="body"/>
          </p:nvPr>
        </p:nvSpPr>
        <p:spPr>
          <a:xfrm>
            <a:off x="457200" y="1834900"/>
            <a:ext cx="3995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accent4"/>
              </a:buClr>
              <a:buSzPts val="1100"/>
              <a:buChar char="■"/>
            </a:pPr>
            <a:r>
              <a:rPr lang="en" sz="1100">
                <a:solidFill>
                  <a:schemeClr val="accent4"/>
                </a:solidFill>
              </a:rPr>
              <a:t>Finanzielle Barrieren begrenzen den Zugang zur Hochschulbildung</a:t>
            </a:r>
            <a:endParaRPr sz="1100">
              <a:solidFill>
                <a:schemeClr val="accent4"/>
              </a:solidFill>
            </a:endParaRPr>
          </a:p>
          <a:p>
            <a:pPr indent="-241300" lvl="0" marL="342900" rtl="0" algn="l">
              <a:spcBef>
                <a:spcPts val="1000"/>
              </a:spcBef>
              <a:spcAft>
                <a:spcPts val="0"/>
              </a:spcAft>
              <a:buClr>
                <a:schemeClr val="accent4"/>
              </a:buClr>
              <a:buSzPts val="1100"/>
              <a:buChar char="■"/>
            </a:pPr>
            <a:r>
              <a:rPr lang="en" sz="1100">
                <a:solidFill>
                  <a:schemeClr val="accent4"/>
                </a:solidFill>
              </a:rPr>
              <a:t>Einwanderungsstatus und Wohnsitzanforderungen stellen eine Herausforderung dar</a:t>
            </a:r>
            <a:endParaRPr sz="1100">
              <a:solidFill>
                <a:schemeClr val="accent4"/>
              </a:solidFill>
            </a:endParaRPr>
          </a:p>
          <a:p>
            <a:pPr indent="-241300" lvl="0" marL="342900" rtl="0" algn="l">
              <a:spcBef>
                <a:spcPts val="1000"/>
              </a:spcBef>
              <a:spcAft>
                <a:spcPts val="1000"/>
              </a:spcAft>
              <a:buClr>
                <a:schemeClr val="accent4"/>
              </a:buClr>
              <a:buSzPts val="1100"/>
              <a:buChar char="■"/>
            </a:pPr>
            <a:r>
              <a:rPr lang="en" sz="1100">
                <a:solidFill>
                  <a:schemeClr val="accent4"/>
                </a:solidFill>
              </a:rPr>
              <a:t>Es bestehen begrenzte Beschäftigungsmöglichkeiten und finanzielle Zwänge</a:t>
            </a:r>
            <a:endParaRPr sz="1100">
              <a:solidFill>
                <a:schemeClr val="accent4"/>
              </a:solidFill>
            </a:endParaRPr>
          </a:p>
        </p:txBody>
      </p:sp>
      <p:sp>
        <p:nvSpPr>
          <p:cNvPr id="232" name="Google Shape;232;p39"/>
          <p:cNvSpPr txBox="1"/>
          <p:nvPr>
            <p:ph idx="4294967295" type="subTitle"/>
          </p:nvPr>
        </p:nvSpPr>
        <p:spPr>
          <a:xfrm>
            <a:off x="457200" y="1164900"/>
            <a:ext cx="3995100" cy="622800"/>
          </a:xfrm>
          <a:prstGeom prst="rect">
            <a:avLst/>
          </a:prstGeom>
        </p:spPr>
        <p:txBody>
          <a:bodyPr anchorCtr="0" anchor="ctr" bIns="91425" lIns="182875" spcFirstLastPara="1" rIns="137150" wrap="square" tIns="91425">
            <a:noAutofit/>
          </a:bodyPr>
          <a:lstStyle/>
          <a:p>
            <a:pPr indent="0" lvl="0" marL="0" rtl="0" algn="l">
              <a:spcBef>
                <a:spcPts val="0"/>
              </a:spcBef>
              <a:spcAft>
                <a:spcPts val="1200"/>
              </a:spcAft>
              <a:buNone/>
            </a:pPr>
            <a:r>
              <a:rPr lang="en" sz="1400">
                <a:solidFill>
                  <a:schemeClr val="accent4"/>
                </a:solidFill>
                <a:latin typeface="Hanken Grotesk SemiBold"/>
                <a:ea typeface="Hanken Grotesk SemiBold"/>
                <a:cs typeface="Hanken Grotesk SemiBold"/>
                <a:sym typeface="Hanken Grotesk SemiBold"/>
              </a:rPr>
              <a:t>Zugangshindernisse</a:t>
            </a:r>
            <a:endParaRPr sz="1400">
              <a:solidFill>
                <a:schemeClr val="accent4"/>
              </a:solidFill>
              <a:latin typeface="Hanken Grotesk SemiBold"/>
              <a:ea typeface="Hanken Grotesk SemiBold"/>
              <a:cs typeface="Hanken Grotesk SemiBold"/>
              <a:sym typeface="Hanken Grotesk SemiBold"/>
            </a:endParaRPr>
          </a:p>
        </p:txBody>
      </p:sp>
      <p:sp>
        <p:nvSpPr>
          <p:cNvPr id="233" name="Google Shape;233;p3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Wichtigkeit der Auseinandersetzung mit dem Thema</a:t>
            </a:r>
            <a:endParaRPr sz="2520"/>
          </a:p>
        </p:txBody>
      </p:sp>
      <p:sp>
        <p:nvSpPr>
          <p:cNvPr id="234" name="Google Shape;234;p39"/>
          <p:cNvSpPr txBox="1"/>
          <p:nvPr>
            <p:ph idx="4294967295" type="body"/>
          </p:nvPr>
        </p:nvSpPr>
        <p:spPr>
          <a:xfrm>
            <a:off x="4691800" y="1834900"/>
            <a:ext cx="3995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accent1"/>
              </a:buClr>
              <a:buSzPts val="1100"/>
              <a:buChar char="■"/>
            </a:pPr>
            <a:r>
              <a:rPr lang="en" sz="1100">
                <a:solidFill>
                  <a:schemeClr val="accent1"/>
                </a:solidFill>
              </a:rPr>
              <a:t>Die Auseinandersetzung mit diesem Thema fördert die Inklusion</a:t>
            </a:r>
            <a:endParaRPr sz="1100">
              <a:solidFill>
                <a:schemeClr val="accent1"/>
              </a:solidFill>
            </a:endParaRPr>
          </a:p>
          <a:p>
            <a:pPr indent="-241300" lvl="0" marL="342900" marR="0" rtl="0" algn="l">
              <a:lnSpc>
                <a:spcPct val="115000"/>
              </a:lnSpc>
              <a:spcBef>
                <a:spcPts val="1000"/>
              </a:spcBef>
              <a:spcAft>
                <a:spcPts val="0"/>
              </a:spcAft>
              <a:buClr>
                <a:schemeClr val="accent1"/>
              </a:buClr>
              <a:buSzPts val="1100"/>
              <a:buChar char="■"/>
            </a:pPr>
            <a:r>
              <a:rPr lang="en" sz="1100">
                <a:solidFill>
                  <a:schemeClr val="accent1"/>
                </a:solidFill>
              </a:rPr>
              <a:t>Gleichberechtigter Zugang zur Hochschulbildung ist entscheidend</a:t>
            </a:r>
            <a:endParaRPr sz="1100">
              <a:solidFill>
                <a:schemeClr val="accent1"/>
              </a:solidFill>
            </a:endParaRPr>
          </a:p>
          <a:p>
            <a:pPr indent="-241300" lvl="0" marL="342900" marR="0" rtl="0" algn="l">
              <a:lnSpc>
                <a:spcPct val="115000"/>
              </a:lnSpc>
              <a:spcBef>
                <a:spcPts val="1000"/>
              </a:spcBef>
              <a:spcAft>
                <a:spcPts val="1000"/>
              </a:spcAft>
              <a:buClr>
                <a:schemeClr val="accent1"/>
              </a:buClr>
              <a:buSzPts val="1100"/>
              <a:buChar char="■"/>
            </a:pPr>
            <a:r>
              <a:rPr lang="en" sz="1100">
                <a:solidFill>
                  <a:schemeClr val="accent1"/>
                </a:solidFill>
              </a:rPr>
              <a:t>Institutionen können integrative Politiken schaffen</a:t>
            </a:r>
            <a:endParaRPr sz="1100">
              <a:solidFill>
                <a:schemeClr val="accent1"/>
              </a:solidFill>
            </a:endParaRPr>
          </a:p>
        </p:txBody>
      </p:sp>
      <p:sp>
        <p:nvSpPr>
          <p:cNvPr id="235" name="Google Shape;235;p39"/>
          <p:cNvSpPr txBox="1"/>
          <p:nvPr>
            <p:ph idx="4294967295" type="subTitle"/>
          </p:nvPr>
        </p:nvSpPr>
        <p:spPr>
          <a:xfrm>
            <a:off x="4691800" y="1164900"/>
            <a:ext cx="3995100" cy="622800"/>
          </a:xfrm>
          <a:prstGeom prst="rect">
            <a:avLst/>
          </a:prstGeom>
        </p:spPr>
        <p:txBody>
          <a:bodyPr anchorCtr="0" anchor="ctr" bIns="91425" lIns="182875" spcFirstLastPara="1" rIns="137150" wrap="square" tIns="91425">
            <a:noAutofit/>
          </a:bodyPr>
          <a:lstStyle/>
          <a:p>
            <a:pPr indent="0" lvl="0" marL="0" marR="0" rtl="0" algn="l">
              <a:lnSpc>
                <a:spcPct val="100000"/>
              </a:lnSpc>
              <a:spcBef>
                <a:spcPts val="0"/>
              </a:spcBef>
              <a:spcAft>
                <a:spcPts val="1200"/>
              </a:spcAft>
              <a:buNone/>
            </a:pPr>
            <a:r>
              <a:rPr lang="en" sz="1400">
                <a:solidFill>
                  <a:schemeClr val="accent1"/>
                </a:solidFill>
                <a:latin typeface="Hanken Grotesk SemiBold"/>
                <a:ea typeface="Hanken Grotesk SemiBold"/>
                <a:cs typeface="Hanken Grotesk SemiBold"/>
                <a:sym typeface="Hanken Grotesk SemiBold"/>
              </a:rPr>
              <a:t>Förderung der Inklusivität</a:t>
            </a:r>
            <a:endParaRPr sz="1400">
              <a:solidFill>
                <a:schemeClr val="accent1"/>
              </a:solidFill>
              <a:latin typeface="Hanken Grotesk SemiBold"/>
              <a:ea typeface="Hanken Grotesk SemiBold"/>
              <a:cs typeface="Hanken Grotesk SemiBold"/>
              <a:sym typeface="Hanken Grotesk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0"/>
          <p:cNvSpPr txBox="1"/>
          <p:nvPr>
            <p:ph idx="1" type="body"/>
          </p:nvPr>
        </p:nvSpPr>
        <p:spPr>
          <a:xfrm>
            <a:off x="457200" y="1834125"/>
            <a:ext cx="2606100" cy="24195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Institutionen und Regierungen sollten die Zulassungskriterien überarbeiten, um eine integrative Politik zu schaffen, die den gleichberechtigten Zugang zur Hochschulbildung fördert.</a:t>
            </a:r>
            <a:endParaRPr/>
          </a:p>
        </p:txBody>
      </p:sp>
      <p:sp>
        <p:nvSpPr>
          <p:cNvPr id="241" name="Google Shape;241;p4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Kriterien für die Gewährung einer finanziellen Unterstützung</a:t>
            </a:r>
            <a:endParaRPr sz="2520"/>
          </a:p>
        </p:txBody>
      </p:sp>
      <p:sp>
        <p:nvSpPr>
          <p:cNvPr id="242" name="Google Shape;242;p40"/>
          <p:cNvSpPr txBox="1"/>
          <p:nvPr>
            <p:ph idx="2" type="body"/>
          </p:nvPr>
        </p:nvSpPr>
        <p:spPr>
          <a:xfrm>
            <a:off x="3237000" y="1834125"/>
            <a:ext cx="2628000" cy="24195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Faktoren wie Einschränkungen des Einwanderungsstatus, Wohnsitzanforderungen und finanzielle Zwänge können den Anspruch auf finanzielle Unterstützung beeinflussen.</a:t>
            </a:r>
            <a:endParaRPr/>
          </a:p>
        </p:txBody>
      </p:sp>
      <p:sp>
        <p:nvSpPr>
          <p:cNvPr id="243" name="Google Shape;243;p40"/>
          <p:cNvSpPr txBox="1"/>
          <p:nvPr>
            <p:ph idx="3" type="body"/>
          </p:nvPr>
        </p:nvSpPr>
        <p:spPr>
          <a:xfrm>
            <a:off x="6016800" y="1834125"/>
            <a:ext cx="2628000" cy="24195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Die Kriterien für die Gewährung finanzieller Unterstützung sind unterschiedlich und können den Zugang für Flüchtlinge und Einwanderer weiter einschränken.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Navigieren durch die verfügbaren Optionen</a:t>
            </a:r>
            <a:endParaRPr sz="2520"/>
          </a:p>
        </p:txBody>
      </p:sp>
      <p:sp>
        <p:nvSpPr>
          <p:cNvPr id="249" name="Google Shape;249;p41"/>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dk1"/>
              </a:buClr>
              <a:buSzPts val="1100"/>
              <a:buChar char="●"/>
            </a:pPr>
            <a:r>
              <a:rPr lang="en" sz="1100"/>
              <a:t>Recherchieren Sie verfügbare Optionen</a:t>
            </a:r>
            <a:endParaRPr sz="1100"/>
          </a:p>
          <a:p>
            <a:pPr indent="-241300" lvl="0" marL="342900" rtl="0" algn="l">
              <a:spcBef>
                <a:spcPts val="1000"/>
              </a:spcBef>
              <a:spcAft>
                <a:spcPts val="0"/>
              </a:spcAft>
              <a:buClr>
                <a:schemeClr val="dk1"/>
              </a:buClr>
              <a:buSzPts val="1100"/>
              <a:buChar char="●"/>
            </a:pPr>
            <a:r>
              <a:rPr lang="en" sz="1100"/>
              <a:t>Beratung und Unterstützung suchen</a:t>
            </a:r>
            <a:endParaRPr sz="1100"/>
          </a:p>
          <a:p>
            <a:pPr indent="-241300" lvl="0" marL="342900" rtl="0" algn="l">
              <a:spcBef>
                <a:spcPts val="1000"/>
              </a:spcBef>
              <a:spcAft>
                <a:spcPts val="0"/>
              </a:spcAft>
              <a:buClr>
                <a:schemeClr val="dk1"/>
              </a:buClr>
              <a:buSzPts val="1100"/>
              <a:buChar char="●"/>
            </a:pPr>
            <a:r>
              <a:rPr lang="en" sz="1100"/>
              <a:t>Verstehen der Fördervoraussetzungen</a:t>
            </a:r>
            <a:endParaRPr sz="1100"/>
          </a:p>
          <a:p>
            <a:pPr indent="-241300" lvl="0" marL="342900" rtl="0" algn="l">
              <a:spcBef>
                <a:spcPts val="1000"/>
              </a:spcBef>
              <a:spcAft>
                <a:spcPts val="1000"/>
              </a:spcAft>
              <a:buClr>
                <a:schemeClr val="dk1"/>
              </a:buClr>
              <a:buSzPts val="1100"/>
              <a:buChar char="●"/>
            </a:pPr>
            <a:r>
              <a:rPr lang="en" sz="1100"/>
              <a:t>Erforderliche Dokumente zusammenstellen</a:t>
            </a:r>
            <a:endParaRPr sz="1100"/>
          </a:p>
        </p:txBody>
      </p:sp>
      <p:sp>
        <p:nvSpPr>
          <p:cNvPr id="250" name="Google Shape;250;p41"/>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dk1"/>
              </a:buClr>
              <a:buSzPts val="1100"/>
              <a:buChar char="●"/>
            </a:pPr>
            <a:r>
              <a:rPr lang="en" sz="1100"/>
              <a:t>Stipendien und Zuschüsse</a:t>
            </a:r>
            <a:endParaRPr sz="1100"/>
          </a:p>
          <a:p>
            <a:pPr indent="-241300" lvl="0" marL="342900" marR="0" rtl="0" algn="l">
              <a:lnSpc>
                <a:spcPct val="115000"/>
              </a:lnSpc>
              <a:spcBef>
                <a:spcPts val="1000"/>
              </a:spcBef>
              <a:spcAft>
                <a:spcPts val="0"/>
              </a:spcAft>
              <a:buClr>
                <a:schemeClr val="dk1"/>
              </a:buClr>
              <a:buSzPts val="1100"/>
              <a:buChar char="●"/>
            </a:pPr>
            <a:r>
              <a:rPr lang="en" sz="1100"/>
              <a:t>Private Darlehen</a:t>
            </a:r>
            <a:endParaRPr sz="1100"/>
          </a:p>
          <a:p>
            <a:pPr indent="-241300" lvl="0" marL="342900" marR="0" rtl="0" algn="l">
              <a:lnSpc>
                <a:spcPct val="115000"/>
              </a:lnSpc>
              <a:spcBef>
                <a:spcPts val="1000"/>
              </a:spcBef>
              <a:spcAft>
                <a:spcPts val="0"/>
              </a:spcAft>
              <a:buClr>
                <a:schemeClr val="dk1"/>
              </a:buClr>
              <a:buSzPts val="1100"/>
              <a:buChar char="●"/>
            </a:pPr>
            <a:r>
              <a:rPr lang="en" sz="1100"/>
              <a:t>Gemeinschaftliche und gemeinnützige Organisationen</a:t>
            </a:r>
            <a:endParaRPr sz="1100"/>
          </a:p>
          <a:p>
            <a:pPr indent="-241300" lvl="0" marL="342900" marR="0" rtl="0" algn="l">
              <a:lnSpc>
                <a:spcPct val="115000"/>
              </a:lnSpc>
              <a:spcBef>
                <a:spcPts val="1000"/>
              </a:spcBef>
              <a:spcAft>
                <a:spcPts val="1000"/>
              </a:spcAft>
              <a:buClr>
                <a:schemeClr val="dk1"/>
              </a:buClr>
              <a:buSzPts val="1100"/>
              <a:buChar char="●"/>
            </a:pPr>
            <a:r>
              <a:rPr lang="en" sz="1100"/>
              <a:t>Sponsoring durch den Arbeitgeber</a:t>
            </a:r>
            <a:endParaRPr sz="1100"/>
          </a:p>
        </p:txBody>
      </p:sp>
      <p:sp>
        <p:nvSpPr>
          <p:cNvPr id="251" name="Google Shape;251;p41"/>
          <p:cNvSpPr txBox="1"/>
          <p:nvPr>
            <p:ph idx="3" type="subTitle"/>
          </p:nvPr>
        </p:nvSpPr>
        <p:spPr>
          <a:xfrm>
            <a:off x="6927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Strategien für den Umgang mit finanzieller Hilfe</a:t>
            </a:r>
            <a:endParaRPr sz="1400">
              <a:solidFill>
                <a:schemeClr val="lt1"/>
              </a:solidFill>
            </a:endParaRPr>
          </a:p>
        </p:txBody>
      </p:sp>
      <p:sp>
        <p:nvSpPr>
          <p:cNvPr id="252" name="Google Shape;252;p41"/>
          <p:cNvSpPr txBox="1"/>
          <p:nvPr>
            <p:ph idx="4" type="subTitle"/>
          </p:nvPr>
        </p:nvSpPr>
        <p:spPr>
          <a:xfrm>
            <a:off x="50359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Alternative Finanzierungsmöglichkeiten</a:t>
            </a:r>
            <a:endParaRPr sz="1400">
              <a:solidFill>
                <a:schemeClr val="lt1"/>
              </a:solidFill>
            </a:endParaRPr>
          </a:p>
        </p:txBody>
      </p:sp>
      <p:cxnSp>
        <p:nvCxnSpPr>
          <p:cNvPr id="253" name="Google Shape;253;p41"/>
          <p:cNvCxnSpPr/>
          <p:nvPr/>
        </p:nvCxnSpPr>
        <p:spPr>
          <a:xfrm>
            <a:off x="4857775" y="1164900"/>
            <a:ext cx="0" cy="3526800"/>
          </a:xfrm>
          <a:prstGeom prst="straightConnector1">
            <a:avLst/>
          </a:prstGeom>
          <a:noFill/>
          <a:ln cap="flat" cmpd="sng" w="9525">
            <a:solidFill>
              <a:schemeClr val="accent1"/>
            </a:solidFill>
            <a:prstDash val="dot"/>
            <a:round/>
            <a:headEnd len="med" w="med" type="none"/>
            <a:tailEnd len="med" w="med" type="none"/>
          </a:ln>
        </p:spPr>
      </p:cxnSp>
      <p:cxnSp>
        <p:nvCxnSpPr>
          <p:cNvPr id="254" name="Google Shape;254;p41"/>
          <p:cNvCxnSpPr/>
          <p:nvPr/>
        </p:nvCxnSpPr>
        <p:spPr>
          <a:xfrm>
            <a:off x="518350" y="1164900"/>
            <a:ext cx="0" cy="3526800"/>
          </a:xfrm>
          <a:prstGeom prst="straightConnector1">
            <a:avLst/>
          </a:prstGeom>
          <a:noFill/>
          <a:ln cap="flat" cmpd="sng" w="9525">
            <a:solidFill>
              <a:schemeClr val="accent1"/>
            </a:solidFill>
            <a:prstDash val="dot"/>
            <a:round/>
            <a:headEnd len="med" w="med" type="none"/>
            <a:tailEnd len="med" w="med" type="none"/>
          </a:ln>
        </p:spPr>
      </p:cxnSp>
      <p:sp>
        <p:nvSpPr>
          <p:cNvPr id="255" name="Google Shape;255;p41"/>
          <p:cNvSpPr/>
          <p:nvPr/>
        </p:nvSpPr>
        <p:spPr>
          <a:xfrm>
            <a:off x="450850" y="1383600"/>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41"/>
          <p:cNvSpPr/>
          <p:nvPr/>
        </p:nvSpPr>
        <p:spPr>
          <a:xfrm>
            <a:off x="4790275" y="1383588"/>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lus Glow">
  <a:themeElements>
    <a:clrScheme name="Simple Dark">
      <a:dk1>
        <a:srgbClr val="FFFFFF"/>
      </a:dk1>
      <a:lt1>
        <a:srgbClr val="000000"/>
      </a:lt1>
      <a:dk2>
        <a:srgbClr val="303030"/>
      </a:dk2>
      <a:lt2>
        <a:srgbClr val="A3A090"/>
      </a:lt2>
      <a:accent1>
        <a:srgbClr val="4643E7"/>
      </a:accent1>
      <a:accent2>
        <a:srgbClr val="D4D6E4"/>
      </a:accent2>
      <a:accent3>
        <a:srgbClr val="FF99F1"/>
      </a:accent3>
      <a:accent4>
        <a:srgbClr val="8C5F66"/>
      </a:accent4>
      <a:accent5>
        <a:srgbClr val="ADBCA5"/>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