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9" r:id="rId5"/>
    <p:sldMasterId id="2147483700" r:id="rId6"/>
    <p:sldMasterId id="214748370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</p:sldIdLst>
  <p:sldSz cy="5143500" cx="9144000"/>
  <p:notesSz cx="6858000" cy="9144000"/>
  <p:embeddedFontLst>
    <p:embeddedFont>
      <p:font typeface="Hanken Grotesk"/>
      <p:regular r:id="rId24"/>
      <p:bold r:id="rId25"/>
      <p:italic r:id="rId26"/>
      <p:boldItalic r:id="rId27"/>
    </p:embeddedFont>
    <p:embeddedFont>
      <p:font typeface="Hanken Grotesk SemiBold"/>
      <p:regular r:id="rId28"/>
      <p:bold r:id="rId29"/>
      <p:italic r:id="rId30"/>
      <p:boldItalic r:id="rId31"/>
    </p:embeddedFont>
    <p:embeddedFont>
      <p:font typeface="Inter"/>
      <p:regular r:id="rId32"/>
      <p:bold r:id="rId33"/>
    </p:embeddedFont>
    <p:embeddedFont>
      <p:font typeface="Hanken Grotesk Black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A179113-DB03-41E9-B43F-DBEE50115C5C}">
  <a:tblStyle styleId="{1A179113-DB03-41E9-B43F-DBEE50115C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font" Target="fonts/HankenGrotesk-regular.fntdata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font" Target="fonts/HankenGrotesk-italic.fntdata"/><Relationship Id="rId25" Type="http://schemas.openxmlformats.org/officeDocument/2006/relationships/font" Target="fonts/HankenGrotesk-bold.fntdata"/><Relationship Id="rId28" Type="http://schemas.openxmlformats.org/officeDocument/2006/relationships/font" Target="fonts/HankenGroteskSemiBold-regular.fntdata"/><Relationship Id="rId27" Type="http://schemas.openxmlformats.org/officeDocument/2006/relationships/font" Target="fonts/HankenGrotesk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HankenGroteskSemiBold-bold.fntdata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HankenGroteskSemiBold-boldItalic.fntdata"/><Relationship Id="rId30" Type="http://schemas.openxmlformats.org/officeDocument/2006/relationships/font" Target="fonts/HankenGroteskSemiBold-italic.fntdata"/><Relationship Id="rId11" Type="http://schemas.openxmlformats.org/officeDocument/2006/relationships/slide" Target="slides/slide3.xml"/><Relationship Id="rId33" Type="http://schemas.openxmlformats.org/officeDocument/2006/relationships/font" Target="fonts/Inter-bold.fntdata"/><Relationship Id="rId10" Type="http://schemas.openxmlformats.org/officeDocument/2006/relationships/slide" Target="slides/slide2.xml"/><Relationship Id="rId32" Type="http://schemas.openxmlformats.org/officeDocument/2006/relationships/font" Target="fonts/Inter-regular.fntdata"/><Relationship Id="rId13" Type="http://schemas.openxmlformats.org/officeDocument/2006/relationships/slide" Target="slides/slide5.xml"/><Relationship Id="rId35" Type="http://schemas.openxmlformats.org/officeDocument/2006/relationships/font" Target="fonts/HankenGroteskBlack-boldItalic.fntdata"/><Relationship Id="rId12" Type="http://schemas.openxmlformats.org/officeDocument/2006/relationships/slide" Target="slides/slide4.xml"/><Relationship Id="rId34" Type="http://schemas.openxmlformats.org/officeDocument/2006/relationships/font" Target="fonts/HankenGroteskBlack-bold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SLIDES_API68885787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SLIDES_API68885787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SLIDES_API688857872_1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SLIDES_API688857872_1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SLIDES_API688857872_1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SLIDES_API688857872_1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SLIDES_API63791492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SLIDES_API63791492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SLIDES_API688857872_1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SLIDES_API688857872_1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SLIDES_API688857872_17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SLIDES_API688857872_17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SLIDES_API688857872_18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SLIDES_API688857872_1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SLIDES_API688857872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SLIDES_API688857872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SLIDES_API688857872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SLIDES_API68885787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SLIDES_API688857872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SLIDES_API688857872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SLIDES_API688857872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SLIDES_API688857872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SLIDES_API688857872_6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SLIDES_API688857872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SLIDES_API688857872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SLIDES_API688857872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SLIDES_API688857872_9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SLIDES_API688857872_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SLIDES_API688857872_10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SLIDES_API688857872_10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432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-16850" y="0"/>
            <a:ext cx="60765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5"/>
          <p:cNvSpPr txBox="1"/>
          <p:nvPr>
            <p:ph type="title"/>
          </p:nvPr>
        </p:nvSpPr>
        <p:spPr>
          <a:xfrm>
            <a:off x="457200" y="445025"/>
            <a:ext cx="560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57200" y="1017725"/>
            <a:ext cx="5321100" cy="3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8"/>
          <p:cNvSpPr/>
          <p:nvPr/>
        </p:nvSpPr>
        <p:spPr>
          <a:xfrm>
            <a:off x="734713" y="26734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" name="Google Shape;70;p18"/>
          <p:cNvSpPr/>
          <p:nvPr/>
        </p:nvSpPr>
        <p:spPr>
          <a:xfrm>
            <a:off x="734700" y="3894725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8"/>
          <p:cNvSpPr/>
          <p:nvPr/>
        </p:nvSpPr>
        <p:spPr>
          <a:xfrm>
            <a:off x="734713" y="145208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cxnSp>
        <p:nvCxnSpPr>
          <p:cNvPr id="81" name="Google Shape;81;p19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9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9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88" name="Google Shape;88;p20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0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0" name="Google Shape;90;p20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1" name="Google Shape;91;p20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 1">
  <p:cSld name="CUSTOM_3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p22"/>
          <p:cNvSpPr/>
          <p:nvPr/>
        </p:nvSpPr>
        <p:spPr>
          <a:xfrm>
            <a:off x="1333794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2" name="Google Shape;102;p22"/>
          <p:cNvSpPr/>
          <p:nvPr/>
        </p:nvSpPr>
        <p:spPr>
          <a:xfrm>
            <a:off x="4113597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3" name="Google Shape;103;p22"/>
          <p:cNvSpPr/>
          <p:nvPr/>
        </p:nvSpPr>
        <p:spPr>
          <a:xfrm>
            <a:off x="6893399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4" name="Google Shape;104;p2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08" name="Google Shape;108;p23"/>
          <p:cNvSpPr/>
          <p:nvPr/>
        </p:nvSpPr>
        <p:spPr>
          <a:xfrm>
            <a:off x="4572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9" name="Google Shape;109;p23"/>
          <p:cNvSpPr/>
          <p:nvPr/>
        </p:nvSpPr>
        <p:spPr>
          <a:xfrm>
            <a:off x="32370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0" name="Google Shape;110;p23"/>
          <p:cNvSpPr/>
          <p:nvPr/>
        </p:nvSpPr>
        <p:spPr>
          <a:xfrm>
            <a:off x="60168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1" name="Google Shape;111;p23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/>
          <p:nvPr/>
        </p:nvSpPr>
        <p:spPr>
          <a:xfrm>
            <a:off x="45735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5" name="Google Shape;115;p24"/>
          <p:cNvSpPr/>
          <p:nvPr/>
        </p:nvSpPr>
        <p:spPr>
          <a:xfrm>
            <a:off x="3237075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16" name="Google Shape;116;p24"/>
          <p:cNvSpPr/>
          <p:nvPr/>
        </p:nvSpPr>
        <p:spPr>
          <a:xfrm>
            <a:off x="601680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8" name="Google Shape;118;p24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9" name="Google Shape;119;p24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0" name="Google Shape;120;p24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5" name="Google Shape;135;p26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6" name="Google Shape;136;p26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0" name="Google Shape;140;p26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5" name="Google Shape;145;p27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6" name="Google Shape;146;p27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1" name="Google Shape;151;p28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2" name="Google Shape;152;p28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53" name="Google Shape;153;p28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/>
          <p:nvPr/>
        </p:nvSpPr>
        <p:spPr>
          <a:xfrm>
            <a:off x="-7275" y="-21825"/>
            <a:ext cx="9144000" cy="514350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3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2" name="Google Shape;162;p3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63" name="Google Shape;163;p3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32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32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" name="Google Shape;168;p3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4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75" name="Google Shape;17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432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78" name="Google Shape;178;p35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us Light">
  <p:cSld name="CUSTOM_2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81" name="Google Shape;181;p36"/>
          <p:cNvSpPr txBox="1"/>
          <p:nvPr>
            <p:ph idx="1" type="subTitle"/>
          </p:nvPr>
        </p:nvSpPr>
        <p:spPr>
          <a:xfrm>
            <a:off x="457200" y="1142050"/>
            <a:ext cx="5519400" cy="44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84" name="Google Shape;184;p37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7" name="Google Shape;187;p3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8" name="Google Shape;188;p3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89" name="Google Shape;189;p3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0" name="Google Shape;190;p38"/>
          <p:cNvSpPr/>
          <p:nvPr/>
        </p:nvSpPr>
        <p:spPr>
          <a:xfrm>
            <a:off x="740588" y="1452150"/>
            <a:ext cx="350044" cy="350044"/>
          </a:xfrm>
          <a:custGeom>
            <a:rect b="b" l="l" r="r" t="t"/>
            <a:pathLst>
              <a:path extrusionOk="0" h="190500" w="190500">
                <a:moveTo>
                  <a:pt x="182880" y="95250"/>
                </a:moveTo>
                <a:cubicBezTo>
                  <a:pt x="182880" y="143510"/>
                  <a:pt x="143510" y="182880"/>
                  <a:pt x="95250" y="182880"/>
                </a:cubicBezTo>
                <a:cubicBezTo>
                  <a:pt x="46990" y="182880"/>
                  <a:pt x="8255" y="143510"/>
                  <a:pt x="8255" y="95250"/>
                </a:cubicBezTo>
                <a:cubicBezTo>
                  <a:pt x="8255" y="46990"/>
                  <a:pt x="46990" y="8255"/>
                  <a:pt x="95250" y="8255"/>
                </a:cubicBezTo>
                <a:cubicBezTo>
                  <a:pt x="143510" y="8255"/>
                  <a:pt x="182880" y="46990"/>
                  <a:pt x="182880" y="95250"/>
                </a:cubicBezTo>
                <a:close/>
                <a:moveTo>
                  <a:pt x="95250" y="190500"/>
                </a:moveTo>
                <a:cubicBezTo>
                  <a:pt x="147955" y="190500"/>
                  <a:pt x="190500" y="147955"/>
                  <a:pt x="190500" y="95250"/>
                </a:cubicBezTo>
                <a:cubicBezTo>
                  <a:pt x="190500" y="42545"/>
                  <a:pt x="147955" y="0"/>
                  <a:pt x="95250" y="0"/>
                </a:cubicBezTo>
                <a:cubicBezTo>
                  <a:pt x="42545" y="0"/>
                  <a:pt x="0" y="42545"/>
                  <a:pt x="0" y="95250"/>
                </a:cubicBezTo>
                <a:cubicBezTo>
                  <a:pt x="0" y="147955"/>
                  <a:pt x="42545" y="190500"/>
                  <a:pt x="95250" y="190500"/>
                </a:cubicBezTo>
                <a:close/>
                <a:moveTo>
                  <a:pt x="137160" y="98425"/>
                </a:moveTo>
                <a:lnTo>
                  <a:pt x="141605" y="95250"/>
                </a:lnTo>
                <a:lnTo>
                  <a:pt x="137160" y="92075"/>
                </a:lnTo>
                <a:lnTo>
                  <a:pt x="73660" y="44450"/>
                </a:lnTo>
                <a:cubicBezTo>
                  <a:pt x="71755" y="43180"/>
                  <a:pt x="69850" y="43180"/>
                  <a:pt x="68580" y="45085"/>
                </a:cubicBezTo>
                <a:cubicBezTo>
                  <a:pt x="66675" y="46990"/>
                  <a:pt x="67310" y="49530"/>
                  <a:pt x="69215" y="50800"/>
                </a:cubicBezTo>
                <a:lnTo>
                  <a:pt x="128270" y="95250"/>
                </a:lnTo>
                <a:lnTo>
                  <a:pt x="69215" y="139700"/>
                </a:lnTo>
                <a:cubicBezTo>
                  <a:pt x="67310" y="140970"/>
                  <a:pt x="66675" y="143510"/>
                  <a:pt x="68580" y="145415"/>
                </a:cubicBezTo>
                <a:cubicBezTo>
                  <a:pt x="69850" y="147320"/>
                  <a:pt x="71755" y="147320"/>
                  <a:pt x="73660" y="1460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8"/>
          <p:cNvSpPr/>
          <p:nvPr/>
        </p:nvSpPr>
        <p:spPr>
          <a:xfrm>
            <a:off x="740588" y="2679300"/>
            <a:ext cx="350044" cy="350044"/>
          </a:xfrm>
          <a:custGeom>
            <a:rect b="b" l="l" r="r" t="t"/>
            <a:pathLst>
              <a:path extrusionOk="0" h="190500" w="190500">
                <a:moveTo>
                  <a:pt x="182880" y="95250"/>
                </a:moveTo>
                <a:cubicBezTo>
                  <a:pt x="182880" y="143510"/>
                  <a:pt x="143510" y="182880"/>
                  <a:pt x="95250" y="182880"/>
                </a:cubicBezTo>
                <a:cubicBezTo>
                  <a:pt x="46990" y="182880"/>
                  <a:pt x="8255" y="143510"/>
                  <a:pt x="8255" y="95250"/>
                </a:cubicBezTo>
                <a:cubicBezTo>
                  <a:pt x="8255" y="46990"/>
                  <a:pt x="46990" y="8255"/>
                  <a:pt x="95250" y="8255"/>
                </a:cubicBezTo>
                <a:cubicBezTo>
                  <a:pt x="143510" y="8255"/>
                  <a:pt x="182880" y="46990"/>
                  <a:pt x="182880" y="95250"/>
                </a:cubicBezTo>
                <a:close/>
                <a:moveTo>
                  <a:pt x="95250" y="190500"/>
                </a:moveTo>
                <a:cubicBezTo>
                  <a:pt x="147955" y="190500"/>
                  <a:pt x="190500" y="147955"/>
                  <a:pt x="190500" y="95250"/>
                </a:cubicBezTo>
                <a:cubicBezTo>
                  <a:pt x="190500" y="42545"/>
                  <a:pt x="147955" y="0"/>
                  <a:pt x="95250" y="0"/>
                </a:cubicBezTo>
                <a:cubicBezTo>
                  <a:pt x="42545" y="0"/>
                  <a:pt x="0" y="42545"/>
                  <a:pt x="0" y="95250"/>
                </a:cubicBezTo>
                <a:cubicBezTo>
                  <a:pt x="0" y="147955"/>
                  <a:pt x="42545" y="190500"/>
                  <a:pt x="95250" y="190500"/>
                </a:cubicBezTo>
                <a:close/>
                <a:moveTo>
                  <a:pt x="137160" y="98425"/>
                </a:moveTo>
                <a:lnTo>
                  <a:pt x="141605" y="95250"/>
                </a:lnTo>
                <a:lnTo>
                  <a:pt x="137160" y="92075"/>
                </a:lnTo>
                <a:lnTo>
                  <a:pt x="73660" y="44450"/>
                </a:lnTo>
                <a:cubicBezTo>
                  <a:pt x="71755" y="43180"/>
                  <a:pt x="69850" y="43180"/>
                  <a:pt x="68580" y="45085"/>
                </a:cubicBezTo>
                <a:cubicBezTo>
                  <a:pt x="66675" y="46990"/>
                  <a:pt x="67310" y="49530"/>
                  <a:pt x="69215" y="50800"/>
                </a:cubicBezTo>
                <a:lnTo>
                  <a:pt x="128270" y="95250"/>
                </a:lnTo>
                <a:lnTo>
                  <a:pt x="69215" y="139700"/>
                </a:lnTo>
                <a:cubicBezTo>
                  <a:pt x="67310" y="140970"/>
                  <a:pt x="66675" y="143510"/>
                  <a:pt x="68580" y="145415"/>
                </a:cubicBezTo>
                <a:cubicBezTo>
                  <a:pt x="69850" y="147320"/>
                  <a:pt x="71755" y="147320"/>
                  <a:pt x="73660" y="1460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8"/>
          <p:cNvSpPr/>
          <p:nvPr/>
        </p:nvSpPr>
        <p:spPr>
          <a:xfrm>
            <a:off x="740588" y="3894700"/>
            <a:ext cx="350044" cy="350044"/>
          </a:xfrm>
          <a:custGeom>
            <a:rect b="b" l="l" r="r" t="t"/>
            <a:pathLst>
              <a:path extrusionOk="0" h="190500" w="190500">
                <a:moveTo>
                  <a:pt x="182880" y="95250"/>
                </a:moveTo>
                <a:cubicBezTo>
                  <a:pt x="182880" y="143510"/>
                  <a:pt x="143510" y="182880"/>
                  <a:pt x="95250" y="182880"/>
                </a:cubicBezTo>
                <a:cubicBezTo>
                  <a:pt x="46990" y="182880"/>
                  <a:pt x="8255" y="143510"/>
                  <a:pt x="8255" y="95250"/>
                </a:cubicBezTo>
                <a:cubicBezTo>
                  <a:pt x="8255" y="46990"/>
                  <a:pt x="46990" y="8255"/>
                  <a:pt x="95250" y="8255"/>
                </a:cubicBezTo>
                <a:cubicBezTo>
                  <a:pt x="143510" y="8255"/>
                  <a:pt x="182880" y="46990"/>
                  <a:pt x="182880" y="95250"/>
                </a:cubicBezTo>
                <a:close/>
                <a:moveTo>
                  <a:pt x="95250" y="190500"/>
                </a:moveTo>
                <a:cubicBezTo>
                  <a:pt x="147955" y="190500"/>
                  <a:pt x="190500" y="147955"/>
                  <a:pt x="190500" y="95250"/>
                </a:cubicBezTo>
                <a:cubicBezTo>
                  <a:pt x="190500" y="42545"/>
                  <a:pt x="147955" y="0"/>
                  <a:pt x="95250" y="0"/>
                </a:cubicBezTo>
                <a:cubicBezTo>
                  <a:pt x="42545" y="0"/>
                  <a:pt x="0" y="42545"/>
                  <a:pt x="0" y="95250"/>
                </a:cubicBezTo>
                <a:cubicBezTo>
                  <a:pt x="0" y="147955"/>
                  <a:pt x="42545" y="190500"/>
                  <a:pt x="95250" y="190500"/>
                </a:cubicBezTo>
                <a:close/>
                <a:moveTo>
                  <a:pt x="137160" y="98425"/>
                </a:moveTo>
                <a:lnTo>
                  <a:pt x="141605" y="95250"/>
                </a:lnTo>
                <a:lnTo>
                  <a:pt x="137160" y="92075"/>
                </a:lnTo>
                <a:lnTo>
                  <a:pt x="73660" y="44450"/>
                </a:lnTo>
                <a:cubicBezTo>
                  <a:pt x="71755" y="43180"/>
                  <a:pt x="69850" y="43180"/>
                  <a:pt x="68580" y="45085"/>
                </a:cubicBezTo>
                <a:cubicBezTo>
                  <a:pt x="66675" y="46990"/>
                  <a:pt x="67310" y="49530"/>
                  <a:pt x="69215" y="50800"/>
                </a:cubicBezTo>
                <a:lnTo>
                  <a:pt x="128270" y="95250"/>
                </a:lnTo>
                <a:lnTo>
                  <a:pt x="69215" y="139700"/>
                </a:lnTo>
                <a:cubicBezTo>
                  <a:pt x="67310" y="140970"/>
                  <a:pt x="66675" y="143510"/>
                  <a:pt x="68580" y="145415"/>
                </a:cubicBezTo>
                <a:cubicBezTo>
                  <a:pt x="69850" y="147320"/>
                  <a:pt x="71755" y="147320"/>
                  <a:pt x="73660" y="1460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9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5" name="Google Shape;195;p39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6" name="Google Shape;196;p3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97" name="Google Shape;197;p39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0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0" name="Google Shape;200;p40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1" name="Google Shape;201;p4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02" name="Google Shape;202;p40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3" name="Google Shape;203;p40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04" name="Google Shape;204;p40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05" name="Google Shape;205;p40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8" name="Google Shape;208;p41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9" name="Google Shape;209;p41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0" name="Google Shape;210;p4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cxnSp>
        <p:nvCxnSpPr>
          <p:cNvPr id="211" name="Google Shape;211;p41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41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41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4">
    <p:bg>
      <p:bgPr>
        <a:solidFill>
          <a:schemeClr val="lt2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2"/>
          <p:cNvSpPr txBox="1"/>
          <p:nvPr>
            <p:ph type="title"/>
          </p:nvPr>
        </p:nvSpPr>
        <p:spPr>
          <a:xfrm>
            <a:off x="457200" y="448056"/>
            <a:ext cx="82296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6" name="Google Shape;216;p42"/>
          <p:cNvSpPr/>
          <p:nvPr/>
        </p:nvSpPr>
        <p:spPr>
          <a:xfrm>
            <a:off x="457200" y="1473675"/>
            <a:ext cx="2606100" cy="2882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FFFFFF">
                <a:alpha val="4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2"/>
          <p:cNvSpPr/>
          <p:nvPr/>
        </p:nvSpPr>
        <p:spPr>
          <a:xfrm>
            <a:off x="3237000" y="1473675"/>
            <a:ext cx="2606100" cy="2882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FFFFFF">
                <a:alpha val="4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2"/>
          <p:cNvSpPr/>
          <p:nvPr/>
        </p:nvSpPr>
        <p:spPr>
          <a:xfrm>
            <a:off x="6016800" y="1473675"/>
            <a:ext cx="2606100" cy="2882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FFFFFF">
                <a:alpha val="4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9" name="Google Shape;219;p42"/>
          <p:cNvCxnSpPr/>
          <p:nvPr/>
        </p:nvCxnSpPr>
        <p:spPr>
          <a:xfrm flipH="1" rot="10800000">
            <a:off x="457200" y="4343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42"/>
          <p:cNvCxnSpPr/>
          <p:nvPr/>
        </p:nvCxnSpPr>
        <p:spPr>
          <a:xfrm flipH="1" rot="10800000">
            <a:off x="3237000" y="4343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42"/>
          <p:cNvCxnSpPr/>
          <p:nvPr/>
        </p:nvCxnSpPr>
        <p:spPr>
          <a:xfrm flipH="1" rot="10800000">
            <a:off x="6016800" y="4343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2" name="Google Shape;222;p42"/>
          <p:cNvSpPr txBox="1"/>
          <p:nvPr>
            <p:ph idx="1" type="body"/>
          </p:nvPr>
        </p:nvSpPr>
        <p:spPr>
          <a:xfrm>
            <a:off x="457200" y="1472184"/>
            <a:ext cx="2606100" cy="286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3" name="Google Shape;223;p42"/>
          <p:cNvSpPr txBox="1"/>
          <p:nvPr>
            <p:ph idx="2" type="body"/>
          </p:nvPr>
        </p:nvSpPr>
        <p:spPr>
          <a:xfrm>
            <a:off x="3237000" y="1472184"/>
            <a:ext cx="2606100" cy="286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4" name="Google Shape;224;p42"/>
          <p:cNvSpPr txBox="1"/>
          <p:nvPr>
            <p:ph idx="3" type="body"/>
          </p:nvPr>
        </p:nvSpPr>
        <p:spPr>
          <a:xfrm>
            <a:off x="6016800" y="1484573"/>
            <a:ext cx="2606100" cy="286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3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7" name="Google Shape;227;p43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  <a:noFill/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8" name="Google Shape;228;p43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  <a:noFill/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9" name="Google Shape;229;p4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2" name="Google Shape;232;p44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3" name="Google Shape;233;p44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4" name="Google Shape;234;p44"/>
          <p:cNvSpPr/>
          <p:nvPr/>
        </p:nvSpPr>
        <p:spPr>
          <a:xfrm>
            <a:off x="1333794" y="1597025"/>
            <a:ext cx="916800" cy="9168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2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35" name="Google Shape;235;p44"/>
          <p:cNvSpPr/>
          <p:nvPr/>
        </p:nvSpPr>
        <p:spPr>
          <a:xfrm>
            <a:off x="4113597" y="1597025"/>
            <a:ext cx="916800" cy="9168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2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36" name="Google Shape;236;p44"/>
          <p:cNvSpPr/>
          <p:nvPr/>
        </p:nvSpPr>
        <p:spPr>
          <a:xfrm>
            <a:off x="6893399" y="1597025"/>
            <a:ext cx="916800" cy="9168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2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37" name="Google Shape;237;p4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solidFill>
          <a:schemeClr val="lt2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5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solidFill>
            <a:srgbClr val="FFFFFF">
              <a:alpha val="2000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0" name="Google Shape;240;p4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41" name="Google Shape;241;p45"/>
          <p:cNvSpPr/>
          <p:nvPr/>
        </p:nvSpPr>
        <p:spPr>
          <a:xfrm>
            <a:off x="4572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l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42" name="Google Shape;242;p45"/>
          <p:cNvSpPr/>
          <p:nvPr/>
        </p:nvSpPr>
        <p:spPr>
          <a:xfrm>
            <a:off x="32370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l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43" name="Google Shape;243;p45"/>
          <p:cNvSpPr/>
          <p:nvPr/>
        </p:nvSpPr>
        <p:spPr>
          <a:xfrm>
            <a:off x="60168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l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44" name="Google Shape;244;p45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solidFill>
            <a:srgbClr val="FFFFFF">
              <a:alpha val="2000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5" name="Google Shape;245;p45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solidFill>
            <a:srgbClr val="FFFFFF">
              <a:alpha val="2000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solidFill>
          <a:schemeClr val="lt2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6"/>
          <p:cNvSpPr/>
          <p:nvPr/>
        </p:nvSpPr>
        <p:spPr>
          <a:xfrm>
            <a:off x="457350" y="1370700"/>
            <a:ext cx="2606100" cy="3201300"/>
          </a:xfrm>
          <a:prstGeom prst="rect">
            <a:avLst/>
          </a:prstGeom>
          <a:solidFill>
            <a:srgbClr val="FFFFFF">
              <a:alpha val="2000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8" name="Google Shape;248;p46"/>
          <p:cNvSpPr/>
          <p:nvPr/>
        </p:nvSpPr>
        <p:spPr>
          <a:xfrm>
            <a:off x="3237075" y="1370700"/>
            <a:ext cx="2606100" cy="3201300"/>
          </a:xfrm>
          <a:prstGeom prst="rect">
            <a:avLst/>
          </a:prstGeom>
          <a:solidFill>
            <a:srgbClr val="FFFFFF">
              <a:alpha val="2000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249" name="Google Shape;249;p46"/>
          <p:cNvSpPr/>
          <p:nvPr/>
        </p:nvSpPr>
        <p:spPr>
          <a:xfrm>
            <a:off x="6016800" y="1370700"/>
            <a:ext cx="2606100" cy="3201300"/>
          </a:xfrm>
          <a:prstGeom prst="rect">
            <a:avLst/>
          </a:prstGeom>
          <a:solidFill>
            <a:srgbClr val="FFFFFF">
              <a:alpha val="2000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0" name="Google Shape;250;p46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1" name="Google Shape;251;p46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2" name="Google Shape;252;p46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3" name="Google Shape;253;p46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46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6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solidFill>
          <a:schemeClr val="lt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9" name="Google Shape;259;p47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61" name="Google Shape;261;p47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2" name="Google Shape;262;p47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47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4" name="Google Shape;264;p47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7" name="Google Shape;267;p48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8" name="Google Shape;268;p48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48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48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4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72" name="Google Shape;272;p48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 1">
  <p:cSld name="CUSTOM_3_2_1_1_1_1_1_1_1">
    <p:bg>
      <p:bgPr>
        <a:solidFill>
          <a:schemeClr val="lt2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9"/>
          <p:cNvSpPr txBox="1"/>
          <p:nvPr>
            <p:ph type="title"/>
          </p:nvPr>
        </p:nvSpPr>
        <p:spPr>
          <a:xfrm>
            <a:off x="457200" y="446825"/>
            <a:ext cx="8229600" cy="5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75" name="Google Shape;275;p49"/>
          <p:cNvSpPr/>
          <p:nvPr/>
        </p:nvSpPr>
        <p:spPr>
          <a:xfrm>
            <a:off x="457200" y="1289138"/>
            <a:ext cx="8229600" cy="986100"/>
          </a:xfrm>
          <a:prstGeom prst="rect">
            <a:avLst/>
          </a:prstGeom>
          <a:solidFill>
            <a:srgbClr val="FFFFFF">
              <a:alpha val="20000"/>
            </a:srgbClr>
          </a:solidFill>
          <a:ln cap="flat" cmpd="sng" w="12700">
            <a:solidFill>
              <a:schemeClr val="lt1">
                <a:alpha val="498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49"/>
          <p:cNvSpPr txBox="1"/>
          <p:nvPr>
            <p:ph idx="1" type="subTitle"/>
          </p:nvPr>
        </p:nvSpPr>
        <p:spPr>
          <a:xfrm>
            <a:off x="457200" y="1289150"/>
            <a:ext cx="21423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7" name="Google Shape;277;p49"/>
          <p:cNvSpPr txBox="1"/>
          <p:nvPr>
            <p:ph idx="2" type="body"/>
          </p:nvPr>
        </p:nvSpPr>
        <p:spPr>
          <a:xfrm>
            <a:off x="2749850" y="1289125"/>
            <a:ext cx="59370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8" name="Google Shape;278;p49"/>
          <p:cNvSpPr/>
          <p:nvPr/>
        </p:nvSpPr>
        <p:spPr>
          <a:xfrm>
            <a:off x="457200" y="2397125"/>
            <a:ext cx="8229600" cy="986100"/>
          </a:xfrm>
          <a:prstGeom prst="rect">
            <a:avLst/>
          </a:prstGeom>
          <a:solidFill>
            <a:srgbClr val="FFFFFF">
              <a:alpha val="20000"/>
            </a:srgbClr>
          </a:solidFill>
          <a:ln cap="flat" cmpd="sng" w="12700">
            <a:solidFill>
              <a:schemeClr val="lt1">
                <a:alpha val="498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9"/>
          <p:cNvSpPr txBox="1"/>
          <p:nvPr>
            <p:ph idx="3" type="subTitle"/>
          </p:nvPr>
        </p:nvSpPr>
        <p:spPr>
          <a:xfrm>
            <a:off x="457200" y="2397150"/>
            <a:ext cx="21423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0" name="Google Shape;280;p49"/>
          <p:cNvSpPr/>
          <p:nvPr/>
        </p:nvSpPr>
        <p:spPr>
          <a:xfrm>
            <a:off x="457200" y="3505113"/>
            <a:ext cx="8229600" cy="986100"/>
          </a:xfrm>
          <a:prstGeom prst="rect">
            <a:avLst/>
          </a:prstGeom>
          <a:solidFill>
            <a:srgbClr val="FFFFFF">
              <a:alpha val="20000"/>
            </a:srgbClr>
          </a:solidFill>
          <a:ln cap="flat" cmpd="sng" w="12700">
            <a:solidFill>
              <a:schemeClr val="lt1">
                <a:alpha val="498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9"/>
          <p:cNvSpPr txBox="1"/>
          <p:nvPr>
            <p:ph idx="4" type="body"/>
          </p:nvPr>
        </p:nvSpPr>
        <p:spPr>
          <a:xfrm>
            <a:off x="2749800" y="3506400"/>
            <a:ext cx="59370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2" name="Google Shape;282;p49"/>
          <p:cNvSpPr txBox="1"/>
          <p:nvPr>
            <p:ph idx="5" type="body"/>
          </p:nvPr>
        </p:nvSpPr>
        <p:spPr>
          <a:xfrm>
            <a:off x="2749800" y="2397775"/>
            <a:ext cx="59370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3" name="Google Shape;283;p49"/>
          <p:cNvSpPr txBox="1"/>
          <p:nvPr>
            <p:ph idx="6" type="subTitle"/>
          </p:nvPr>
        </p:nvSpPr>
        <p:spPr>
          <a:xfrm>
            <a:off x="457200" y="3505150"/>
            <a:ext cx="21423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4" name="Google Shape;284;p49"/>
          <p:cNvSpPr/>
          <p:nvPr/>
        </p:nvSpPr>
        <p:spPr>
          <a:xfrm>
            <a:off x="2674650" y="1717900"/>
            <a:ext cx="135000" cy="135300"/>
          </a:xfrm>
          <a:prstGeom prst="ellipse">
            <a:avLst/>
          </a:prstGeom>
          <a:solidFill>
            <a:srgbClr val="F8B4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9"/>
          <p:cNvSpPr/>
          <p:nvPr/>
        </p:nvSpPr>
        <p:spPr>
          <a:xfrm>
            <a:off x="2674650" y="2824850"/>
            <a:ext cx="135000" cy="135300"/>
          </a:xfrm>
          <a:prstGeom prst="ellipse">
            <a:avLst/>
          </a:prstGeom>
          <a:solidFill>
            <a:srgbClr val="F8B4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9"/>
          <p:cNvSpPr/>
          <p:nvPr/>
        </p:nvSpPr>
        <p:spPr>
          <a:xfrm>
            <a:off x="2674650" y="3931750"/>
            <a:ext cx="135000" cy="135300"/>
          </a:xfrm>
          <a:prstGeom prst="ellipse">
            <a:avLst/>
          </a:prstGeom>
          <a:solidFill>
            <a:srgbClr val="F8B4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0"/>
          <p:cNvSpPr txBox="1"/>
          <p:nvPr>
            <p:ph type="title"/>
          </p:nvPr>
        </p:nvSpPr>
        <p:spPr>
          <a:xfrm>
            <a:off x="457200" y="4462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9" name="Google Shape;289;p50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◦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0" name="Google Shape;290;p50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◦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1" name="Google Shape;291;p50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292" name="Google Shape;292;p50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1">
  <p:cSld name="CUSTOM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5" name="Google Shape;295;p51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6" name="Google Shape;296;p51"/>
          <p:cNvSpPr/>
          <p:nvPr>
            <p:ph idx="2" type="pic"/>
          </p:nvPr>
        </p:nvSpPr>
        <p:spPr>
          <a:xfrm>
            <a:off x="4774400" y="1368600"/>
            <a:ext cx="3702300" cy="320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3456">
          <p15:clr>
            <a:srgbClr val="E46962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2">
  <p:cSld name="CUSTOM_1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9" name="Google Shape;299;p52"/>
          <p:cNvSpPr txBox="1"/>
          <p:nvPr>
            <p:ph idx="1" type="body"/>
          </p:nvPr>
        </p:nvSpPr>
        <p:spPr>
          <a:xfrm>
            <a:off x="4812625" y="1368600"/>
            <a:ext cx="3874200" cy="320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0" name="Google Shape;300;p52"/>
          <p:cNvSpPr/>
          <p:nvPr>
            <p:ph idx="2" type="pic"/>
          </p:nvPr>
        </p:nvSpPr>
        <p:spPr>
          <a:xfrm>
            <a:off x="609600" y="1371600"/>
            <a:ext cx="3702300" cy="320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3">
  <p:cSld name="CUSTOM_1_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3" name="Google Shape;303;p53"/>
          <p:cNvSpPr txBox="1"/>
          <p:nvPr>
            <p:ph idx="1" type="body"/>
          </p:nvPr>
        </p:nvSpPr>
        <p:spPr>
          <a:xfrm>
            <a:off x="5334000" y="1418500"/>
            <a:ext cx="3352800" cy="25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4" name="Google Shape;304;p53"/>
          <p:cNvSpPr/>
          <p:nvPr>
            <p:ph idx="2" type="pic"/>
          </p:nvPr>
        </p:nvSpPr>
        <p:spPr>
          <a:xfrm>
            <a:off x="609600" y="1371600"/>
            <a:ext cx="4586100" cy="2561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307" name="Google Shape;307;p54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◦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8" name="Google Shape;308;p54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◦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9" name="Google Shape;309;p54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310" name="Google Shape;310;p54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ken Grotesk SemiBold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9.xml"/><Relationship Id="rId6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anken Grotesk"/>
              <a:buChar char="●"/>
              <a:defRPr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nken Grotesk"/>
              <a:buNone/>
              <a:defRPr b="1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nken Grotesk"/>
              <a:buNone/>
              <a:defRPr b="1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nken Grotesk"/>
              <a:buNone/>
              <a:defRPr b="1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nken Grotesk"/>
              <a:buNone/>
              <a:defRPr b="1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nken Grotesk"/>
              <a:buNone/>
              <a:defRPr b="1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nken Grotesk"/>
              <a:buNone/>
              <a:defRPr b="1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nken Grotesk"/>
              <a:buNone/>
              <a:defRPr b="1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nken Grotesk"/>
              <a:buNone/>
              <a:defRPr b="1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nken Grotesk"/>
              <a:buNone/>
              <a:defRPr b="1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71" name="Google Shape;171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●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72" name="Google Shape;17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5"/>
          <p:cNvSpPr txBox="1"/>
          <p:nvPr>
            <p:ph type="ctrTitle"/>
          </p:nvPr>
        </p:nvSpPr>
        <p:spPr>
          <a:xfrm>
            <a:off x="1100550" y="1563750"/>
            <a:ext cx="79143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Psychosocial perspectives on well-being of refugee and asylum-seeking people and how to encourage a focus on education</a:t>
            </a:r>
            <a:endParaRPr sz="3000"/>
          </a:p>
        </p:txBody>
      </p:sp>
      <p:pic>
        <p:nvPicPr>
          <p:cNvPr id="316" name="Google Shape;31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Identifying Educational Needs and Aspirations</a:t>
            </a:r>
            <a:endParaRPr sz="2520"/>
          </a:p>
        </p:txBody>
      </p:sp>
      <p:sp>
        <p:nvSpPr>
          <p:cNvPr id="405" name="Google Shape;405;p64"/>
          <p:cNvSpPr txBox="1"/>
          <p:nvPr>
            <p:ph idx="1" type="body"/>
          </p:nvPr>
        </p:nvSpPr>
        <p:spPr>
          <a:xfrm>
            <a:off x="380200" y="1834900"/>
            <a:ext cx="38532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Recognize diverse educational backgrounds and prior experiences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Understand specific educational requirements and challenges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Identify gaps in knowledge or skills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Consider language barriers and the need for language support</a:t>
            </a:r>
            <a:endParaRPr sz="1100"/>
          </a:p>
        </p:txBody>
      </p:sp>
      <p:sp>
        <p:nvSpPr>
          <p:cNvPr id="406" name="Google Shape;406;p64"/>
          <p:cNvSpPr txBox="1"/>
          <p:nvPr>
            <p:ph idx="2" type="body"/>
          </p:nvPr>
        </p:nvSpPr>
        <p:spPr>
          <a:xfrm>
            <a:off x="4723300" y="1834900"/>
            <a:ext cx="38532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Encourage expression of educational goals and aspirations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Explore interests, talents, and potential career paths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Provide guidance and resources for informed decisions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Empower pursuit of educational aspirations</a:t>
            </a:r>
            <a:endParaRPr sz="1100"/>
          </a:p>
        </p:txBody>
      </p:sp>
      <p:sp>
        <p:nvSpPr>
          <p:cNvPr id="407" name="Google Shape;407;p64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Educational Needs</a:t>
            </a:r>
            <a:endParaRPr sz="1400">
              <a:solidFill>
                <a:schemeClr val="accent1"/>
              </a:solidFill>
            </a:endParaRPr>
          </a:p>
        </p:txBody>
      </p:sp>
      <p:sp>
        <p:nvSpPr>
          <p:cNvPr id="408" name="Google Shape;408;p64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Educational Aspirations</a:t>
            </a:r>
            <a:endParaRPr sz="1400">
              <a:solidFill>
                <a:schemeClr val="accent1"/>
              </a:solidFill>
            </a:endParaRPr>
          </a:p>
        </p:txBody>
      </p:sp>
      <p:cxnSp>
        <p:nvCxnSpPr>
          <p:cNvPr id="409" name="Google Shape;409;p64"/>
          <p:cNvCxnSpPr/>
          <p:nvPr/>
        </p:nvCxnSpPr>
        <p:spPr>
          <a:xfrm>
            <a:off x="551575" y="1895819"/>
            <a:ext cx="0" cy="26823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0" name="Google Shape;410;p64"/>
          <p:cNvCxnSpPr/>
          <p:nvPr/>
        </p:nvCxnSpPr>
        <p:spPr>
          <a:xfrm>
            <a:off x="4904275" y="1834900"/>
            <a:ext cx="0" cy="2737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5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6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Developing Individualized Education Plans</a:t>
            </a:r>
            <a:endParaRPr sz="2520"/>
          </a:p>
        </p:txBody>
      </p:sp>
      <p:sp>
        <p:nvSpPr>
          <p:cNvPr id="417" name="Google Shape;417;p65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Recognize diverse educational backgrounds and prior experiences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Assess individual needs, abilities, and aspirations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Tailor plans to provide targeted support and opportunities</a:t>
            </a:r>
            <a:endParaRPr sz="1200"/>
          </a:p>
        </p:txBody>
      </p:sp>
      <p:sp>
        <p:nvSpPr>
          <p:cNvPr id="418" name="Google Shape;418;p65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Address specific educational requirements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Promote personalized learning experiences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Support academic success with appropriate resources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Empower individuals by acknowledging their strengths</a:t>
            </a:r>
            <a:endParaRPr sz="1200"/>
          </a:p>
        </p:txBody>
      </p:sp>
      <p:sp>
        <p:nvSpPr>
          <p:cNvPr id="419" name="Google Shape;419;p65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Key Considerations</a:t>
            </a:r>
            <a:endParaRPr/>
          </a:p>
        </p:txBody>
      </p:sp>
      <p:sp>
        <p:nvSpPr>
          <p:cNvPr id="420" name="Google Shape;420;p65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Benefits of Individualized Education Plans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6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Identify areas for improvement</a:t>
            </a:r>
            <a:endParaRPr/>
          </a:p>
        </p:txBody>
      </p:sp>
      <p:sp>
        <p:nvSpPr>
          <p:cNvPr id="426" name="Google Shape;426;p66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Track the effectiveness of educational initiatives</a:t>
            </a:r>
            <a:endParaRPr/>
          </a:p>
        </p:txBody>
      </p:sp>
      <p:sp>
        <p:nvSpPr>
          <p:cNvPr id="427" name="Google Shape;427;p66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Implement surveys, interviews, and progress assessments</a:t>
            </a:r>
            <a:endParaRPr/>
          </a:p>
        </p:txBody>
      </p:sp>
      <p:sp>
        <p:nvSpPr>
          <p:cNvPr id="428" name="Google Shape;428;p6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Monitoring and Evaluating Progress</a:t>
            </a:r>
            <a:endParaRPr sz="2520"/>
          </a:p>
        </p:txBody>
      </p:sp>
      <p:sp>
        <p:nvSpPr>
          <p:cNvPr id="429" name="Google Shape;429;p66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430" name="Google Shape;430;p66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431" name="Google Shape;431;p66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Visible Progress and Achievements</a:t>
            </a:r>
            <a:endParaRPr sz="2520"/>
          </a:p>
        </p:txBody>
      </p:sp>
      <p:sp>
        <p:nvSpPr>
          <p:cNvPr id="437" name="Google Shape;437;p67"/>
          <p:cNvSpPr txBox="1"/>
          <p:nvPr/>
        </p:nvSpPr>
        <p:spPr>
          <a:xfrm>
            <a:off x="457300" y="1660975"/>
            <a:ext cx="26097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✔️</a:t>
            </a:r>
            <a:endParaRPr sz="3400"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438" name="Google Shape;438;p67"/>
          <p:cNvSpPr txBox="1"/>
          <p:nvPr/>
        </p:nvSpPr>
        <p:spPr>
          <a:xfrm>
            <a:off x="624680" y="2690231"/>
            <a:ext cx="22971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Identifying Needs</a:t>
            </a:r>
            <a:endParaRPr sz="1600">
              <a:solidFill>
                <a:schemeClr val="l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439" name="Google Shape;439;p67"/>
          <p:cNvSpPr txBox="1"/>
          <p:nvPr/>
        </p:nvSpPr>
        <p:spPr>
          <a:xfrm>
            <a:off x="3267200" y="1660975"/>
            <a:ext cx="26097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✔️</a:t>
            </a:r>
            <a:endParaRPr sz="3400"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440" name="Google Shape;440;p67"/>
          <p:cNvSpPr txBox="1"/>
          <p:nvPr/>
        </p:nvSpPr>
        <p:spPr>
          <a:xfrm>
            <a:off x="3434580" y="2690231"/>
            <a:ext cx="22971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Creating Environments</a:t>
            </a:r>
            <a:endParaRPr sz="1600">
              <a:solidFill>
                <a:schemeClr val="l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441" name="Google Shape;441;p67"/>
          <p:cNvSpPr txBox="1"/>
          <p:nvPr/>
        </p:nvSpPr>
        <p:spPr>
          <a:xfrm>
            <a:off x="6077100" y="1660975"/>
            <a:ext cx="26097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✔️</a:t>
            </a:r>
            <a:endParaRPr sz="3400"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442" name="Google Shape;442;p67"/>
          <p:cNvSpPr txBox="1"/>
          <p:nvPr/>
        </p:nvSpPr>
        <p:spPr>
          <a:xfrm>
            <a:off x="6244480" y="2690231"/>
            <a:ext cx="22971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Developing Plans</a:t>
            </a:r>
            <a:endParaRPr sz="1600">
              <a:solidFill>
                <a:schemeClr val="l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7" name="Google Shape;447;p68"/>
          <p:cNvGraphicFramePr/>
          <p:nvPr/>
        </p:nvGraphicFramePr>
        <p:xfrm>
          <a:off x="457200" y="121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{1A179113-DB03-41E9-B43F-DBEE50115C5C}</a:tableStyleId>
              </a:tblPr>
              <a:tblGrid>
                <a:gridCol w="2077375"/>
                <a:gridCol w="6152225"/>
              </a:tblGrid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48" name="Google Shape;448;p6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Conclusion</a:t>
            </a:r>
            <a:endParaRPr sz="2520"/>
          </a:p>
        </p:txBody>
      </p:sp>
      <p:sp>
        <p:nvSpPr>
          <p:cNvPr id="449" name="Google Shape;449;p68"/>
          <p:cNvSpPr txBox="1"/>
          <p:nvPr>
            <p:ph idx="4294967295" type="body"/>
          </p:nvPr>
        </p:nvSpPr>
        <p:spPr>
          <a:xfrm>
            <a:off x="2749850" y="1292400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Psychosocial well-being is crucial for refugees' recovery. Education supports well-being and social integration. Dedicated services promote mental health.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450" name="Google Shape;450;p68"/>
          <p:cNvSpPr txBox="1"/>
          <p:nvPr>
            <p:ph idx="4294967295" type="body"/>
          </p:nvPr>
        </p:nvSpPr>
        <p:spPr>
          <a:xfrm>
            <a:off x="2749850" y="2399379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Stakeholders must prioritize refugees' psychosocial well-being and the role of education. Collaboration and tailored support are essential.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451" name="Google Shape;451;p68"/>
          <p:cNvSpPr txBox="1"/>
          <p:nvPr>
            <p:ph idx="4294967295" type="subTitle"/>
          </p:nvPr>
        </p:nvSpPr>
        <p:spPr>
          <a:xfrm>
            <a:off x="457200" y="12925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Key Takeaways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452" name="Google Shape;452;p68"/>
          <p:cNvSpPr txBox="1"/>
          <p:nvPr>
            <p:ph idx="4294967295" type="subTitle"/>
          </p:nvPr>
        </p:nvSpPr>
        <p:spPr>
          <a:xfrm>
            <a:off x="457200" y="2399425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Call to Action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453" name="Google Shape;453;p68"/>
          <p:cNvSpPr txBox="1"/>
          <p:nvPr>
            <p:ph idx="4294967295" type="subTitle"/>
          </p:nvPr>
        </p:nvSpPr>
        <p:spPr>
          <a:xfrm>
            <a:off x="457200" y="35064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Future Directions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454" name="Google Shape;454;p68"/>
          <p:cNvSpPr txBox="1"/>
          <p:nvPr>
            <p:ph idx="4294967295" type="body"/>
          </p:nvPr>
        </p:nvSpPr>
        <p:spPr>
          <a:xfrm>
            <a:off x="2749850" y="3506396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Continued research and partnerships between institutions, organizations, and policymakers can lead to innovative approaches for promoting well-being.</a:t>
            </a:r>
            <a:endParaRPr sz="1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The Marco of the Presentation</a:t>
            </a:r>
            <a:endParaRPr sz="2520"/>
          </a:p>
        </p:txBody>
      </p:sp>
      <p:sp>
        <p:nvSpPr>
          <p:cNvPr id="460" name="Google Shape;460;p69"/>
          <p:cNvSpPr txBox="1"/>
          <p:nvPr>
            <p:ph idx="2" type="body"/>
          </p:nvPr>
        </p:nvSpPr>
        <p:spPr>
          <a:xfrm>
            <a:off x="457200" y="3549930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Strategies for promoting mental health and well-being among refugees and immigrants in higher education are discussed.</a:t>
            </a:r>
            <a:endParaRPr/>
          </a:p>
        </p:txBody>
      </p:sp>
      <p:sp>
        <p:nvSpPr>
          <p:cNvPr id="461" name="Google Shape;461;p69"/>
          <p:cNvSpPr txBox="1"/>
          <p:nvPr>
            <p:ph idx="1" type="body"/>
          </p:nvPr>
        </p:nvSpPr>
        <p:spPr>
          <a:xfrm>
            <a:off x="457200" y="2399852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It explores the impact of displacement and trauma on their well-being and academic success.</a:t>
            </a:r>
            <a:endParaRPr/>
          </a:p>
        </p:txBody>
      </p:sp>
      <p:sp>
        <p:nvSpPr>
          <p:cNvPr id="462" name="Google Shape;462;p69"/>
          <p:cNvSpPr txBox="1"/>
          <p:nvPr>
            <p:ph idx="3" type="body"/>
          </p:nvPr>
        </p:nvSpPr>
        <p:spPr>
          <a:xfrm>
            <a:off x="457200" y="1249775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The presentation focuses on the psychosocial perspectives on the well-being of refugee and asylum-seeking individuals and the importance of education.</a:t>
            </a:r>
            <a:endParaRPr sz="1400"/>
          </a:p>
        </p:txBody>
      </p:sp>
      <p:cxnSp>
        <p:nvCxnSpPr>
          <p:cNvPr id="463" name="Google Shape;463;p69"/>
          <p:cNvCxnSpPr/>
          <p:nvPr/>
        </p:nvCxnSpPr>
        <p:spPr>
          <a:xfrm>
            <a:off x="457200" y="2289111"/>
            <a:ext cx="777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69"/>
          <p:cNvCxnSpPr/>
          <p:nvPr/>
        </p:nvCxnSpPr>
        <p:spPr>
          <a:xfrm>
            <a:off x="457200" y="3439189"/>
            <a:ext cx="777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Agenda</a:t>
            </a:r>
            <a:endParaRPr sz="2520"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322" name="Google Shape;322;p56"/>
          <p:cNvSpPr txBox="1"/>
          <p:nvPr>
            <p:ph idx="1" type="body"/>
          </p:nvPr>
        </p:nvSpPr>
        <p:spPr>
          <a:xfrm>
            <a:off x="457200" y="1017725"/>
            <a:ext cx="41148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Introduction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Background of the Challenge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Strategies for Promoting Mental Health and Well-being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Benefits of Support Services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The Role of Education in Supporting Refugees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Importance of Personal Ambition and Support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Step-by-step Implementation Overview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Identifying Educational Needs and Aspirations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Creating Welcoming and Inclusive Learning Environments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Developing Individualized Education Plans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3" name="Google Shape;323;p56"/>
          <p:cNvSpPr txBox="1"/>
          <p:nvPr>
            <p:ph idx="1" type="body"/>
          </p:nvPr>
        </p:nvSpPr>
        <p:spPr>
          <a:xfrm>
            <a:off x="4572000" y="1017725"/>
            <a:ext cx="45720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Providing Social and Emotional Support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Monitoring and Evaluating Progress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Visible Progress and Achievements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Conclusion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The Marco of the Presentation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" name="Google Shape;328;p57"/>
          <p:cNvGraphicFramePr/>
          <p:nvPr/>
        </p:nvGraphicFramePr>
        <p:xfrm>
          <a:off x="457200" y="121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{1A179113-DB03-41E9-B43F-DBEE50115C5C}</a:tableStyleId>
              </a:tblPr>
              <a:tblGrid>
                <a:gridCol w="2077375"/>
                <a:gridCol w="6152225"/>
              </a:tblGrid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29" name="Google Shape;329;p5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1"/>
                </a:solidFill>
              </a:rPr>
              <a:t>Introduction</a:t>
            </a:r>
            <a:endParaRPr sz="2520">
              <a:solidFill>
                <a:schemeClr val="dk1"/>
              </a:solidFill>
            </a:endParaRPr>
          </a:p>
        </p:txBody>
      </p:sp>
      <p:sp>
        <p:nvSpPr>
          <p:cNvPr id="330" name="Google Shape;330;p57"/>
          <p:cNvSpPr txBox="1"/>
          <p:nvPr>
            <p:ph idx="4294967295" type="body"/>
          </p:nvPr>
        </p:nvSpPr>
        <p:spPr>
          <a:xfrm>
            <a:off x="2749850" y="1292400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Refugees and asylum-seekers face trauma and loss due to forced migration. Addressing their emotional and social needs is crucial for their recovery and resilience.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31" name="Google Shape;331;p57"/>
          <p:cNvSpPr txBox="1"/>
          <p:nvPr>
            <p:ph idx="4294967295" type="body"/>
          </p:nvPr>
        </p:nvSpPr>
        <p:spPr>
          <a:xfrm>
            <a:off x="2749850" y="2399379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Education offers hope and empowerment to refugees and asylum-seekers. It aids in their social integration and provides opportunities for personal growth.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32" name="Google Shape;332;p57"/>
          <p:cNvSpPr txBox="1"/>
          <p:nvPr>
            <p:ph idx="4294967295" type="subTitle"/>
          </p:nvPr>
        </p:nvSpPr>
        <p:spPr>
          <a:xfrm>
            <a:off x="457200" y="12925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Psychosocial Well-being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33" name="Google Shape;333;p57"/>
          <p:cNvSpPr txBox="1"/>
          <p:nvPr>
            <p:ph idx="4294967295" type="subTitle"/>
          </p:nvPr>
        </p:nvSpPr>
        <p:spPr>
          <a:xfrm>
            <a:off x="457200" y="2399425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Importance of Education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34" name="Google Shape;334;p57"/>
          <p:cNvSpPr txBox="1"/>
          <p:nvPr>
            <p:ph idx="4294967295" type="subTitle"/>
          </p:nvPr>
        </p:nvSpPr>
        <p:spPr>
          <a:xfrm>
            <a:off x="457200" y="35064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Focus of the Module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335" name="Google Shape;335;p57"/>
          <p:cNvSpPr txBox="1"/>
          <p:nvPr>
            <p:ph idx="4294967295" type="body"/>
          </p:nvPr>
        </p:nvSpPr>
        <p:spPr>
          <a:xfrm>
            <a:off x="2749850" y="3506396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This module explores the psychosocial perspectives on well-being of refugees and asylum-seekers, emphasizing the role of education.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Background of the Challenge</a:t>
            </a:r>
            <a:endParaRPr sz="2520"/>
          </a:p>
        </p:txBody>
      </p:sp>
      <p:sp>
        <p:nvSpPr>
          <p:cNvPr id="341" name="Google Shape;341;p58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Forced migration disrupts lives and exposes individuals to challenges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Trauma, loss, and social dislocation affect well-being and adjustment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Understanding well-being in the context of forced migration is key</a:t>
            </a:r>
            <a:endParaRPr sz="1100"/>
          </a:p>
        </p:txBody>
      </p:sp>
      <p:sp>
        <p:nvSpPr>
          <p:cNvPr id="342" name="Google Shape;342;p58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Well-being extends beyond physical health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Psychological and social factors significantly impact overall adjustment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Comprehensive understanding of well-being in unique forced migration context</a:t>
            </a:r>
            <a:endParaRPr sz="1100"/>
          </a:p>
        </p:txBody>
      </p:sp>
      <p:sp>
        <p:nvSpPr>
          <p:cNvPr id="343" name="Google Shape;343;p58"/>
          <p:cNvSpPr txBox="1"/>
          <p:nvPr>
            <p:ph idx="3" type="subTitle"/>
          </p:nvPr>
        </p:nvSpPr>
        <p:spPr>
          <a:xfrm>
            <a:off x="6927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The impact of displacement and trauma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44" name="Google Shape;344;p58"/>
          <p:cNvSpPr txBox="1"/>
          <p:nvPr>
            <p:ph idx="4" type="subTitle"/>
          </p:nvPr>
        </p:nvSpPr>
        <p:spPr>
          <a:xfrm>
            <a:off x="50359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Refugees/immigrants' well-being and academic success</a:t>
            </a:r>
            <a:endParaRPr sz="1400">
              <a:solidFill>
                <a:schemeClr val="lt1"/>
              </a:solidFill>
            </a:endParaRPr>
          </a:p>
        </p:txBody>
      </p:sp>
      <p:cxnSp>
        <p:nvCxnSpPr>
          <p:cNvPr id="345" name="Google Shape;345;p58"/>
          <p:cNvCxnSpPr/>
          <p:nvPr/>
        </p:nvCxnSpPr>
        <p:spPr>
          <a:xfrm>
            <a:off x="4857775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46" name="Google Shape;346;p58"/>
          <p:cNvCxnSpPr/>
          <p:nvPr/>
        </p:nvCxnSpPr>
        <p:spPr>
          <a:xfrm>
            <a:off x="518350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47" name="Google Shape;347;p58"/>
          <p:cNvSpPr/>
          <p:nvPr/>
        </p:nvSpPr>
        <p:spPr>
          <a:xfrm>
            <a:off x="450850" y="1383600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8"/>
          <p:cNvSpPr/>
          <p:nvPr/>
        </p:nvSpPr>
        <p:spPr>
          <a:xfrm>
            <a:off x="4790275" y="1383588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9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Establish student-led initiatives, such as student clubs or peer mentorship programs, to provide additional support and resources.</a:t>
            </a:r>
            <a:endParaRPr/>
          </a:p>
        </p:txBody>
      </p:sp>
      <p:sp>
        <p:nvSpPr>
          <p:cNvPr id="354" name="Google Shape;354;p59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Collaborate with refugee support organizations and community partners to provide dedicated support services.</a:t>
            </a:r>
            <a:endParaRPr/>
          </a:p>
        </p:txBody>
      </p:sp>
      <p:sp>
        <p:nvSpPr>
          <p:cNvPr id="355" name="Google Shape;355;p59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Provide dedicated support services, such as counselling, mental health support, and social activities, to help refugees and immigrants integrate into the HE community.</a:t>
            </a:r>
            <a:endParaRPr sz="1400"/>
          </a:p>
        </p:txBody>
      </p:sp>
      <p:sp>
        <p:nvSpPr>
          <p:cNvPr id="356" name="Google Shape;356;p5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Strategies for Promoting Mental Health and Well-being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357" name="Google Shape;357;p59"/>
          <p:cNvSpPr/>
          <p:nvPr/>
        </p:nvSpPr>
        <p:spPr>
          <a:xfrm>
            <a:off x="457175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01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  <p:sp>
        <p:nvSpPr>
          <p:cNvPr id="358" name="Google Shape;358;p59"/>
          <p:cNvSpPr/>
          <p:nvPr/>
        </p:nvSpPr>
        <p:spPr>
          <a:xfrm>
            <a:off x="3236998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02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  <p:sp>
        <p:nvSpPr>
          <p:cNvPr id="359" name="Google Shape;359;p59"/>
          <p:cNvSpPr/>
          <p:nvPr/>
        </p:nvSpPr>
        <p:spPr>
          <a:xfrm>
            <a:off x="6016800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03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0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6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Benefits of Support Services</a:t>
            </a:r>
            <a:endParaRPr sz="2520"/>
          </a:p>
        </p:txBody>
      </p:sp>
      <p:sp>
        <p:nvSpPr>
          <p:cNvPr id="366" name="Google Shape;366;p60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Promote mental health and well-being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Address psychological challenges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Enhance social integration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Facilitate academic success</a:t>
            </a:r>
            <a:endParaRPr sz="1200"/>
          </a:p>
        </p:txBody>
      </p:sp>
      <p:sp>
        <p:nvSpPr>
          <p:cNvPr id="367" name="Google Shape;367;p60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Tailor support services to specific needs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Collaborate with refugee support organizations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Establish student-led initiatives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Monitor and evaluate the effectiveness of support measures</a:t>
            </a:r>
            <a:endParaRPr sz="1200"/>
          </a:p>
        </p:txBody>
      </p:sp>
      <p:sp>
        <p:nvSpPr>
          <p:cNvPr id="368" name="Google Shape;368;p60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Benefits of Support Services</a:t>
            </a:r>
            <a:endParaRPr/>
          </a:p>
        </p:txBody>
      </p:sp>
      <p:sp>
        <p:nvSpPr>
          <p:cNvPr id="369" name="Google Shape;369;p60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Customize the content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Google Shape;374;p61"/>
          <p:cNvGraphicFramePr/>
          <p:nvPr/>
        </p:nvGraphicFramePr>
        <p:xfrm>
          <a:off x="457200" y="121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{1A179113-DB03-41E9-B43F-DBEE50115C5C}</a:tableStyleId>
              </a:tblPr>
              <a:tblGrid>
                <a:gridCol w="2077375"/>
                <a:gridCol w="6152225"/>
              </a:tblGrid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5" name="Google Shape;375;p6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The Role of Education in Supporting Refugees</a:t>
            </a:r>
            <a:endParaRPr sz="2520"/>
          </a:p>
        </p:txBody>
      </p:sp>
      <p:sp>
        <p:nvSpPr>
          <p:cNvPr id="376" name="Google Shape;376;p61"/>
          <p:cNvSpPr txBox="1"/>
          <p:nvPr>
            <p:ph idx="4294967295" type="body"/>
          </p:nvPr>
        </p:nvSpPr>
        <p:spPr>
          <a:xfrm>
            <a:off x="2749850" y="1292400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Education provides a supportive environment for personal growth.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377" name="Google Shape;377;p61"/>
          <p:cNvSpPr txBox="1"/>
          <p:nvPr>
            <p:ph idx="4294967295" type="body"/>
          </p:nvPr>
        </p:nvSpPr>
        <p:spPr>
          <a:xfrm>
            <a:off x="2749850" y="2399379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Education enhances cultural understanding and social interaction.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378" name="Google Shape;378;p61"/>
          <p:cNvSpPr txBox="1"/>
          <p:nvPr>
            <p:ph idx="4294967295" type="subTitle"/>
          </p:nvPr>
        </p:nvSpPr>
        <p:spPr>
          <a:xfrm>
            <a:off x="457200" y="12925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Empowering Refugees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379" name="Google Shape;379;p61"/>
          <p:cNvSpPr txBox="1"/>
          <p:nvPr>
            <p:ph idx="4294967295" type="subTitle"/>
          </p:nvPr>
        </p:nvSpPr>
        <p:spPr>
          <a:xfrm>
            <a:off x="457200" y="2399425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Facilitating Integration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380" name="Google Shape;380;p61"/>
          <p:cNvSpPr txBox="1"/>
          <p:nvPr>
            <p:ph idx="4294967295" type="subTitle"/>
          </p:nvPr>
        </p:nvSpPr>
        <p:spPr>
          <a:xfrm>
            <a:off x="457200" y="35064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Enhancing Well-being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381" name="Google Shape;381;p61"/>
          <p:cNvSpPr txBox="1"/>
          <p:nvPr>
            <p:ph idx="4294967295" type="body"/>
          </p:nvPr>
        </p:nvSpPr>
        <p:spPr>
          <a:xfrm>
            <a:off x="2749850" y="3506396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Education boosts self-esteem and equips refugees with skills for future opportunities.</a:t>
            </a:r>
            <a:endParaRPr sz="1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6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Importance of Personal Ambition and Support</a:t>
            </a:r>
            <a:endParaRPr sz="2520"/>
          </a:p>
        </p:txBody>
      </p:sp>
      <p:sp>
        <p:nvSpPr>
          <p:cNvPr id="388" name="Google Shape;388;p62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Crucial for success.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Drives individuals to excel.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Maintains a positive mindset.</a:t>
            </a:r>
            <a:endParaRPr sz="1200"/>
          </a:p>
        </p:txBody>
      </p:sp>
      <p:sp>
        <p:nvSpPr>
          <p:cNvPr id="389" name="Google Shape;389;p62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Essential for success.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Can be financial, guidance, resources.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Helps overcome barriers in education.</a:t>
            </a:r>
            <a:endParaRPr sz="1200"/>
          </a:p>
        </p:txBody>
      </p:sp>
      <p:sp>
        <p:nvSpPr>
          <p:cNvPr id="390" name="Google Shape;390;p62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Personal Ambition</a:t>
            </a:r>
            <a:endParaRPr/>
          </a:p>
        </p:txBody>
      </p:sp>
      <p:sp>
        <p:nvSpPr>
          <p:cNvPr id="391" name="Google Shape;391;p62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Support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3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Developing Individualized Education Plans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7" name="Google Shape;397;p63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Creating Welcoming and Inclusive Learning Environments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8" name="Google Shape;398;p63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Identifying Educational Needs and Aspirations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9" name="Google Shape;399;p6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Step-by-step Implementation Overview</a:t>
            </a:r>
            <a:endParaRPr sz="252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s Light">
  <a:themeElements>
    <a:clrScheme name="Custom">
      <a:dk1>
        <a:srgbClr val="000000"/>
      </a:dk1>
      <a:lt1>
        <a:srgbClr val="FFFFFF"/>
      </a:lt1>
      <a:dk2>
        <a:srgbClr val="636B61"/>
      </a:dk2>
      <a:lt2>
        <a:srgbClr val="FFFFFF"/>
      </a:lt2>
      <a:accent1>
        <a:srgbClr val="0254DB"/>
      </a:accent1>
      <a:accent2>
        <a:srgbClr val="B5D6B2"/>
      </a:accent2>
      <a:accent3>
        <a:srgbClr val="F8B484"/>
      </a:accent3>
      <a:accent4>
        <a:srgbClr val="A54657"/>
      </a:accent4>
      <a:accent5>
        <a:srgbClr val="B5D6B2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lus Glow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3A090"/>
      </a:lt2>
      <a:accent1>
        <a:srgbClr val="4643E7"/>
      </a:accent1>
      <a:accent2>
        <a:srgbClr val="D4D6E4"/>
      </a:accent2>
      <a:accent3>
        <a:srgbClr val="FF99F1"/>
      </a:accent3>
      <a:accent4>
        <a:srgbClr val="8C5F66"/>
      </a:accent4>
      <a:accent5>
        <a:srgbClr val="ADBCA5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