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5"/>
    <p:sldMasterId id="2147483700" r:id="rId6"/>
    <p:sldMasterId id="214748370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
      <p:font typeface="Hanken Grotesk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992BA1-11A9-45D2-A61A-834F6F41BC9F}">
  <a:tblStyle styleId="{CF992BA1-11A9-45D2-A61A-834F6F41BC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SemiBold-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3.xml"/><Relationship Id="rId33" Type="http://schemas.openxmlformats.org/officeDocument/2006/relationships/font" Target="fonts/Inter-regular.fntdata"/><Relationship Id="rId10" Type="http://schemas.openxmlformats.org/officeDocument/2006/relationships/slide" Target="slides/slide2.xml"/><Relationship Id="rId32" Type="http://schemas.openxmlformats.org/officeDocument/2006/relationships/font" Target="fonts/HankenGroteskSemiBold-boldItalic.fntdata"/><Relationship Id="rId13" Type="http://schemas.openxmlformats.org/officeDocument/2006/relationships/slide" Target="slides/slide5.xml"/><Relationship Id="rId35" Type="http://schemas.openxmlformats.org/officeDocument/2006/relationships/font" Target="fonts/HankenGroteskBlack-bold.fntdata"/><Relationship Id="rId12" Type="http://schemas.openxmlformats.org/officeDocument/2006/relationships/slide" Target="slides/slide4.xml"/><Relationship Id="rId34" Type="http://schemas.openxmlformats.org/officeDocument/2006/relationships/font" Target="fonts/Inter-bold.fntdata"/><Relationship Id="rId15" Type="http://schemas.openxmlformats.org/officeDocument/2006/relationships/slide" Target="slides/slide7.xml"/><Relationship Id="rId14" Type="http://schemas.openxmlformats.org/officeDocument/2006/relationships/slide" Target="slides/slide6.xml"/><Relationship Id="rId36" Type="http://schemas.openxmlformats.org/officeDocument/2006/relationships/font" Target="fonts/HankenGroteskBlack-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SLIDES_API68885787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SLIDES_API68885787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SLIDES_API688857872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SLIDES_API688857872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SLIDES_API688857872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SLIDES_API688857872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SLIDES_API63791492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SLIDES_API6379149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SLIDES_API688857872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SLIDES_API688857872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SLIDES_API688857872_1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SLIDES_API688857872_1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SLIDES_API688857872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SLIDES_API688857872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f50ce724a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f50ce724a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SLIDES_API68885787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SLIDES_API68885787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SLIDES_API688857872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SLIDES_API688857872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SLIDES_API688857872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SLIDES_API68885787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SLIDES_API688857872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SLIDES_API688857872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SLIDES_API688857872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SLIDES_API688857872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SLIDES_API688857872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SLIDES_API688857872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SLIDES_API688857872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SLIDES_API688857872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SLIDES_API688857872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SLIDES_API688857872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79" name="Shape 179"/>
        <p:cNvGrpSpPr/>
        <p:nvPr/>
      </p:nvGrpSpPr>
      <p:grpSpPr>
        <a:xfrm>
          <a:off x="0" y="0"/>
          <a:ext cx="0" cy="0"/>
          <a:chOff x="0" y="0"/>
          <a:chExt cx="0" cy="0"/>
        </a:xfrm>
      </p:grpSpPr>
      <p:sp>
        <p:nvSpPr>
          <p:cNvPr id="180" name="Google Shape;180;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1" name="Google Shape;181;p3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2" name="Shape 182"/>
        <p:cNvGrpSpPr/>
        <p:nvPr/>
      </p:nvGrpSpPr>
      <p:grpSpPr>
        <a:xfrm>
          <a:off x="0" y="0"/>
          <a:ext cx="0" cy="0"/>
          <a:chOff x="0" y="0"/>
          <a:chExt cx="0" cy="0"/>
        </a:xfrm>
      </p:grpSpPr>
      <p:sp>
        <p:nvSpPr>
          <p:cNvPr id="183" name="Google Shape;183;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4" name="Google Shape;184;p3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85" name="Shape 185"/>
        <p:cNvGrpSpPr/>
        <p:nvPr/>
      </p:nvGrpSpPr>
      <p:grpSpPr>
        <a:xfrm>
          <a:off x="0" y="0"/>
          <a:ext cx="0" cy="0"/>
          <a:chOff x="0" y="0"/>
          <a:chExt cx="0" cy="0"/>
        </a:xfrm>
      </p:grpSpPr>
      <p:sp>
        <p:nvSpPr>
          <p:cNvPr id="186" name="Google Shape;186;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7" name="Google Shape;187;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8" name="Google Shape;188;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0" name="Google Shape;190;p3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93" name="Shape 193"/>
        <p:cNvGrpSpPr/>
        <p:nvPr/>
      </p:nvGrpSpPr>
      <p:grpSpPr>
        <a:xfrm>
          <a:off x="0" y="0"/>
          <a:ext cx="0" cy="0"/>
          <a:chOff x="0" y="0"/>
          <a:chExt cx="0" cy="0"/>
        </a:xfrm>
      </p:grpSpPr>
      <p:sp>
        <p:nvSpPr>
          <p:cNvPr id="194" name="Google Shape;194;p3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5" name="Google Shape;195;p3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6" name="Google Shape;196;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7" name="Google Shape;197;p3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98" name="Shape 198"/>
        <p:cNvGrpSpPr/>
        <p:nvPr/>
      </p:nvGrpSpPr>
      <p:grpSpPr>
        <a:xfrm>
          <a:off x="0" y="0"/>
          <a:ext cx="0" cy="0"/>
          <a:chOff x="0" y="0"/>
          <a:chExt cx="0" cy="0"/>
        </a:xfrm>
      </p:grpSpPr>
      <p:sp>
        <p:nvSpPr>
          <p:cNvPr id="199" name="Google Shape;199;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0" name="Google Shape;200;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1" name="Google Shape;201;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2" name="Google Shape;202;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3" name="Google Shape;203;p4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4" name="Google Shape;204;p4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05" name="Google Shape;205;p4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06" name="Shape 206"/>
        <p:cNvGrpSpPr/>
        <p:nvPr/>
      </p:nvGrpSpPr>
      <p:grpSpPr>
        <a:xfrm>
          <a:off x="0" y="0"/>
          <a:ext cx="0" cy="0"/>
          <a:chOff x="0" y="0"/>
          <a:chExt cx="0" cy="0"/>
        </a:xfrm>
      </p:grpSpPr>
      <p:sp>
        <p:nvSpPr>
          <p:cNvPr id="207" name="Google Shape;207;p4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8" name="Google Shape;208;p4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9" name="Google Shape;209;p4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10" name="Google Shape;210;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11" name="Google Shape;211;p4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4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4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14" name="Shape 214"/>
        <p:cNvGrpSpPr/>
        <p:nvPr/>
      </p:nvGrpSpPr>
      <p:grpSpPr>
        <a:xfrm>
          <a:off x="0" y="0"/>
          <a:ext cx="0" cy="0"/>
          <a:chOff x="0" y="0"/>
          <a:chExt cx="0" cy="0"/>
        </a:xfrm>
      </p:grpSpPr>
      <p:sp>
        <p:nvSpPr>
          <p:cNvPr id="215" name="Google Shape;215;p4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4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8" name="Google Shape;218;p4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19" name="Google Shape;219;p4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0" name="Google Shape;220;p4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21" name="Google Shape;221;p4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22" name="Google Shape;222;p4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3" name="Google Shape;223;p4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4" name="Google Shape;224;p4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25" name="Shape 225"/>
        <p:cNvGrpSpPr/>
        <p:nvPr/>
      </p:nvGrpSpPr>
      <p:grpSpPr>
        <a:xfrm>
          <a:off x="0" y="0"/>
          <a:ext cx="0" cy="0"/>
          <a:chOff x="0" y="0"/>
          <a:chExt cx="0" cy="0"/>
        </a:xfrm>
      </p:grpSpPr>
      <p:sp>
        <p:nvSpPr>
          <p:cNvPr id="226" name="Google Shape;226;p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7" name="Google Shape;227;p4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8" name="Google Shape;228;p4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9" name="Google Shape;229;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230" name="Shape 230"/>
        <p:cNvGrpSpPr/>
        <p:nvPr/>
      </p:nvGrpSpPr>
      <p:grpSpPr>
        <a:xfrm>
          <a:off x="0" y="0"/>
          <a:ext cx="0" cy="0"/>
          <a:chOff x="0" y="0"/>
          <a:chExt cx="0" cy="0"/>
        </a:xfrm>
      </p:grpSpPr>
      <p:sp>
        <p:nvSpPr>
          <p:cNvPr id="231" name="Google Shape;231;p44"/>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2" name="Google Shape;232;p44"/>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3" name="Google Shape;233;p4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4" name="Google Shape;234;p4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235" name="Google Shape;235;p4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236" name="Google Shape;236;p4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237" name="Google Shape;237;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38" name="Shape 238"/>
        <p:cNvGrpSpPr/>
        <p:nvPr/>
      </p:nvGrpSpPr>
      <p:grpSpPr>
        <a:xfrm>
          <a:off x="0" y="0"/>
          <a:ext cx="0" cy="0"/>
          <a:chOff x="0" y="0"/>
          <a:chExt cx="0" cy="0"/>
        </a:xfrm>
      </p:grpSpPr>
      <p:sp>
        <p:nvSpPr>
          <p:cNvPr id="239" name="Google Shape;239;p4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0" name="Google Shape;240;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1" name="Google Shape;241;p4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42" name="Google Shape;242;p4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43" name="Google Shape;243;p4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44" name="Google Shape;244;p4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5" name="Google Shape;245;p4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46" name="Shape 246"/>
        <p:cNvGrpSpPr/>
        <p:nvPr/>
      </p:nvGrpSpPr>
      <p:grpSpPr>
        <a:xfrm>
          <a:off x="0" y="0"/>
          <a:ext cx="0" cy="0"/>
          <a:chOff x="0" y="0"/>
          <a:chExt cx="0" cy="0"/>
        </a:xfrm>
      </p:grpSpPr>
      <p:sp>
        <p:nvSpPr>
          <p:cNvPr id="247" name="Google Shape;247;p4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48" name="Google Shape;248;p4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49" name="Google Shape;249;p4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50" name="Google Shape;250;p4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1" name="Google Shape;251;p4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2" name="Google Shape;252;p4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3" name="Google Shape;253;p4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4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57" name="Shape 257"/>
        <p:cNvGrpSpPr/>
        <p:nvPr/>
      </p:nvGrpSpPr>
      <p:grpSpPr>
        <a:xfrm>
          <a:off x="0" y="0"/>
          <a:ext cx="0" cy="0"/>
          <a:chOff x="0" y="0"/>
          <a:chExt cx="0" cy="0"/>
        </a:xfrm>
      </p:grpSpPr>
      <p:sp>
        <p:nvSpPr>
          <p:cNvPr id="258" name="Google Shape;258;p4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9" name="Google Shape;259;p4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1" name="Google Shape;261;p4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2" name="Google Shape;262;p4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4" name="Google Shape;264;p4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7" name="Google Shape;267;p4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8" name="Google Shape;268;p4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4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72" name="Google Shape;272;p4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275" name="Google Shape;275;p4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6" name="Google Shape;276;p4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77" name="Google Shape;277;p4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78" name="Google Shape;278;p4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9" name="Google Shape;279;p4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0" name="Google Shape;280;p4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81" name="Google Shape;281;p4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2" name="Google Shape;282;p4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3" name="Google Shape;283;p4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4" name="Google Shape;284;p4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5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0" name="Google Shape;290;p5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1" name="Google Shape;291;p5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92" name="Google Shape;292;p5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5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6" name="Google Shape;296;p5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97" name="Shape 297"/>
        <p:cNvGrpSpPr/>
        <p:nvPr/>
      </p:nvGrpSpPr>
      <p:grpSpPr>
        <a:xfrm>
          <a:off x="0" y="0"/>
          <a:ext cx="0" cy="0"/>
          <a:chOff x="0" y="0"/>
          <a:chExt cx="0" cy="0"/>
        </a:xfrm>
      </p:grpSpPr>
      <p:sp>
        <p:nvSpPr>
          <p:cNvPr id="298" name="Google Shape;298;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5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0" name="Google Shape;300;p5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3" name="Google Shape;303;p5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4" name="Google Shape;304;p5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8" name="Google Shape;308;p5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9" name="Google Shape;309;p5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0.xml"/><Relationship Id="rId11" Type="http://schemas.openxmlformats.org/officeDocument/2006/relationships/slideLayout" Target="../slideLayouts/slideLayout41.xml"/><Relationship Id="rId22" Type="http://schemas.openxmlformats.org/officeDocument/2006/relationships/theme" Target="../theme/theme1.xml"/><Relationship Id="rId10" Type="http://schemas.openxmlformats.org/officeDocument/2006/relationships/slideLayout" Target="../slideLayouts/slideLayout40.xml"/><Relationship Id="rId21" Type="http://schemas.openxmlformats.org/officeDocument/2006/relationships/slideLayout" Target="../slideLayouts/slideLayout51.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5"/>
          <p:cNvSpPr txBox="1"/>
          <p:nvPr>
            <p:ph type="ctrTitle"/>
          </p:nvPr>
        </p:nvSpPr>
        <p:spPr>
          <a:xfrm>
            <a:off x="1100550" y="1563750"/>
            <a:ext cx="79143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Psychosoziale Perspektiven für das Wohlergehen von Flüchtlingen und Asylbewerbern und die Förderung der Konzentration auf Bildung</a:t>
            </a:r>
            <a:endParaRPr sz="2500"/>
          </a:p>
        </p:txBody>
      </p:sp>
      <p:pic>
        <p:nvPicPr>
          <p:cNvPr id="316" name="Google Shape;316;p55"/>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317" name="Google Shape;317;p55"/>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318" name="Google Shape;318;p55"/>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p6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Erkennen von Bildungsbedürfnissen und -bestrebungen</a:t>
            </a:r>
            <a:endParaRPr sz="2520"/>
          </a:p>
        </p:txBody>
      </p:sp>
      <p:sp>
        <p:nvSpPr>
          <p:cNvPr id="406" name="Google Shape;406;p64"/>
          <p:cNvSpPr txBox="1"/>
          <p:nvPr>
            <p:ph idx="1" type="body"/>
          </p:nvPr>
        </p:nvSpPr>
        <p:spPr>
          <a:xfrm>
            <a:off x="380200" y="1834900"/>
            <a:ext cx="38532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unterschiedliche Bildungshintergründe und Vorerfahrungen anerkennen</a:t>
            </a:r>
            <a:endParaRPr sz="1100"/>
          </a:p>
          <a:p>
            <a:pPr indent="-241300" lvl="0" marL="342900" rtl="0" algn="l">
              <a:spcBef>
                <a:spcPts val="1000"/>
              </a:spcBef>
              <a:spcAft>
                <a:spcPts val="0"/>
              </a:spcAft>
              <a:buClr>
                <a:schemeClr val="dk1"/>
              </a:buClr>
              <a:buSzPts val="1100"/>
              <a:buChar char="•"/>
            </a:pPr>
            <a:r>
              <a:rPr lang="en" sz="1100"/>
              <a:t>Verstehen der spezifischen Bildungsanforderungen und Herausforderungen</a:t>
            </a:r>
            <a:endParaRPr sz="1100"/>
          </a:p>
          <a:p>
            <a:pPr indent="-241300" lvl="0" marL="342900" rtl="0" algn="l">
              <a:spcBef>
                <a:spcPts val="1000"/>
              </a:spcBef>
              <a:spcAft>
                <a:spcPts val="0"/>
              </a:spcAft>
              <a:buClr>
                <a:schemeClr val="dk1"/>
              </a:buClr>
              <a:buSzPts val="1100"/>
              <a:buChar char="•"/>
            </a:pPr>
            <a:r>
              <a:rPr lang="en" sz="1100"/>
              <a:t>Lücken im Wissen oder in den Fähigkeiten identifizieren</a:t>
            </a:r>
            <a:endParaRPr sz="1100"/>
          </a:p>
          <a:p>
            <a:pPr indent="-241300" lvl="0" marL="342900" rtl="0" algn="l">
              <a:spcBef>
                <a:spcPts val="1000"/>
              </a:spcBef>
              <a:spcAft>
                <a:spcPts val="1000"/>
              </a:spcAft>
              <a:buClr>
                <a:schemeClr val="dk1"/>
              </a:buClr>
              <a:buSzPts val="1100"/>
              <a:buChar char="•"/>
            </a:pPr>
            <a:r>
              <a:rPr lang="en" sz="1100"/>
              <a:t>Berücksichtigung von Sprachbarrieren und des Bedarfs an sprachlicher Unterstützung</a:t>
            </a:r>
            <a:endParaRPr sz="1100"/>
          </a:p>
        </p:txBody>
      </p:sp>
      <p:sp>
        <p:nvSpPr>
          <p:cNvPr id="407" name="Google Shape;407;p64"/>
          <p:cNvSpPr txBox="1"/>
          <p:nvPr>
            <p:ph idx="2" type="body"/>
          </p:nvPr>
        </p:nvSpPr>
        <p:spPr>
          <a:xfrm>
            <a:off x="4723300" y="1834900"/>
            <a:ext cx="38532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Ermutigung zur Äußerung von Bildungszielen und -bestrebungen</a:t>
            </a:r>
            <a:endParaRPr sz="1100"/>
          </a:p>
          <a:p>
            <a:pPr indent="-241300" lvl="0" marL="342900" marR="0" rtl="0" algn="l">
              <a:lnSpc>
                <a:spcPct val="115000"/>
              </a:lnSpc>
              <a:spcBef>
                <a:spcPts val="1000"/>
              </a:spcBef>
              <a:spcAft>
                <a:spcPts val="0"/>
              </a:spcAft>
              <a:buClr>
                <a:schemeClr val="dk1"/>
              </a:buClr>
              <a:buSzPts val="1100"/>
              <a:buChar char="•"/>
            </a:pPr>
            <a:r>
              <a:rPr lang="en" sz="1100"/>
              <a:t>Interessen, Talente und mögliche Karrierewege erkunden</a:t>
            </a:r>
            <a:endParaRPr sz="1100"/>
          </a:p>
          <a:p>
            <a:pPr indent="-241300" lvl="0" marL="342900" marR="0" rtl="0" algn="l">
              <a:lnSpc>
                <a:spcPct val="115000"/>
              </a:lnSpc>
              <a:spcBef>
                <a:spcPts val="1000"/>
              </a:spcBef>
              <a:spcAft>
                <a:spcPts val="0"/>
              </a:spcAft>
              <a:buClr>
                <a:schemeClr val="dk1"/>
              </a:buClr>
              <a:buSzPts val="1100"/>
              <a:buChar char="•"/>
            </a:pPr>
            <a:r>
              <a:rPr lang="en" sz="1100"/>
              <a:t>Bereitstellung von Leitlinien und Ressourcen für fundierte Entscheidungen</a:t>
            </a:r>
            <a:endParaRPr sz="1100"/>
          </a:p>
          <a:p>
            <a:pPr indent="-241300" lvl="0" marL="342900" marR="0" rtl="0" algn="l">
              <a:lnSpc>
                <a:spcPct val="115000"/>
              </a:lnSpc>
              <a:spcBef>
                <a:spcPts val="1000"/>
              </a:spcBef>
              <a:spcAft>
                <a:spcPts val="1000"/>
              </a:spcAft>
              <a:buClr>
                <a:schemeClr val="dk1"/>
              </a:buClr>
              <a:buSzPts val="1100"/>
              <a:buChar char="•"/>
            </a:pPr>
            <a:r>
              <a:rPr lang="en" sz="1100"/>
              <a:t>Ermöglichung der Verfolgung von Bildungsbestrebungen</a:t>
            </a:r>
            <a:endParaRPr sz="1100"/>
          </a:p>
        </p:txBody>
      </p:sp>
      <p:sp>
        <p:nvSpPr>
          <p:cNvPr id="408" name="Google Shape;408;p64"/>
          <p:cNvSpPr txBox="1"/>
          <p:nvPr>
            <p:ph idx="3" type="subTitle"/>
          </p:nvPr>
        </p:nvSpPr>
        <p:spPr>
          <a:xfrm>
            <a:off x="457200" y="1164900"/>
            <a:ext cx="3776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t>Bildungsbedürfnisse</a:t>
            </a:r>
            <a:endParaRPr sz="1400">
              <a:solidFill>
                <a:schemeClr val="accent1"/>
              </a:solidFill>
            </a:endParaRPr>
          </a:p>
        </p:txBody>
      </p:sp>
      <p:sp>
        <p:nvSpPr>
          <p:cNvPr id="409" name="Google Shape;409;p64"/>
          <p:cNvSpPr txBox="1"/>
          <p:nvPr>
            <p:ph idx="4" type="subTitle"/>
          </p:nvPr>
        </p:nvSpPr>
        <p:spPr>
          <a:xfrm>
            <a:off x="4800400" y="1164900"/>
            <a:ext cx="3776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t>Bildungsaspirationen</a:t>
            </a:r>
            <a:endParaRPr sz="1400">
              <a:solidFill>
                <a:schemeClr val="accent1"/>
              </a:solidFill>
            </a:endParaRPr>
          </a:p>
        </p:txBody>
      </p:sp>
      <p:cxnSp>
        <p:nvCxnSpPr>
          <p:cNvPr id="410" name="Google Shape;410;p64"/>
          <p:cNvCxnSpPr/>
          <p:nvPr/>
        </p:nvCxnSpPr>
        <p:spPr>
          <a:xfrm>
            <a:off x="551575" y="1895819"/>
            <a:ext cx="0" cy="2682300"/>
          </a:xfrm>
          <a:prstGeom prst="straightConnector1">
            <a:avLst/>
          </a:prstGeom>
          <a:noFill/>
          <a:ln cap="flat" cmpd="sng" w="28575">
            <a:solidFill>
              <a:schemeClr val="accent1"/>
            </a:solidFill>
            <a:prstDash val="solid"/>
            <a:round/>
            <a:headEnd len="med" w="med" type="none"/>
            <a:tailEnd len="med" w="med" type="none"/>
          </a:ln>
        </p:spPr>
      </p:cxnSp>
      <p:cxnSp>
        <p:nvCxnSpPr>
          <p:cNvPr id="411" name="Google Shape;411;p64"/>
          <p:cNvCxnSpPr/>
          <p:nvPr/>
        </p:nvCxnSpPr>
        <p:spPr>
          <a:xfrm>
            <a:off x="4904275" y="1834900"/>
            <a:ext cx="0" cy="273720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sp>
        <p:nvSpPr>
          <p:cNvPr id="416" name="Google Shape;416;p65"/>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Entwicklung von individualisierten Bildungsplänen</a:t>
            </a:r>
            <a:endParaRPr sz="2520"/>
          </a:p>
        </p:txBody>
      </p:sp>
      <p:sp>
        <p:nvSpPr>
          <p:cNvPr id="418" name="Google Shape;418;p65"/>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unterschiedliche Bildungshintergründe und Vorerfahrungen anerkennen</a:t>
            </a:r>
            <a:endParaRPr sz="1200"/>
          </a:p>
          <a:p>
            <a:pPr indent="-247650" lvl="0" marL="342900" rtl="0" algn="l">
              <a:spcBef>
                <a:spcPts val="1000"/>
              </a:spcBef>
              <a:spcAft>
                <a:spcPts val="0"/>
              </a:spcAft>
              <a:buSzPts val="1200"/>
              <a:buChar char="•"/>
            </a:pPr>
            <a:r>
              <a:rPr lang="en" sz="1200"/>
              <a:t>Beurteilung der individuellen Bedürfnisse, Fähigkeiten und Wünsche</a:t>
            </a:r>
            <a:endParaRPr sz="1200"/>
          </a:p>
          <a:p>
            <a:pPr indent="-247650" lvl="0" marL="342900" rtl="0" algn="l">
              <a:spcBef>
                <a:spcPts val="1000"/>
              </a:spcBef>
              <a:spcAft>
                <a:spcPts val="1000"/>
              </a:spcAft>
              <a:buSzPts val="1200"/>
              <a:buChar char="•"/>
            </a:pPr>
            <a:r>
              <a:rPr lang="en" sz="1200"/>
              <a:t>Maßgeschneiderte Pläne zur Bereitstellung gezielter Unterstützung und Möglichkeiten</a:t>
            </a:r>
            <a:endParaRPr sz="1200"/>
          </a:p>
        </p:txBody>
      </p:sp>
      <p:sp>
        <p:nvSpPr>
          <p:cNvPr id="419" name="Google Shape;419;p65"/>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Berücksichtigung spezifischer Bildungsanforderungen</a:t>
            </a:r>
            <a:endParaRPr sz="1200"/>
          </a:p>
          <a:p>
            <a:pPr indent="-247650" lvl="0" marL="342900" marR="0" rtl="0" algn="l">
              <a:lnSpc>
                <a:spcPct val="115000"/>
              </a:lnSpc>
              <a:spcBef>
                <a:spcPts val="1000"/>
              </a:spcBef>
              <a:spcAft>
                <a:spcPts val="0"/>
              </a:spcAft>
              <a:buSzPts val="1200"/>
              <a:buChar char="•"/>
            </a:pPr>
            <a:r>
              <a:rPr lang="en" sz="1200"/>
              <a:t>Förderung von personalisierten Lernerfahrungen</a:t>
            </a:r>
            <a:endParaRPr sz="1200"/>
          </a:p>
          <a:p>
            <a:pPr indent="-247650" lvl="0" marL="342900" marR="0" rtl="0" algn="l">
              <a:lnSpc>
                <a:spcPct val="115000"/>
              </a:lnSpc>
              <a:spcBef>
                <a:spcPts val="1000"/>
              </a:spcBef>
              <a:spcAft>
                <a:spcPts val="0"/>
              </a:spcAft>
              <a:buSzPts val="1200"/>
              <a:buChar char="•"/>
            </a:pPr>
            <a:r>
              <a:rPr lang="en" sz="1200"/>
              <a:t>Unterstützung des akademischen Erfolgs durch geeignete Ressourcen</a:t>
            </a:r>
            <a:endParaRPr sz="1200"/>
          </a:p>
          <a:p>
            <a:pPr indent="-247650" lvl="0" marL="342900" marR="0" rtl="0" algn="l">
              <a:lnSpc>
                <a:spcPct val="115000"/>
              </a:lnSpc>
              <a:spcBef>
                <a:spcPts val="1000"/>
              </a:spcBef>
              <a:spcAft>
                <a:spcPts val="1000"/>
              </a:spcAft>
              <a:buSzPts val="1200"/>
              <a:buChar char="•"/>
            </a:pPr>
            <a:r>
              <a:rPr lang="en" sz="1200"/>
              <a:t>Stärkung des Einzelnen durch Anerkennung seiner Stärken</a:t>
            </a:r>
            <a:endParaRPr sz="1200"/>
          </a:p>
        </p:txBody>
      </p:sp>
      <p:sp>
        <p:nvSpPr>
          <p:cNvPr id="420" name="Google Shape;420;p65"/>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Wichtige Überlegungen</a:t>
            </a:r>
            <a:endParaRPr/>
          </a:p>
        </p:txBody>
      </p:sp>
      <p:sp>
        <p:nvSpPr>
          <p:cNvPr id="421" name="Google Shape;421;p65"/>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Vorteile von individualisierten Bildungsplänen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6"/>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Bereiche für Verbesserungen identifizieren</a:t>
            </a:r>
            <a:endParaRPr/>
          </a:p>
        </p:txBody>
      </p:sp>
      <p:sp>
        <p:nvSpPr>
          <p:cNvPr id="427" name="Google Shape;427;p66"/>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Verfolgen Sie die Wirksamkeit von Bildungsinitiativen</a:t>
            </a:r>
            <a:endParaRPr/>
          </a:p>
        </p:txBody>
      </p:sp>
      <p:sp>
        <p:nvSpPr>
          <p:cNvPr id="428" name="Google Shape;428;p66"/>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Durchführung von Umfragen, Interviews und Fortschrittsbewertungen</a:t>
            </a:r>
            <a:endParaRPr/>
          </a:p>
        </p:txBody>
      </p:sp>
      <p:sp>
        <p:nvSpPr>
          <p:cNvPr id="429" name="Google Shape;429;p6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Überwachung und Bewertung der Fortschritte</a:t>
            </a:r>
            <a:endParaRPr sz="2520"/>
          </a:p>
        </p:txBody>
      </p:sp>
      <p:sp>
        <p:nvSpPr>
          <p:cNvPr id="430" name="Google Shape;430;p66"/>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431" name="Google Shape;431;p66"/>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432" name="Google Shape;432;p66"/>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p6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Sichtbare Fortschritte und Errungenschaften</a:t>
            </a:r>
            <a:endParaRPr sz="2520"/>
          </a:p>
        </p:txBody>
      </p:sp>
      <p:sp>
        <p:nvSpPr>
          <p:cNvPr id="438" name="Google Shape;438;p67"/>
          <p:cNvSpPr txBox="1"/>
          <p:nvPr/>
        </p:nvSpPr>
        <p:spPr>
          <a:xfrm>
            <a:off x="4573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39" name="Google Shape;439;p67"/>
          <p:cNvSpPr txBox="1"/>
          <p:nvPr/>
        </p:nvSpPr>
        <p:spPr>
          <a:xfrm>
            <a:off x="6246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Identifizierung von Bedürfnissen</a:t>
            </a:r>
            <a:endParaRPr sz="1600">
              <a:solidFill>
                <a:schemeClr val="lt1"/>
              </a:solidFill>
              <a:latin typeface="Hanken Grotesk"/>
              <a:ea typeface="Hanken Grotesk"/>
              <a:cs typeface="Hanken Grotesk"/>
              <a:sym typeface="Hanken Grotesk"/>
            </a:endParaRPr>
          </a:p>
        </p:txBody>
      </p:sp>
      <p:sp>
        <p:nvSpPr>
          <p:cNvPr id="440" name="Google Shape;440;p67"/>
          <p:cNvSpPr txBox="1"/>
          <p:nvPr/>
        </p:nvSpPr>
        <p:spPr>
          <a:xfrm>
            <a:off x="32672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Clr>
                <a:schemeClr val="dk1"/>
              </a:buClr>
              <a:buSzPts val="1100"/>
              <a:buFont typeface="Arial"/>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41" name="Google Shape;441;p67"/>
          <p:cNvSpPr txBox="1"/>
          <p:nvPr/>
        </p:nvSpPr>
        <p:spPr>
          <a:xfrm>
            <a:off x="34345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Umgebungen schaffen</a:t>
            </a:r>
            <a:endParaRPr sz="1600">
              <a:solidFill>
                <a:schemeClr val="lt1"/>
              </a:solidFill>
              <a:latin typeface="Hanken Grotesk"/>
              <a:ea typeface="Hanken Grotesk"/>
              <a:cs typeface="Hanken Grotesk"/>
              <a:sym typeface="Hanken Grotesk"/>
            </a:endParaRPr>
          </a:p>
        </p:txBody>
      </p:sp>
      <p:sp>
        <p:nvSpPr>
          <p:cNvPr id="442" name="Google Shape;442;p67"/>
          <p:cNvSpPr txBox="1"/>
          <p:nvPr/>
        </p:nvSpPr>
        <p:spPr>
          <a:xfrm>
            <a:off x="60771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Clr>
                <a:schemeClr val="dk1"/>
              </a:buClr>
              <a:buSzPts val="1100"/>
              <a:buFont typeface="Arial"/>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43" name="Google Shape;443;p67"/>
          <p:cNvSpPr txBox="1"/>
          <p:nvPr/>
        </p:nvSpPr>
        <p:spPr>
          <a:xfrm>
            <a:off x="62444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Entwicklung von Plänen</a:t>
            </a:r>
            <a:endParaRPr sz="1600">
              <a:solidFill>
                <a:schemeClr val="lt1"/>
              </a:solidFill>
              <a:latin typeface="Hanken Grotesk"/>
              <a:ea typeface="Hanken Grotesk"/>
              <a:cs typeface="Hanken Grotesk"/>
              <a:sym typeface="Hanken Grotes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aphicFrame>
        <p:nvGraphicFramePr>
          <p:cNvPr id="448" name="Google Shape;448;p68"/>
          <p:cNvGraphicFramePr/>
          <p:nvPr/>
        </p:nvGraphicFramePr>
        <p:xfrm>
          <a:off x="457200" y="1216275"/>
          <a:ext cx="3000000" cy="3000000"/>
        </p:xfrm>
        <a:graphic>
          <a:graphicData uri="http://schemas.openxmlformats.org/drawingml/2006/table">
            <a:tbl>
              <a:tblPr>
                <a:noFill/>
                <a:tableStyleId>{CF992BA1-11A9-45D2-A61A-834F6F41BC9F}</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449" name="Google Shape;449;p6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Schlussfolgerung</a:t>
            </a:r>
            <a:endParaRPr sz="2520"/>
          </a:p>
        </p:txBody>
      </p:sp>
      <p:sp>
        <p:nvSpPr>
          <p:cNvPr id="450" name="Google Shape;450;p68"/>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Das psychosoziale Wohlbefinden ist entscheidend für die Erholung der Flüchtlinge. Bildung unterstützt das Wohlbefinden und die soziale Integration. Spezielle Dienste fördern die psychische Gesundheit.</a:t>
            </a:r>
            <a:endParaRPr sz="1400">
              <a:solidFill>
                <a:schemeClr val="dk2"/>
              </a:solidFill>
            </a:endParaRPr>
          </a:p>
        </p:txBody>
      </p:sp>
      <p:sp>
        <p:nvSpPr>
          <p:cNvPr id="451" name="Google Shape;451;p68"/>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Die Akteure müssen dem psychosozialen Wohlergehen der Flüchtlinge und der Rolle der Bildung Priorität einräumen. Zusammenarbeit und maßgeschneiderte Unterstützung sind unerlässlich.</a:t>
            </a:r>
            <a:endParaRPr sz="1400">
              <a:solidFill>
                <a:schemeClr val="dk2"/>
              </a:solidFill>
            </a:endParaRPr>
          </a:p>
        </p:txBody>
      </p:sp>
      <p:sp>
        <p:nvSpPr>
          <p:cNvPr id="452" name="Google Shape;452;p68"/>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Wichtigste Erkenntnisse</a:t>
            </a:r>
            <a:endParaRPr sz="1400">
              <a:solidFill>
                <a:schemeClr val="dk2"/>
              </a:solidFill>
            </a:endParaRPr>
          </a:p>
        </p:txBody>
      </p:sp>
      <p:sp>
        <p:nvSpPr>
          <p:cNvPr id="453" name="Google Shape;453;p68"/>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Aufruf zum Handeln</a:t>
            </a:r>
            <a:endParaRPr sz="1400">
              <a:solidFill>
                <a:schemeClr val="dk2"/>
              </a:solidFill>
            </a:endParaRPr>
          </a:p>
        </p:txBody>
      </p:sp>
      <p:sp>
        <p:nvSpPr>
          <p:cNvPr id="454" name="Google Shape;454;p68"/>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Zukünftige Richtungen</a:t>
            </a:r>
            <a:endParaRPr sz="1400">
              <a:solidFill>
                <a:schemeClr val="dk2"/>
              </a:solidFill>
            </a:endParaRPr>
          </a:p>
        </p:txBody>
      </p:sp>
      <p:sp>
        <p:nvSpPr>
          <p:cNvPr id="455" name="Google Shape;455;p68"/>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Fortgesetzte Forschung und Partnerschaften zwischen Institutionen, Organisationen und politischen Entscheidungsträgern können zu innovativen Ansätzen zur Förderung des Wohlbefindens führen.</a:t>
            </a:r>
            <a:endParaRPr sz="14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Der Marco der Präsentation</a:t>
            </a:r>
            <a:endParaRPr sz="2520"/>
          </a:p>
        </p:txBody>
      </p:sp>
      <p:sp>
        <p:nvSpPr>
          <p:cNvPr id="461" name="Google Shape;461;p69"/>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Es werden Strategien zur Förderung der psychischen Gesundheit und des Wohlbefindens von Flüchtlingen und Zuwanderern im Hochschulbereich erörtert.</a:t>
            </a:r>
            <a:endParaRPr/>
          </a:p>
        </p:txBody>
      </p:sp>
      <p:sp>
        <p:nvSpPr>
          <p:cNvPr id="462" name="Google Shape;462;p69"/>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Sie untersucht die Auswirkungen von Vertreibung und Trauma auf ihr Wohlbefinden und ihren schulischen Erfolg.</a:t>
            </a:r>
            <a:endParaRPr/>
          </a:p>
        </p:txBody>
      </p:sp>
      <p:sp>
        <p:nvSpPr>
          <p:cNvPr id="463" name="Google Shape;463;p69"/>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Präsentation konzentriert sich auf die psychosozialen Perspektiven für das Wohlergehen von Flüchtlingen und Asylbewerbern und die Bedeutung von Bildung.</a:t>
            </a:r>
            <a:endParaRPr sz="1400"/>
          </a:p>
        </p:txBody>
      </p:sp>
      <p:cxnSp>
        <p:nvCxnSpPr>
          <p:cNvPr id="464" name="Google Shape;464;p69"/>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465" name="Google Shape;465;p69"/>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471" name="Google Shape;471;p7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472" name="Google Shape;472;p7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324" name="Google Shape;324;p56"/>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Einführung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Hintergrund der Herausforderung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Strategien zur Förderung der psychischen Gesundheit und des Wohlbefindens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Vorteile der Unterstützungsdienste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der Bildung bei der Unterstützung von Flüchtlingen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Bedeutung von persönlichem Ehrgeiz und Unterstützung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Übersicht über die schrittweise Implementierung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Erkennen von Bildungsbedürfnissen und -bestrebungen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325" name="Google Shape;325;p56"/>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Einladende und integrative Lernumgebungen schaffen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Entwicklung von individualisierten Bildungsplänen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Soziale und emotionale Unterstützung anbieten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Überwachung und Bewertung der Fortschritte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Sichtbare Fortschritte und Errungenschaften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Schlussfolgerung</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Der Marco der Präsentation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aphicFrame>
        <p:nvGraphicFramePr>
          <p:cNvPr id="330" name="Google Shape;330;p57"/>
          <p:cNvGraphicFramePr/>
          <p:nvPr/>
        </p:nvGraphicFramePr>
        <p:xfrm>
          <a:off x="457200" y="1216275"/>
          <a:ext cx="3000000" cy="3000000"/>
        </p:xfrm>
        <a:graphic>
          <a:graphicData uri="http://schemas.openxmlformats.org/drawingml/2006/table">
            <a:tbl>
              <a:tblPr>
                <a:noFill/>
                <a:tableStyleId>{CF992BA1-11A9-45D2-A61A-834F6F41BC9F}</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331" name="Google Shape;331;p5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Einführung</a:t>
            </a:r>
            <a:endParaRPr sz="2520">
              <a:solidFill>
                <a:schemeClr val="dk1"/>
              </a:solidFill>
            </a:endParaRPr>
          </a:p>
        </p:txBody>
      </p:sp>
      <p:sp>
        <p:nvSpPr>
          <p:cNvPr id="332" name="Google Shape;332;p57"/>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Flüchtlinge und Asylsuchende sind aufgrund der erzwungenen Migration mit Traumata und Verlusten konfrontiert. Die Befriedigung ihrer emotionalen und sozialen Bedürfnisse ist entscheidend für ihre Genesung und Widerstandsfähigkeit.</a:t>
            </a:r>
            <a:endParaRPr sz="1400">
              <a:solidFill>
                <a:schemeClr val="dk1"/>
              </a:solidFill>
            </a:endParaRPr>
          </a:p>
        </p:txBody>
      </p:sp>
      <p:sp>
        <p:nvSpPr>
          <p:cNvPr id="333" name="Google Shape;333;p57"/>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Bildung gibt Flüchtlingen und Asylbewerbern Hoffnung und stärkt sie. Sie hilft ihnen bei der sozialen Integration und bietet Möglichkeiten zur persönlichen Weiterentwicklung.</a:t>
            </a:r>
            <a:endParaRPr sz="1400">
              <a:solidFill>
                <a:schemeClr val="dk1"/>
              </a:solidFill>
            </a:endParaRPr>
          </a:p>
        </p:txBody>
      </p:sp>
      <p:sp>
        <p:nvSpPr>
          <p:cNvPr id="334" name="Google Shape;334;p57"/>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Psychosoziales Wohlbefinden</a:t>
            </a:r>
            <a:endParaRPr b="1" sz="1400">
              <a:solidFill>
                <a:schemeClr val="dk1"/>
              </a:solidFill>
            </a:endParaRPr>
          </a:p>
        </p:txBody>
      </p:sp>
      <p:sp>
        <p:nvSpPr>
          <p:cNvPr id="335" name="Google Shape;335;p57"/>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Die Bedeutung der Bildung</a:t>
            </a:r>
            <a:endParaRPr b="1" sz="1400">
              <a:solidFill>
                <a:schemeClr val="dk1"/>
              </a:solidFill>
            </a:endParaRPr>
          </a:p>
        </p:txBody>
      </p:sp>
      <p:sp>
        <p:nvSpPr>
          <p:cNvPr id="336" name="Google Shape;336;p57"/>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Schwerpunkt des Moduls</a:t>
            </a:r>
            <a:endParaRPr b="1" sz="1400">
              <a:solidFill>
                <a:schemeClr val="dk1"/>
              </a:solidFill>
            </a:endParaRPr>
          </a:p>
        </p:txBody>
      </p:sp>
      <p:sp>
        <p:nvSpPr>
          <p:cNvPr id="337" name="Google Shape;337;p57"/>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In diesem Modul werden die psychosozialen Perspektiven für das Wohlergehen von Flüchtlingen und Asylbewerbern untersucht, wobei der Schwerpunkt auf der Rolle der Bildung liegt.</a:t>
            </a:r>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Hintergrund der Herausforderung</a:t>
            </a:r>
            <a:endParaRPr sz="2520"/>
          </a:p>
        </p:txBody>
      </p:sp>
      <p:sp>
        <p:nvSpPr>
          <p:cNvPr id="343" name="Google Shape;343;p5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Erzwungene Migration unterbricht das Leben und setzt den Einzelnen Herausforderungen aus</a:t>
            </a:r>
            <a:endParaRPr sz="1100"/>
          </a:p>
          <a:p>
            <a:pPr indent="-241300" lvl="0" marL="342900" rtl="0" algn="l">
              <a:spcBef>
                <a:spcPts val="1000"/>
              </a:spcBef>
              <a:spcAft>
                <a:spcPts val="0"/>
              </a:spcAft>
              <a:buClr>
                <a:schemeClr val="dk1"/>
              </a:buClr>
              <a:buSzPts val="1100"/>
              <a:buChar char="●"/>
            </a:pPr>
            <a:r>
              <a:rPr lang="en" sz="1100"/>
              <a:t>Trauma, Verlust und soziale Entwurzelung beeinträchtigen Wohlbefinden und Anpassung</a:t>
            </a:r>
            <a:endParaRPr sz="1100"/>
          </a:p>
          <a:p>
            <a:pPr indent="-241300" lvl="0" marL="342900" rtl="0" algn="l">
              <a:spcBef>
                <a:spcPts val="1000"/>
              </a:spcBef>
              <a:spcAft>
                <a:spcPts val="1000"/>
              </a:spcAft>
              <a:buClr>
                <a:schemeClr val="dk1"/>
              </a:buClr>
              <a:buSzPts val="1100"/>
              <a:buChar char="●"/>
            </a:pPr>
            <a:r>
              <a:rPr lang="en" sz="1100"/>
              <a:t>Das Wohlbefinden im Kontext der erzwungenen Migration zu verstehen ist entscheidend</a:t>
            </a:r>
            <a:endParaRPr sz="1100"/>
          </a:p>
        </p:txBody>
      </p:sp>
      <p:sp>
        <p:nvSpPr>
          <p:cNvPr id="344" name="Google Shape;344;p5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Wohlbefinden geht über die körperliche Gesundheit hinaus</a:t>
            </a:r>
            <a:endParaRPr sz="1100"/>
          </a:p>
          <a:p>
            <a:pPr indent="-241300" lvl="0" marL="342900" marR="0" rtl="0" algn="l">
              <a:lnSpc>
                <a:spcPct val="115000"/>
              </a:lnSpc>
              <a:spcBef>
                <a:spcPts val="1000"/>
              </a:spcBef>
              <a:spcAft>
                <a:spcPts val="0"/>
              </a:spcAft>
              <a:buClr>
                <a:schemeClr val="dk1"/>
              </a:buClr>
              <a:buSzPts val="1100"/>
              <a:buChar char="●"/>
            </a:pPr>
            <a:r>
              <a:rPr lang="en" sz="1100"/>
              <a:t>Psychologische und soziale Faktoren wirken sich erheblich auf die allgemeine Anpassung aus</a:t>
            </a:r>
            <a:endParaRPr sz="1100"/>
          </a:p>
          <a:p>
            <a:pPr indent="-241300" lvl="0" marL="342900" marR="0" rtl="0" algn="l">
              <a:lnSpc>
                <a:spcPct val="115000"/>
              </a:lnSpc>
              <a:spcBef>
                <a:spcPts val="1000"/>
              </a:spcBef>
              <a:spcAft>
                <a:spcPts val="1000"/>
              </a:spcAft>
              <a:buClr>
                <a:schemeClr val="dk1"/>
              </a:buClr>
              <a:buSzPts val="1100"/>
              <a:buChar char="●"/>
            </a:pPr>
            <a:r>
              <a:rPr lang="en" sz="1100"/>
              <a:t>Umfassendes Verständnis des Wohlbefindens im einzigartigen Kontext der erzwungenen Migration</a:t>
            </a:r>
            <a:endParaRPr sz="1100"/>
          </a:p>
        </p:txBody>
      </p:sp>
      <p:sp>
        <p:nvSpPr>
          <p:cNvPr id="345" name="Google Shape;345;p58"/>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Die Auswirkungen von Vertreibung und Trauma</a:t>
            </a:r>
            <a:endParaRPr sz="1400">
              <a:solidFill>
                <a:schemeClr val="lt1"/>
              </a:solidFill>
            </a:endParaRPr>
          </a:p>
        </p:txBody>
      </p:sp>
      <p:sp>
        <p:nvSpPr>
          <p:cNvPr id="346" name="Google Shape;346;p58"/>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Wohlbefinden und schulischer Erfolg von Flüchtlingen/Einwanderern</a:t>
            </a:r>
            <a:endParaRPr sz="1400">
              <a:solidFill>
                <a:schemeClr val="lt1"/>
              </a:solidFill>
            </a:endParaRPr>
          </a:p>
        </p:txBody>
      </p:sp>
      <p:cxnSp>
        <p:nvCxnSpPr>
          <p:cNvPr id="347" name="Google Shape;347;p58"/>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348" name="Google Shape;348;p58"/>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349" name="Google Shape;349;p58"/>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8"/>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5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Einrichtung von Initiativen unter der Leitung von Studenten, wie z. B. Studentenclubs oder Mentorenprogramme für Gleichaltrige, um zusätzliche Unterstützung und Ressourcen bereitzustellen.</a:t>
            </a:r>
            <a:endParaRPr/>
          </a:p>
        </p:txBody>
      </p:sp>
      <p:sp>
        <p:nvSpPr>
          <p:cNvPr id="356" name="Google Shape;356;p5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Zusammenarbeit mit Organisationen zur Unterstützung von Flüchtlingen und Partnern in der Gemeinde, um spezielle Unterstützungsdienste anzubieten.</a:t>
            </a:r>
            <a:endParaRPr/>
          </a:p>
        </p:txBody>
      </p:sp>
      <p:sp>
        <p:nvSpPr>
          <p:cNvPr id="357" name="Google Shape;357;p59"/>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Bereitstellung spezieller Unterstützungsdienste, z. B. Beratung, psychologische Betreuung und soziale Aktivitäten, um Flüchtlingen und Zuwanderern die Integration in die Hochschulgemeinschaft zu erleichtern.</a:t>
            </a:r>
            <a:endParaRPr sz="1400"/>
          </a:p>
        </p:txBody>
      </p:sp>
      <p:sp>
        <p:nvSpPr>
          <p:cNvPr id="358" name="Google Shape;358;p5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Strategien zur Förderung der psychischen Gesundheit und des Wohlbefindens</a:t>
            </a:r>
            <a:endParaRPr sz="2500">
              <a:solidFill>
                <a:schemeClr val="dk1"/>
              </a:solidFill>
            </a:endParaRPr>
          </a:p>
        </p:txBody>
      </p:sp>
      <p:sp>
        <p:nvSpPr>
          <p:cNvPr id="359" name="Google Shape;359;p59"/>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360" name="Google Shape;360;p59"/>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361" name="Google Shape;361;p59"/>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sp>
        <p:nvSpPr>
          <p:cNvPr id="366" name="Google Shape;366;p6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Vorteile der Unterstützungsdienste</a:t>
            </a:r>
            <a:endParaRPr sz="2520"/>
          </a:p>
        </p:txBody>
      </p:sp>
      <p:sp>
        <p:nvSpPr>
          <p:cNvPr id="367" name="Google Shape;367;p6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Förderung der psychischen Gesundheit und des Wohlbefindens</a:t>
            </a:r>
            <a:endParaRPr sz="1200"/>
          </a:p>
          <a:p>
            <a:pPr indent="-247650" lvl="0" marL="342900" rtl="0" algn="l">
              <a:spcBef>
                <a:spcPts val="1000"/>
              </a:spcBef>
              <a:spcAft>
                <a:spcPts val="0"/>
              </a:spcAft>
              <a:buSzPts val="1200"/>
              <a:buChar char="•"/>
            </a:pPr>
            <a:r>
              <a:rPr lang="en" sz="1200"/>
              <a:t>Psychologische Herausforderungen angehen</a:t>
            </a:r>
            <a:endParaRPr sz="1200"/>
          </a:p>
          <a:p>
            <a:pPr indent="-247650" lvl="0" marL="342900" rtl="0" algn="l">
              <a:spcBef>
                <a:spcPts val="1000"/>
              </a:spcBef>
              <a:spcAft>
                <a:spcPts val="0"/>
              </a:spcAft>
              <a:buSzPts val="1200"/>
              <a:buChar char="•"/>
            </a:pPr>
            <a:r>
              <a:rPr lang="en" sz="1200"/>
              <a:t>Verbesserung der sozialen Integration</a:t>
            </a:r>
            <a:endParaRPr sz="1200"/>
          </a:p>
          <a:p>
            <a:pPr indent="-247650" lvl="0" marL="342900" rtl="0" algn="l">
              <a:spcBef>
                <a:spcPts val="1000"/>
              </a:spcBef>
              <a:spcAft>
                <a:spcPts val="1000"/>
              </a:spcAft>
              <a:buSzPts val="1200"/>
              <a:buChar char="•"/>
            </a:pPr>
            <a:r>
              <a:rPr lang="en" sz="1200"/>
              <a:t>Erleichterung des akademischen Erfolgs</a:t>
            </a:r>
            <a:endParaRPr sz="1200"/>
          </a:p>
        </p:txBody>
      </p:sp>
      <p:sp>
        <p:nvSpPr>
          <p:cNvPr id="368" name="Google Shape;368;p6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Maßgeschneiderte Unterstützungsdienste für spezifische Bedürfnisse</a:t>
            </a:r>
            <a:endParaRPr sz="1200"/>
          </a:p>
          <a:p>
            <a:pPr indent="-247650" lvl="0" marL="342900" marR="0" rtl="0" algn="l">
              <a:lnSpc>
                <a:spcPct val="115000"/>
              </a:lnSpc>
              <a:spcBef>
                <a:spcPts val="1000"/>
              </a:spcBef>
              <a:spcAft>
                <a:spcPts val="0"/>
              </a:spcAft>
              <a:buSzPts val="1200"/>
              <a:buChar char="•"/>
            </a:pPr>
            <a:r>
              <a:rPr lang="en" sz="1200"/>
              <a:t>Zusammenarbeit mit Organisationen zur Unterstützung von Flüchtlingen</a:t>
            </a:r>
            <a:endParaRPr sz="1200"/>
          </a:p>
          <a:p>
            <a:pPr indent="-247650" lvl="0" marL="342900" marR="0" rtl="0" algn="l">
              <a:lnSpc>
                <a:spcPct val="115000"/>
              </a:lnSpc>
              <a:spcBef>
                <a:spcPts val="1000"/>
              </a:spcBef>
              <a:spcAft>
                <a:spcPts val="0"/>
              </a:spcAft>
              <a:buSzPts val="1200"/>
              <a:buChar char="•"/>
            </a:pPr>
            <a:r>
              <a:rPr lang="en" sz="1200"/>
              <a:t>Gründung von Initiativen unter der Leitung von Studenten</a:t>
            </a:r>
            <a:endParaRPr sz="1200"/>
          </a:p>
          <a:p>
            <a:pPr indent="-247650" lvl="0" marL="342900" marR="0" rtl="0" algn="l">
              <a:lnSpc>
                <a:spcPct val="115000"/>
              </a:lnSpc>
              <a:spcBef>
                <a:spcPts val="1000"/>
              </a:spcBef>
              <a:spcAft>
                <a:spcPts val="1000"/>
              </a:spcAft>
              <a:buSzPts val="1200"/>
              <a:buChar char="•"/>
            </a:pPr>
            <a:r>
              <a:rPr lang="en" sz="1200"/>
              <a:t>Überwachung und Bewertung der Wirksamkeit von Fördermaßnahmen</a:t>
            </a:r>
            <a:endParaRPr sz="1200"/>
          </a:p>
        </p:txBody>
      </p:sp>
      <p:sp>
        <p:nvSpPr>
          <p:cNvPr id="369" name="Google Shape;369;p6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Vorteile der Unterstützungsdienste</a:t>
            </a:r>
            <a:endParaRPr/>
          </a:p>
        </p:txBody>
      </p:sp>
      <p:sp>
        <p:nvSpPr>
          <p:cNvPr id="370" name="Google Shape;370;p6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Anpassen des Inhalts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aphicFrame>
        <p:nvGraphicFramePr>
          <p:cNvPr id="375" name="Google Shape;375;p61"/>
          <p:cNvGraphicFramePr/>
          <p:nvPr/>
        </p:nvGraphicFramePr>
        <p:xfrm>
          <a:off x="457200" y="1216275"/>
          <a:ext cx="3000000" cy="3000000"/>
        </p:xfrm>
        <a:graphic>
          <a:graphicData uri="http://schemas.openxmlformats.org/drawingml/2006/table">
            <a:tbl>
              <a:tblPr>
                <a:noFill/>
                <a:tableStyleId>{CF992BA1-11A9-45D2-A61A-834F6F41BC9F}</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376" name="Google Shape;376;p6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der Bildung bei der Unterstützung von Flüchtlingen</a:t>
            </a:r>
            <a:endParaRPr sz="2520"/>
          </a:p>
        </p:txBody>
      </p:sp>
      <p:sp>
        <p:nvSpPr>
          <p:cNvPr id="377" name="Google Shape;377;p61"/>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Bildung bietet ein unterstützendes Umfeld für die persönliche Entwicklung.</a:t>
            </a:r>
            <a:endParaRPr sz="1400">
              <a:solidFill>
                <a:schemeClr val="dk2"/>
              </a:solidFill>
            </a:endParaRPr>
          </a:p>
        </p:txBody>
      </p:sp>
      <p:sp>
        <p:nvSpPr>
          <p:cNvPr id="378" name="Google Shape;378;p61"/>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Bildung fördert das kulturelle Verständnis und die soziale Interaktion.</a:t>
            </a:r>
            <a:endParaRPr sz="1400">
              <a:solidFill>
                <a:schemeClr val="dk2"/>
              </a:solidFill>
            </a:endParaRPr>
          </a:p>
        </p:txBody>
      </p:sp>
      <p:sp>
        <p:nvSpPr>
          <p:cNvPr id="379" name="Google Shape;379;p61"/>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Empowerment von Flüchtlingen</a:t>
            </a:r>
            <a:endParaRPr sz="1400">
              <a:solidFill>
                <a:schemeClr val="dk2"/>
              </a:solidFill>
            </a:endParaRPr>
          </a:p>
        </p:txBody>
      </p:sp>
      <p:sp>
        <p:nvSpPr>
          <p:cNvPr id="380" name="Google Shape;380;p61"/>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Erleichterung der Integration</a:t>
            </a:r>
            <a:endParaRPr sz="1400">
              <a:solidFill>
                <a:schemeClr val="dk2"/>
              </a:solidFill>
            </a:endParaRPr>
          </a:p>
        </p:txBody>
      </p:sp>
      <p:sp>
        <p:nvSpPr>
          <p:cNvPr id="381" name="Google Shape;381;p61"/>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Steigerung des Wohlbefindens</a:t>
            </a:r>
            <a:endParaRPr sz="1400">
              <a:solidFill>
                <a:schemeClr val="dk2"/>
              </a:solidFill>
            </a:endParaRPr>
          </a:p>
        </p:txBody>
      </p:sp>
      <p:sp>
        <p:nvSpPr>
          <p:cNvPr id="382" name="Google Shape;382;p61"/>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Bildung stärkt das Selbstwertgefühl und vermittelt den Flüchtlingen Fertigkeiten für zukünftige Chancen.</a:t>
            </a:r>
            <a:endParaRPr sz="14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62"/>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Bedeutung von persönlichem Ehrgeiz und Unterstützung</a:t>
            </a:r>
            <a:endParaRPr sz="2520"/>
          </a:p>
        </p:txBody>
      </p:sp>
      <p:sp>
        <p:nvSpPr>
          <p:cNvPr id="389" name="Google Shape;389;p62"/>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Entscheidend für den Erfolg.</a:t>
            </a:r>
            <a:endParaRPr sz="1200"/>
          </a:p>
          <a:p>
            <a:pPr indent="-247650" lvl="0" marL="342900" rtl="0" algn="l">
              <a:spcBef>
                <a:spcPts val="1000"/>
              </a:spcBef>
              <a:spcAft>
                <a:spcPts val="0"/>
              </a:spcAft>
              <a:buSzPts val="1200"/>
              <a:buChar char="•"/>
            </a:pPr>
            <a:r>
              <a:rPr lang="en" sz="1200"/>
              <a:t>Er treibt den Einzelnen zu Höchstleistungen an.</a:t>
            </a:r>
            <a:endParaRPr sz="1200"/>
          </a:p>
          <a:p>
            <a:pPr indent="-247650" lvl="0" marL="342900" rtl="0" algn="l">
              <a:spcBef>
                <a:spcPts val="1000"/>
              </a:spcBef>
              <a:spcAft>
                <a:spcPts val="1000"/>
              </a:spcAft>
              <a:buSzPts val="1200"/>
              <a:buChar char="•"/>
            </a:pPr>
            <a:r>
              <a:rPr lang="en" sz="1200"/>
              <a:t>Behält eine positive Einstellung bei.</a:t>
            </a:r>
            <a:endParaRPr sz="1200"/>
          </a:p>
        </p:txBody>
      </p:sp>
      <p:sp>
        <p:nvSpPr>
          <p:cNvPr id="390" name="Google Shape;390;p62"/>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Wesentlich für den Erfolg.</a:t>
            </a:r>
            <a:endParaRPr sz="1200"/>
          </a:p>
          <a:p>
            <a:pPr indent="-247650" lvl="0" marL="342900" marR="0" rtl="0" algn="l">
              <a:lnSpc>
                <a:spcPct val="115000"/>
              </a:lnSpc>
              <a:spcBef>
                <a:spcPts val="1000"/>
              </a:spcBef>
              <a:spcAft>
                <a:spcPts val="0"/>
              </a:spcAft>
              <a:buSzPts val="1200"/>
              <a:buChar char="•"/>
            </a:pPr>
            <a:r>
              <a:rPr lang="en" sz="1200"/>
              <a:t>Das können finanzielle Mittel, Beratung und Ressourcen sein.</a:t>
            </a:r>
            <a:endParaRPr sz="1200"/>
          </a:p>
          <a:p>
            <a:pPr indent="-247650" lvl="0" marL="342900" marR="0" rtl="0" algn="l">
              <a:lnSpc>
                <a:spcPct val="115000"/>
              </a:lnSpc>
              <a:spcBef>
                <a:spcPts val="1000"/>
              </a:spcBef>
              <a:spcAft>
                <a:spcPts val="1000"/>
              </a:spcAft>
              <a:buSzPts val="1200"/>
              <a:buChar char="•"/>
            </a:pPr>
            <a:r>
              <a:rPr lang="en" sz="1200"/>
              <a:t>Hilft bei der Überwindung von Hindernissen in der Bildung.</a:t>
            </a:r>
            <a:endParaRPr sz="1200"/>
          </a:p>
        </p:txBody>
      </p:sp>
      <p:sp>
        <p:nvSpPr>
          <p:cNvPr id="391" name="Google Shape;391;p62"/>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Persönlicher Ehrgeiz</a:t>
            </a:r>
            <a:endParaRPr/>
          </a:p>
        </p:txBody>
      </p:sp>
      <p:sp>
        <p:nvSpPr>
          <p:cNvPr id="392" name="Google Shape;392;p62"/>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Unterstützung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3"/>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Entwicklung von individualisierten Bildungsplänen</a:t>
            </a:r>
            <a:endParaRPr>
              <a:solidFill>
                <a:schemeClr val="dk1"/>
              </a:solidFill>
            </a:endParaRPr>
          </a:p>
        </p:txBody>
      </p:sp>
      <p:sp>
        <p:nvSpPr>
          <p:cNvPr id="398" name="Google Shape;398;p63"/>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Einladende und integrative Lernumgebungen schaffen</a:t>
            </a:r>
            <a:endParaRPr>
              <a:solidFill>
                <a:schemeClr val="dk1"/>
              </a:solidFill>
            </a:endParaRPr>
          </a:p>
        </p:txBody>
      </p:sp>
      <p:sp>
        <p:nvSpPr>
          <p:cNvPr id="399" name="Google Shape;399;p63"/>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Erkennen von Bildungsbedürfnissen und -bestrebungen</a:t>
            </a:r>
            <a:endParaRPr>
              <a:solidFill>
                <a:schemeClr val="dk1"/>
              </a:solidFill>
            </a:endParaRPr>
          </a:p>
        </p:txBody>
      </p:sp>
      <p:sp>
        <p:nvSpPr>
          <p:cNvPr id="400" name="Google Shape;400;p6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Übersicht über die schrittweise Implementierung</a:t>
            </a:r>
            <a:endParaRPr sz="2520"/>
          </a:p>
        </p:txBody>
      </p:sp>
    </p:spTree>
  </p:cSld>
  <p:clrMapOvr>
    <a:masterClrMapping/>
  </p:clrMapOvr>
</p:sld>
</file>

<file path=ppt/theme/theme1.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