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5"/>
    <p:sldMasterId id="2147483700" r:id="rId6"/>
    <p:sldMasterId id="214748370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
      <p:font typeface="Hanken Grotesk Black"/>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6B2C68F-DA63-4BCB-BDF4-919CB5F61AAD}">
  <a:tblStyle styleId="{26B2C68F-DA63-4BCB-BDF4-919CB5F61A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SemiBold-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3.xml"/><Relationship Id="rId33" Type="http://schemas.openxmlformats.org/officeDocument/2006/relationships/font" Target="fonts/Inter-regular.fntdata"/><Relationship Id="rId10" Type="http://schemas.openxmlformats.org/officeDocument/2006/relationships/slide" Target="slides/slide2.xml"/><Relationship Id="rId32" Type="http://schemas.openxmlformats.org/officeDocument/2006/relationships/font" Target="fonts/HankenGroteskSemiBold-boldItalic.fntdata"/><Relationship Id="rId13" Type="http://schemas.openxmlformats.org/officeDocument/2006/relationships/slide" Target="slides/slide5.xml"/><Relationship Id="rId35" Type="http://schemas.openxmlformats.org/officeDocument/2006/relationships/font" Target="fonts/HankenGroteskBlack-bold.fntdata"/><Relationship Id="rId12" Type="http://schemas.openxmlformats.org/officeDocument/2006/relationships/slide" Target="slides/slide4.xml"/><Relationship Id="rId34" Type="http://schemas.openxmlformats.org/officeDocument/2006/relationships/font" Target="fonts/Inter-bold.fntdata"/><Relationship Id="rId15" Type="http://schemas.openxmlformats.org/officeDocument/2006/relationships/slide" Target="slides/slide7.xml"/><Relationship Id="rId14" Type="http://schemas.openxmlformats.org/officeDocument/2006/relationships/slide" Target="slides/slide6.xml"/><Relationship Id="rId36" Type="http://schemas.openxmlformats.org/officeDocument/2006/relationships/font" Target="fonts/HankenGroteskBlack-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SLIDES_API68885787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SLIDES_API68885787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SLIDES_API688857872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SLIDES_API688857872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SLIDES_API688857872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SLIDES_API688857872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SLIDES_API63791492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SLIDES_API63791492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SLIDES_API688857872_1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SLIDES_API688857872_1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SLIDES_API688857872_1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SLIDES_API688857872_1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SLIDES_API688857872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SLIDES_API688857872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f50d280da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f50d280da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SLIDES_API688857872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SLIDES_API68885787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SLIDES_API688857872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SLIDES_API688857872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SLIDES_API688857872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SLIDES_API688857872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SLIDES_API688857872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SLIDES_API688857872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SLIDES_API688857872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SLIDES_API688857872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SLIDES_API688857872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SLIDES_API688857872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SLIDES_API688857872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SLIDES_API688857872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SLIDES_API688857872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SLIDES_API688857872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3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75" name="Google Shape;17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76" name="Shape 176"/>
        <p:cNvGrpSpPr/>
        <p:nvPr/>
      </p:nvGrpSpPr>
      <p:grpSpPr>
        <a:xfrm>
          <a:off x="0" y="0"/>
          <a:ext cx="0" cy="0"/>
          <a:chOff x="0" y="0"/>
          <a:chExt cx="0" cy="0"/>
        </a:xfrm>
      </p:grpSpPr>
      <p:sp>
        <p:nvSpPr>
          <p:cNvPr id="177" name="Google Shape;177;p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78" name="Google Shape;178;p3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79" name="Shape 179"/>
        <p:cNvGrpSpPr/>
        <p:nvPr/>
      </p:nvGrpSpPr>
      <p:grpSpPr>
        <a:xfrm>
          <a:off x="0" y="0"/>
          <a:ext cx="0" cy="0"/>
          <a:chOff x="0" y="0"/>
          <a:chExt cx="0" cy="0"/>
        </a:xfrm>
      </p:grpSpPr>
      <p:sp>
        <p:nvSpPr>
          <p:cNvPr id="180" name="Google Shape;180;p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1" name="Google Shape;181;p3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82" name="Shape 182"/>
        <p:cNvGrpSpPr/>
        <p:nvPr/>
      </p:nvGrpSpPr>
      <p:grpSpPr>
        <a:xfrm>
          <a:off x="0" y="0"/>
          <a:ext cx="0" cy="0"/>
          <a:chOff x="0" y="0"/>
          <a:chExt cx="0" cy="0"/>
        </a:xfrm>
      </p:grpSpPr>
      <p:sp>
        <p:nvSpPr>
          <p:cNvPr id="183" name="Google Shape;183;p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4" name="Google Shape;184;p3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85" name="Shape 185"/>
        <p:cNvGrpSpPr/>
        <p:nvPr/>
      </p:nvGrpSpPr>
      <p:grpSpPr>
        <a:xfrm>
          <a:off x="0" y="0"/>
          <a:ext cx="0" cy="0"/>
          <a:chOff x="0" y="0"/>
          <a:chExt cx="0" cy="0"/>
        </a:xfrm>
      </p:grpSpPr>
      <p:sp>
        <p:nvSpPr>
          <p:cNvPr id="186" name="Google Shape;186;p3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7" name="Google Shape;187;p3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8" name="Google Shape;188;p3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9" name="Google Shape;189;p3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0" name="Google Shape;190;p38"/>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8"/>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8"/>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93" name="Shape 193"/>
        <p:cNvGrpSpPr/>
        <p:nvPr/>
      </p:nvGrpSpPr>
      <p:grpSpPr>
        <a:xfrm>
          <a:off x="0" y="0"/>
          <a:ext cx="0" cy="0"/>
          <a:chOff x="0" y="0"/>
          <a:chExt cx="0" cy="0"/>
        </a:xfrm>
      </p:grpSpPr>
      <p:sp>
        <p:nvSpPr>
          <p:cNvPr id="194" name="Google Shape;194;p3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5" name="Google Shape;195;p3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6" name="Google Shape;196;p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97" name="Google Shape;197;p3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98" name="Shape 198"/>
        <p:cNvGrpSpPr/>
        <p:nvPr/>
      </p:nvGrpSpPr>
      <p:grpSpPr>
        <a:xfrm>
          <a:off x="0" y="0"/>
          <a:ext cx="0" cy="0"/>
          <a:chOff x="0" y="0"/>
          <a:chExt cx="0" cy="0"/>
        </a:xfrm>
      </p:grpSpPr>
      <p:sp>
        <p:nvSpPr>
          <p:cNvPr id="199" name="Google Shape;199;p4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0" name="Google Shape;200;p4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1" name="Google Shape;201;p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02" name="Google Shape;202;p4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3" name="Google Shape;203;p40"/>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04" name="Google Shape;204;p40"/>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05" name="Google Shape;205;p40"/>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206" name="Shape 206"/>
        <p:cNvGrpSpPr/>
        <p:nvPr/>
      </p:nvGrpSpPr>
      <p:grpSpPr>
        <a:xfrm>
          <a:off x="0" y="0"/>
          <a:ext cx="0" cy="0"/>
          <a:chOff x="0" y="0"/>
          <a:chExt cx="0" cy="0"/>
        </a:xfrm>
      </p:grpSpPr>
      <p:sp>
        <p:nvSpPr>
          <p:cNvPr id="207" name="Google Shape;207;p4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8" name="Google Shape;208;p4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9" name="Google Shape;209;p4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10" name="Google Shape;210;p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211" name="Google Shape;211;p4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2" name="Google Shape;212;p4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3" name="Google Shape;213;p4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214" name="Shape 214"/>
        <p:cNvGrpSpPr/>
        <p:nvPr/>
      </p:nvGrpSpPr>
      <p:grpSpPr>
        <a:xfrm>
          <a:off x="0" y="0"/>
          <a:ext cx="0" cy="0"/>
          <a:chOff x="0" y="0"/>
          <a:chExt cx="0" cy="0"/>
        </a:xfrm>
      </p:grpSpPr>
      <p:sp>
        <p:nvSpPr>
          <p:cNvPr id="215" name="Google Shape;215;p4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6" name="Google Shape;216;p4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7" name="Google Shape;217;p4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8" name="Google Shape;218;p4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219" name="Google Shape;219;p4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20" name="Google Shape;220;p4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221" name="Google Shape;221;p4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222" name="Google Shape;222;p4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3" name="Google Shape;223;p4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4" name="Google Shape;224;p4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225" name="Shape 225"/>
        <p:cNvGrpSpPr/>
        <p:nvPr/>
      </p:nvGrpSpPr>
      <p:grpSpPr>
        <a:xfrm>
          <a:off x="0" y="0"/>
          <a:ext cx="0" cy="0"/>
          <a:chOff x="0" y="0"/>
          <a:chExt cx="0" cy="0"/>
        </a:xfrm>
      </p:grpSpPr>
      <p:sp>
        <p:nvSpPr>
          <p:cNvPr id="226" name="Google Shape;226;p4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7" name="Google Shape;227;p4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8" name="Google Shape;228;p4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9" name="Google Shape;229;p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230" name="Shape 230"/>
        <p:cNvGrpSpPr/>
        <p:nvPr/>
      </p:nvGrpSpPr>
      <p:grpSpPr>
        <a:xfrm>
          <a:off x="0" y="0"/>
          <a:ext cx="0" cy="0"/>
          <a:chOff x="0" y="0"/>
          <a:chExt cx="0" cy="0"/>
        </a:xfrm>
      </p:grpSpPr>
      <p:sp>
        <p:nvSpPr>
          <p:cNvPr id="231" name="Google Shape;231;p44"/>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2" name="Google Shape;232;p44"/>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3" name="Google Shape;233;p44"/>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4" name="Google Shape;234;p44"/>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235" name="Google Shape;235;p44"/>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236" name="Google Shape;236;p44"/>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237" name="Google Shape;237;p4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238" name="Shape 238"/>
        <p:cNvGrpSpPr/>
        <p:nvPr/>
      </p:nvGrpSpPr>
      <p:grpSpPr>
        <a:xfrm>
          <a:off x="0" y="0"/>
          <a:ext cx="0" cy="0"/>
          <a:chOff x="0" y="0"/>
          <a:chExt cx="0" cy="0"/>
        </a:xfrm>
      </p:grpSpPr>
      <p:sp>
        <p:nvSpPr>
          <p:cNvPr id="239" name="Google Shape;239;p45"/>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0" name="Google Shape;240;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41" name="Google Shape;241;p45"/>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242" name="Google Shape;242;p45"/>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243" name="Google Shape;243;p45"/>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244" name="Google Shape;244;p45"/>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5" name="Google Shape;245;p45"/>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246" name="Shape 246"/>
        <p:cNvGrpSpPr/>
        <p:nvPr/>
      </p:nvGrpSpPr>
      <p:grpSpPr>
        <a:xfrm>
          <a:off x="0" y="0"/>
          <a:ext cx="0" cy="0"/>
          <a:chOff x="0" y="0"/>
          <a:chExt cx="0" cy="0"/>
        </a:xfrm>
      </p:grpSpPr>
      <p:sp>
        <p:nvSpPr>
          <p:cNvPr id="247" name="Google Shape;247;p46"/>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248" name="Google Shape;248;p46"/>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249" name="Google Shape;249;p46"/>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250" name="Google Shape;250;p46"/>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1" name="Google Shape;251;p46"/>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2" name="Google Shape;252;p46"/>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3" name="Google Shape;253;p46"/>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6"/>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46"/>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257" name="Shape 257"/>
        <p:cNvGrpSpPr/>
        <p:nvPr/>
      </p:nvGrpSpPr>
      <p:grpSpPr>
        <a:xfrm>
          <a:off x="0" y="0"/>
          <a:ext cx="0" cy="0"/>
          <a:chOff x="0" y="0"/>
          <a:chExt cx="0" cy="0"/>
        </a:xfrm>
      </p:grpSpPr>
      <p:sp>
        <p:nvSpPr>
          <p:cNvPr id="258" name="Google Shape;258;p47"/>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9" name="Google Shape;259;p47"/>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61" name="Google Shape;261;p47"/>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2" name="Google Shape;262;p47"/>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47"/>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4" name="Google Shape;264;p47"/>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265" name="Shape 265"/>
        <p:cNvGrpSpPr/>
        <p:nvPr/>
      </p:nvGrpSpPr>
      <p:grpSpPr>
        <a:xfrm>
          <a:off x="0" y="0"/>
          <a:ext cx="0" cy="0"/>
          <a:chOff x="0" y="0"/>
          <a:chExt cx="0" cy="0"/>
        </a:xfrm>
      </p:grpSpPr>
      <p:sp>
        <p:nvSpPr>
          <p:cNvPr id="266" name="Google Shape;266;p48"/>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7" name="Google Shape;267;p48"/>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8" name="Google Shape;268;p48"/>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48"/>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8"/>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72" name="Google Shape;272;p48"/>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273" name="Shape 273"/>
        <p:cNvGrpSpPr/>
        <p:nvPr/>
      </p:nvGrpSpPr>
      <p:grpSpPr>
        <a:xfrm>
          <a:off x="0" y="0"/>
          <a:ext cx="0" cy="0"/>
          <a:chOff x="0" y="0"/>
          <a:chExt cx="0" cy="0"/>
        </a:xfrm>
      </p:grpSpPr>
      <p:sp>
        <p:nvSpPr>
          <p:cNvPr id="274" name="Google Shape;274;p49"/>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275" name="Google Shape;275;p49"/>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6" name="Google Shape;276;p49"/>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77" name="Google Shape;277;p49"/>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78" name="Google Shape;278;p49"/>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9" name="Google Shape;279;p49"/>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0" name="Google Shape;280;p49"/>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81" name="Google Shape;281;p49"/>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2" name="Google Shape;282;p49"/>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3" name="Google Shape;283;p49"/>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4" name="Google Shape;284;p49"/>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9"/>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87" name="Shape 287"/>
        <p:cNvGrpSpPr/>
        <p:nvPr/>
      </p:nvGrpSpPr>
      <p:grpSpPr>
        <a:xfrm>
          <a:off x="0" y="0"/>
          <a:ext cx="0" cy="0"/>
          <a:chOff x="0" y="0"/>
          <a:chExt cx="0" cy="0"/>
        </a:xfrm>
      </p:grpSpPr>
      <p:sp>
        <p:nvSpPr>
          <p:cNvPr id="288" name="Google Shape;288;p50"/>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9" name="Google Shape;289;p5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0" name="Google Shape;290;p5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1" name="Google Shape;291;p5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292" name="Google Shape;292;p5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293" name="Shape 293"/>
        <p:cNvGrpSpPr/>
        <p:nvPr/>
      </p:nvGrpSpPr>
      <p:grpSpPr>
        <a:xfrm>
          <a:off x="0" y="0"/>
          <a:ext cx="0" cy="0"/>
          <a:chOff x="0" y="0"/>
          <a:chExt cx="0" cy="0"/>
        </a:xfrm>
      </p:grpSpPr>
      <p:sp>
        <p:nvSpPr>
          <p:cNvPr id="294" name="Google Shape;294;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5" name="Google Shape;295;p51"/>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6" name="Google Shape;296;p51"/>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297" name="Shape 297"/>
        <p:cNvGrpSpPr/>
        <p:nvPr/>
      </p:nvGrpSpPr>
      <p:grpSpPr>
        <a:xfrm>
          <a:off x="0" y="0"/>
          <a:ext cx="0" cy="0"/>
          <a:chOff x="0" y="0"/>
          <a:chExt cx="0" cy="0"/>
        </a:xfrm>
      </p:grpSpPr>
      <p:sp>
        <p:nvSpPr>
          <p:cNvPr id="298" name="Google Shape;298;p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9" name="Google Shape;299;p52"/>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0" name="Google Shape;300;p52"/>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301" name="Shape 301"/>
        <p:cNvGrpSpPr/>
        <p:nvPr/>
      </p:nvGrpSpPr>
      <p:grpSpPr>
        <a:xfrm>
          <a:off x="0" y="0"/>
          <a:ext cx="0" cy="0"/>
          <a:chOff x="0" y="0"/>
          <a:chExt cx="0" cy="0"/>
        </a:xfrm>
      </p:grpSpPr>
      <p:sp>
        <p:nvSpPr>
          <p:cNvPr id="302" name="Google Shape;302;p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3" name="Google Shape;303;p53"/>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4" name="Google Shape;304;p53"/>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07" name="Google Shape;307;p5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8" name="Google Shape;308;p5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9" name="Google Shape;309;p5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310" name="Google Shape;310;p5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0.xml"/><Relationship Id="rId11" Type="http://schemas.openxmlformats.org/officeDocument/2006/relationships/slideLayout" Target="../slideLayouts/slideLayout41.xml"/><Relationship Id="rId22" Type="http://schemas.openxmlformats.org/officeDocument/2006/relationships/theme" Target="../theme/theme2.xml"/><Relationship Id="rId10" Type="http://schemas.openxmlformats.org/officeDocument/2006/relationships/slideLayout" Target="../slideLayouts/slideLayout40.xml"/><Relationship Id="rId21" Type="http://schemas.openxmlformats.org/officeDocument/2006/relationships/slideLayout" Target="../slideLayouts/slideLayout51.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3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71" name="Google Shape;171;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172" name="Google Shape;17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5"/>
          <p:cNvSpPr txBox="1"/>
          <p:nvPr>
            <p:ph type="ctrTitle"/>
          </p:nvPr>
        </p:nvSpPr>
        <p:spPr>
          <a:xfrm>
            <a:off x="614850" y="1387700"/>
            <a:ext cx="79143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Psychosociale perspectieven op het welzijn van vluchtelingen en asielzoekers en hoe de focus op onderwijs te stimuleren</a:t>
            </a:r>
            <a:endParaRPr sz="3000"/>
          </a:p>
        </p:txBody>
      </p:sp>
      <p:pic>
        <p:nvPicPr>
          <p:cNvPr id="316" name="Google Shape;316;p55"/>
          <p:cNvPicPr preferRelativeResize="0"/>
          <p:nvPr/>
        </p:nvPicPr>
        <p:blipFill>
          <a:blip r:embed="rId3">
            <a:alphaModFix/>
          </a:blip>
          <a:stretch>
            <a:fillRect/>
          </a:stretch>
        </p:blipFill>
        <p:spPr>
          <a:xfrm>
            <a:off x="354626" y="206850"/>
            <a:ext cx="1551549" cy="940175"/>
          </a:xfrm>
          <a:prstGeom prst="rect">
            <a:avLst/>
          </a:prstGeom>
          <a:noFill/>
          <a:ln>
            <a:noFill/>
          </a:ln>
        </p:spPr>
      </p:pic>
      <p:pic>
        <p:nvPicPr>
          <p:cNvPr id="317" name="Google Shape;317;p55"/>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318" name="Google Shape;318;p55"/>
          <p:cNvSpPr txBox="1"/>
          <p:nvPr/>
        </p:nvSpPr>
        <p:spPr>
          <a:xfrm>
            <a:off x="354625" y="3441975"/>
            <a:ext cx="8223600" cy="120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b="1"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5" name="Shape 405"/>
        <p:cNvGrpSpPr/>
        <p:nvPr/>
      </p:nvGrpSpPr>
      <p:grpSpPr>
        <a:xfrm>
          <a:off x="0" y="0"/>
          <a:ext cx="0" cy="0"/>
          <a:chOff x="0" y="0"/>
          <a:chExt cx="0" cy="0"/>
        </a:xfrm>
      </p:grpSpPr>
      <p:sp>
        <p:nvSpPr>
          <p:cNvPr id="406" name="Google Shape;406;p6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Onderwijsbehoeften en -aspiraties vaststellen</a:t>
            </a:r>
            <a:endParaRPr sz="2520"/>
          </a:p>
        </p:txBody>
      </p:sp>
      <p:sp>
        <p:nvSpPr>
          <p:cNvPr id="407" name="Google Shape;407;p64"/>
          <p:cNvSpPr txBox="1"/>
          <p:nvPr>
            <p:ph idx="1" type="body"/>
          </p:nvPr>
        </p:nvSpPr>
        <p:spPr>
          <a:xfrm>
            <a:off x="380200" y="1834900"/>
            <a:ext cx="38532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Verschillende educatieve achtergronden en eerdere ervaringen erkennen</a:t>
            </a:r>
            <a:endParaRPr sz="1100"/>
          </a:p>
          <a:p>
            <a:pPr indent="-241300" lvl="0" marL="342900" rtl="0" algn="l">
              <a:spcBef>
                <a:spcPts val="1000"/>
              </a:spcBef>
              <a:spcAft>
                <a:spcPts val="0"/>
              </a:spcAft>
              <a:buClr>
                <a:schemeClr val="dk1"/>
              </a:buClr>
              <a:buSzPts val="1100"/>
              <a:buChar char="•"/>
            </a:pPr>
            <a:r>
              <a:rPr lang="en" sz="1100"/>
              <a:t>Specifieke onderwijsvereisten en uitdagingen begrijpen</a:t>
            </a:r>
            <a:endParaRPr sz="1100"/>
          </a:p>
          <a:p>
            <a:pPr indent="-241300" lvl="0" marL="342900" rtl="0" algn="l">
              <a:spcBef>
                <a:spcPts val="1000"/>
              </a:spcBef>
              <a:spcAft>
                <a:spcPts val="0"/>
              </a:spcAft>
              <a:buClr>
                <a:schemeClr val="dk1"/>
              </a:buClr>
              <a:buSzPts val="1100"/>
              <a:buChar char="•"/>
            </a:pPr>
            <a:r>
              <a:rPr lang="en" sz="1100"/>
              <a:t>Hiaten in kennis of vaardigheden identificeren</a:t>
            </a:r>
            <a:endParaRPr sz="1100"/>
          </a:p>
          <a:p>
            <a:pPr indent="-241300" lvl="0" marL="342900" rtl="0" algn="l">
              <a:spcBef>
                <a:spcPts val="1000"/>
              </a:spcBef>
              <a:spcAft>
                <a:spcPts val="1000"/>
              </a:spcAft>
              <a:buClr>
                <a:schemeClr val="dk1"/>
              </a:buClr>
              <a:buSzPts val="1100"/>
              <a:buChar char="•"/>
            </a:pPr>
            <a:r>
              <a:rPr lang="en" sz="1100"/>
              <a:t>Houd rekening met taalbarrières en de behoefte aan taalondersteuning</a:t>
            </a:r>
            <a:endParaRPr sz="1100"/>
          </a:p>
        </p:txBody>
      </p:sp>
      <p:sp>
        <p:nvSpPr>
          <p:cNvPr id="408" name="Google Shape;408;p64"/>
          <p:cNvSpPr txBox="1"/>
          <p:nvPr>
            <p:ph idx="2" type="body"/>
          </p:nvPr>
        </p:nvSpPr>
        <p:spPr>
          <a:xfrm>
            <a:off x="4723300" y="1834900"/>
            <a:ext cx="38532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Stimuleer het uiten van educatieve doelen en ambities</a:t>
            </a:r>
            <a:endParaRPr sz="1100"/>
          </a:p>
          <a:p>
            <a:pPr indent="-241300" lvl="0" marL="342900" marR="0" rtl="0" algn="l">
              <a:lnSpc>
                <a:spcPct val="115000"/>
              </a:lnSpc>
              <a:spcBef>
                <a:spcPts val="1000"/>
              </a:spcBef>
              <a:spcAft>
                <a:spcPts val="0"/>
              </a:spcAft>
              <a:buClr>
                <a:schemeClr val="dk1"/>
              </a:buClr>
              <a:buSzPts val="1100"/>
              <a:buChar char="•"/>
            </a:pPr>
            <a:r>
              <a:rPr lang="en" sz="1100"/>
              <a:t>Interesses, talenten en potentiële carrièrepaden verkennen</a:t>
            </a:r>
            <a:endParaRPr sz="1100"/>
          </a:p>
          <a:p>
            <a:pPr indent="-241300" lvl="0" marL="342900" marR="0" rtl="0" algn="l">
              <a:lnSpc>
                <a:spcPct val="115000"/>
              </a:lnSpc>
              <a:spcBef>
                <a:spcPts val="1000"/>
              </a:spcBef>
              <a:spcAft>
                <a:spcPts val="0"/>
              </a:spcAft>
              <a:buClr>
                <a:schemeClr val="dk1"/>
              </a:buClr>
              <a:buSzPts val="1100"/>
              <a:buChar char="•"/>
            </a:pPr>
            <a:r>
              <a:rPr lang="en" sz="1100"/>
              <a:t>Begeleiding en middelen bieden voor weloverwogen beslissingen</a:t>
            </a:r>
            <a:endParaRPr sz="1100"/>
          </a:p>
          <a:p>
            <a:pPr indent="-241300" lvl="0" marL="342900" marR="0" rtl="0" algn="l">
              <a:lnSpc>
                <a:spcPct val="115000"/>
              </a:lnSpc>
              <a:spcBef>
                <a:spcPts val="1000"/>
              </a:spcBef>
              <a:spcAft>
                <a:spcPts val="1000"/>
              </a:spcAft>
              <a:buClr>
                <a:schemeClr val="dk1"/>
              </a:buClr>
              <a:buSzPts val="1100"/>
              <a:buChar char="•"/>
            </a:pPr>
            <a:r>
              <a:rPr lang="en" sz="1100"/>
              <a:t>Het nastreven van onderwijsambities stimuleren</a:t>
            </a:r>
            <a:endParaRPr sz="1100"/>
          </a:p>
        </p:txBody>
      </p:sp>
      <p:sp>
        <p:nvSpPr>
          <p:cNvPr id="409" name="Google Shape;409;p64"/>
          <p:cNvSpPr txBox="1"/>
          <p:nvPr>
            <p:ph idx="3" type="subTitle"/>
          </p:nvPr>
        </p:nvSpPr>
        <p:spPr>
          <a:xfrm>
            <a:off x="457200" y="1164900"/>
            <a:ext cx="37761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t>Onderwijsbehoeften</a:t>
            </a:r>
            <a:endParaRPr sz="1400">
              <a:solidFill>
                <a:schemeClr val="accent1"/>
              </a:solidFill>
            </a:endParaRPr>
          </a:p>
        </p:txBody>
      </p:sp>
      <p:sp>
        <p:nvSpPr>
          <p:cNvPr id="410" name="Google Shape;410;p64"/>
          <p:cNvSpPr txBox="1"/>
          <p:nvPr>
            <p:ph idx="4" type="subTitle"/>
          </p:nvPr>
        </p:nvSpPr>
        <p:spPr>
          <a:xfrm>
            <a:off x="4800400" y="1164900"/>
            <a:ext cx="37761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t>Educatieve aspiraties</a:t>
            </a:r>
            <a:endParaRPr sz="1400">
              <a:solidFill>
                <a:schemeClr val="accent1"/>
              </a:solidFill>
            </a:endParaRPr>
          </a:p>
        </p:txBody>
      </p:sp>
      <p:cxnSp>
        <p:nvCxnSpPr>
          <p:cNvPr id="411" name="Google Shape;411;p64"/>
          <p:cNvCxnSpPr/>
          <p:nvPr/>
        </p:nvCxnSpPr>
        <p:spPr>
          <a:xfrm>
            <a:off x="551575" y="1895819"/>
            <a:ext cx="0" cy="2682300"/>
          </a:xfrm>
          <a:prstGeom prst="straightConnector1">
            <a:avLst/>
          </a:prstGeom>
          <a:noFill/>
          <a:ln cap="flat" cmpd="sng" w="28575">
            <a:solidFill>
              <a:schemeClr val="accent1"/>
            </a:solidFill>
            <a:prstDash val="solid"/>
            <a:round/>
            <a:headEnd len="med" w="med" type="none"/>
            <a:tailEnd len="med" w="med" type="none"/>
          </a:ln>
        </p:spPr>
      </p:cxnSp>
      <p:cxnSp>
        <p:nvCxnSpPr>
          <p:cNvPr id="412" name="Google Shape;412;p64"/>
          <p:cNvCxnSpPr/>
          <p:nvPr/>
        </p:nvCxnSpPr>
        <p:spPr>
          <a:xfrm>
            <a:off x="4904275" y="1834900"/>
            <a:ext cx="0" cy="273720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6" name="Shape 416"/>
        <p:cNvGrpSpPr/>
        <p:nvPr/>
      </p:nvGrpSpPr>
      <p:grpSpPr>
        <a:xfrm>
          <a:off x="0" y="0"/>
          <a:ext cx="0" cy="0"/>
          <a:chOff x="0" y="0"/>
          <a:chExt cx="0" cy="0"/>
        </a:xfrm>
      </p:grpSpPr>
      <p:sp>
        <p:nvSpPr>
          <p:cNvPr id="417" name="Google Shape;417;p65"/>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Ontwikkelen van individuele onderwijsplannen</a:t>
            </a:r>
            <a:endParaRPr sz="2520"/>
          </a:p>
        </p:txBody>
      </p:sp>
      <p:sp>
        <p:nvSpPr>
          <p:cNvPr id="419" name="Google Shape;419;p65"/>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Verschillende educatieve achtergronden en eerdere ervaringen erkennen</a:t>
            </a:r>
            <a:endParaRPr sz="1200"/>
          </a:p>
          <a:p>
            <a:pPr indent="-247650" lvl="0" marL="342900" rtl="0" algn="l">
              <a:spcBef>
                <a:spcPts val="1000"/>
              </a:spcBef>
              <a:spcAft>
                <a:spcPts val="0"/>
              </a:spcAft>
              <a:buSzPts val="1200"/>
              <a:buChar char="•"/>
            </a:pPr>
            <a:r>
              <a:rPr lang="en" sz="1200"/>
              <a:t>Individuele behoeften, vaardigheden en ambities beoordelen</a:t>
            </a:r>
            <a:endParaRPr sz="1200"/>
          </a:p>
          <a:p>
            <a:pPr indent="-247650" lvl="0" marL="342900" rtl="0" algn="l">
              <a:spcBef>
                <a:spcPts val="1000"/>
              </a:spcBef>
              <a:spcAft>
                <a:spcPts val="1000"/>
              </a:spcAft>
              <a:buSzPts val="1200"/>
              <a:buChar char="•"/>
            </a:pPr>
            <a:r>
              <a:rPr lang="en" sz="1200"/>
              <a:t>Plannen op maat maken om gerichte ondersteuning en kansen te bieden</a:t>
            </a:r>
            <a:endParaRPr sz="1200"/>
          </a:p>
        </p:txBody>
      </p:sp>
      <p:sp>
        <p:nvSpPr>
          <p:cNvPr id="420" name="Google Shape;420;p65"/>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Specifieke onderwijsvereisten aanpakken</a:t>
            </a:r>
            <a:endParaRPr sz="1200"/>
          </a:p>
          <a:p>
            <a:pPr indent="-247650" lvl="0" marL="342900" marR="0" rtl="0" algn="l">
              <a:lnSpc>
                <a:spcPct val="115000"/>
              </a:lnSpc>
              <a:spcBef>
                <a:spcPts val="1000"/>
              </a:spcBef>
              <a:spcAft>
                <a:spcPts val="0"/>
              </a:spcAft>
              <a:buSzPts val="1200"/>
              <a:buChar char="•"/>
            </a:pPr>
            <a:r>
              <a:rPr lang="en" sz="1200"/>
              <a:t>Gepersonaliseerde leerervaringen bevorderen</a:t>
            </a:r>
            <a:endParaRPr sz="1200"/>
          </a:p>
          <a:p>
            <a:pPr indent="-247650" lvl="0" marL="342900" marR="0" rtl="0" algn="l">
              <a:lnSpc>
                <a:spcPct val="115000"/>
              </a:lnSpc>
              <a:spcBef>
                <a:spcPts val="1000"/>
              </a:spcBef>
              <a:spcAft>
                <a:spcPts val="0"/>
              </a:spcAft>
              <a:buSzPts val="1200"/>
              <a:buChar char="•"/>
            </a:pPr>
            <a:r>
              <a:rPr lang="en" sz="1200"/>
              <a:t>Ondersteuning van academisch succes met de juiste middelen</a:t>
            </a:r>
            <a:endParaRPr sz="1200"/>
          </a:p>
          <a:p>
            <a:pPr indent="-247650" lvl="0" marL="342900" marR="0" rtl="0" algn="l">
              <a:lnSpc>
                <a:spcPct val="115000"/>
              </a:lnSpc>
              <a:spcBef>
                <a:spcPts val="1000"/>
              </a:spcBef>
              <a:spcAft>
                <a:spcPts val="1000"/>
              </a:spcAft>
              <a:buSzPts val="1200"/>
              <a:buChar char="•"/>
            </a:pPr>
            <a:r>
              <a:rPr lang="en" sz="1200"/>
              <a:t>Mensen mondiger maken door hun sterke punten te erkennen</a:t>
            </a:r>
            <a:endParaRPr sz="1200"/>
          </a:p>
        </p:txBody>
      </p:sp>
      <p:sp>
        <p:nvSpPr>
          <p:cNvPr id="421" name="Google Shape;421;p65"/>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Belangrijke overwegingen</a:t>
            </a:r>
            <a:endParaRPr/>
          </a:p>
        </p:txBody>
      </p:sp>
      <p:sp>
        <p:nvSpPr>
          <p:cNvPr id="422" name="Google Shape;422;p65"/>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Voordelen van individuele onderwijsplannen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6"/>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Gebieden voor verbetering identificeren</a:t>
            </a:r>
            <a:endParaRPr/>
          </a:p>
        </p:txBody>
      </p:sp>
      <p:sp>
        <p:nvSpPr>
          <p:cNvPr id="428" name="Google Shape;428;p66"/>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De effectiviteit van onderwijsinitiatieven bijhouden</a:t>
            </a:r>
            <a:endParaRPr/>
          </a:p>
        </p:txBody>
      </p:sp>
      <p:sp>
        <p:nvSpPr>
          <p:cNvPr id="429" name="Google Shape;429;p66"/>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Enquêtes, interviews en voortgangsbeoordelingen uitvoeren</a:t>
            </a:r>
            <a:endParaRPr/>
          </a:p>
        </p:txBody>
      </p:sp>
      <p:sp>
        <p:nvSpPr>
          <p:cNvPr id="430" name="Google Shape;430;p6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Opvolging en evaluatie van de vooruitgang</a:t>
            </a:r>
            <a:endParaRPr sz="2520"/>
          </a:p>
        </p:txBody>
      </p:sp>
      <p:sp>
        <p:nvSpPr>
          <p:cNvPr id="431" name="Google Shape;431;p66"/>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432" name="Google Shape;432;p66"/>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433" name="Google Shape;433;p66"/>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7" name="Shape 437"/>
        <p:cNvGrpSpPr/>
        <p:nvPr/>
      </p:nvGrpSpPr>
      <p:grpSpPr>
        <a:xfrm>
          <a:off x="0" y="0"/>
          <a:ext cx="0" cy="0"/>
          <a:chOff x="0" y="0"/>
          <a:chExt cx="0" cy="0"/>
        </a:xfrm>
      </p:grpSpPr>
      <p:sp>
        <p:nvSpPr>
          <p:cNvPr id="438" name="Google Shape;438;p6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Zichtbare vooruitgang en prestaties</a:t>
            </a:r>
            <a:endParaRPr sz="2520"/>
          </a:p>
        </p:txBody>
      </p:sp>
      <p:sp>
        <p:nvSpPr>
          <p:cNvPr id="439" name="Google Shape;439;p67"/>
          <p:cNvSpPr txBox="1"/>
          <p:nvPr/>
        </p:nvSpPr>
        <p:spPr>
          <a:xfrm>
            <a:off x="4573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80000"/>
              </a:lnSpc>
              <a:spcBef>
                <a:spcPts val="0"/>
              </a:spcBef>
              <a:spcAft>
                <a:spcPts val="1000"/>
              </a:spcAft>
              <a:buNone/>
            </a:pPr>
            <a:r>
              <a:rPr lang="en" sz="3400">
                <a:solidFill>
                  <a:schemeClr val="accent1"/>
                </a:solidFill>
                <a:latin typeface="Hanken Grotesk SemiBold"/>
                <a:ea typeface="Hanken Grotesk SemiBold"/>
                <a:cs typeface="Hanken Grotesk SemiBold"/>
                <a:sym typeface="Hanken Grotesk SemiBold"/>
              </a:rPr>
              <a:t>✔️</a:t>
            </a:r>
            <a:endParaRPr sz="3400">
              <a:solidFill>
                <a:schemeClr val="accent1"/>
              </a:solidFill>
              <a:latin typeface="Hanken Grotesk SemiBold"/>
              <a:ea typeface="Hanken Grotesk SemiBold"/>
              <a:cs typeface="Hanken Grotesk SemiBold"/>
              <a:sym typeface="Hanken Grotesk SemiBold"/>
            </a:endParaRPr>
          </a:p>
        </p:txBody>
      </p:sp>
      <p:sp>
        <p:nvSpPr>
          <p:cNvPr id="440" name="Google Shape;440;p67"/>
          <p:cNvSpPr txBox="1"/>
          <p:nvPr/>
        </p:nvSpPr>
        <p:spPr>
          <a:xfrm>
            <a:off x="6246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lt1"/>
                </a:solidFill>
                <a:latin typeface="Hanken Grotesk"/>
                <a:ea typeface="Hanken Grotesk"/>
                <a:cs typeface="Hanken Grotesk"/>
                <a:sym typeface="Hanken Grotesk"/>
              </a:rPr>
              <a:t>Behoeften vaststellen</a:t>
            </a:r>
            <a:endParaRPr sz="1600">
              <a:solidFill>
                <a:schemeClr val="lt1"/>
              </a:solidFill>
              <a:latin typeface="Hanken Grotesk"/>
              <a:ea typeface="Hanken Grotesk"/>
              <a:cs typeface="Hanken Grotesk"/>
              <a:sym typeface="Hanken Grotesk"/>
            </a:endParaRPr>
          </a:p>
        </p:txBody>
      </p:sp>
      <p:sp>
        <p:nvSpPr>
          <p:cNvPr id="441" name="Google Shape;441;p67"/>
          <p:cNvSpPr txBox="1"/>
          <p:nvPr/>
        </p:nvSpPr>
        <p:spPr>
          <a:xfrm>
            <a:off x="32672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80000"/>
              </a:lnSpc>
              <a:spcBef>
                <a:spcPts val="0"/>
              </a:spcBef>
              <a:spcAft>
                <a:spcPts val="1000"/>
              </a:spcAft>
              <a:buClr>
                <a:schemeClr val="dk1"/>
              </a:buClr>
              <a:buSzPts val="1100"/>
              <a:buFont typeface="Arial"/>
              <a:buNone/>
            </a:pPr>
            <a:r>
              <a:rPr lang="en" sz="3400">
                <a:solidFill>
                  <a:schemeClr val="accent1"/>
                </a:solidFill>
                <a:latin typeface="Hanken Grotesk SemiBold"/>
                <a:ea typeface="Hanken Grotesk SemiBold"/>
                <a:cs typeface="Hanken Grotesk SemiBold"/>
                <a:sym typeface="Hanken Grotesk SemiBold"/>
              </a:rPr>
              <a:t>✔️</a:t>
            </a:r>
            <a:endParaRPr sz="3400">
              <a:solidFill>
                <a:schemeClr val="accent1"/>
              </a:solidFill>
              <a:latin typeface="Hanken Grotesk SemiBold"/>
              <a:ea typeface="Hanken Grotesk SemiBold"/>
              <a:cs typeface="Hanken Grotesk SemiBold"/>
              <a:sym typeface="Hanken Grotesk SemiBold"/>
            </a:endParaRPr>
          </a:p>
        </p:txBody>
      </p:sp>
      <p:sp>
        <p:nvSpPr>
          <p:cNvPr id="442" name="Google Shape;442;p67"/>
          <p:cNvSpPr txBox="1"/>
          <p:nvPr/>
        </p:nvSpPr>
        <p:spPr>
          <a:xfrm>
            <a:off x="34345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lt1"/>
                </a:solidFill>
                <a:latin typeface="Hanken Grotesk"/>
                <a:ea typeface="Hanken Grotesk"/>
                <a:cs typeface="Hanken Grotesk"/>
                <a:sym typeface="Hanken Grotesk"/>
              </a:rPr>
              <a:t>Omgevingen creëren</a:t>
            </a:r>
            <a:endParaRPr sz="1600">
              <a:solidFill>
                <a:schemeClr val="lt1"/>
              </a:solidFill>
              <a:latin typeface="Hanken Grotesk"/>
              <a:ea typeface="Hanken Grotesk"/>
              <a:cs typeface="Hanken Grotesk"/>
              <a:sym typeface="Hanken Grotesk"/>
            </a:endParaRPr>
          </a:p>
        </p:txBody>
      </p:sp>
      <p:sp>
        <p:nvSpPr>
          <p:cNvPr id="443" name="Google Shape;443;p67"/>
          <p:cNvSpPr txBox="1"/>
          <p:nvPr/>
        </p:nvSpPr>
        <p:spPr>
          <a:xfrm>
            <a:off x="60771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80000"/>
              </a:lnSpc>
              <a:spcBef>
                <a:spcPts val="0"/>
              </a:spcBef>
              <a:spcAft>
                <a:spcPts val="1000"/>
              </a:spcAft>
              <a:buClr>
                <a:schemeClr val="dk1"/>
              </a:buClr>
              <a:buSzPts val="1100"/>
              <a:buFont typeface="Arial"/>
              <a:buNone/>
            </a:pPr>
            <a:r>
              <a:rPr lang="en" sz="3400">
                <a:solidFill>
                  <a:schemeClr val="accent1"/>
                </a:solidFill>
                <a:latin typeface="Hanken Grotesk SemiBold"/>
                <a:ea typeface="Hanken Grotesk SemiBold"/>
                <a:cs typeface="Hanken Grotesk SemiBold"/>
                <a:sym typeface="Hanken Grotesk SemiBold"/>
              </a:rPr>
              <a:t>✔️</a:t>
            </a:r>
            <a:endParaRPr sz="3400">
              <a:solidFill>
                <a:schemeClr val="accent1"/>
              </a:solidFill>
              <a:latin typeface="Hanken Grotesk SemiBold"/>
              <a:ea typeface="Hanken Grotesk SemiBold"/>
              <a:cs typeface="Hanken Grotesk SemiBold"/>
              <a:sym typeface="Hanken Grotesk SemiBold"/>
            </a:endParaRPr>
          </a:p>
        </p:txBody>
      </p:sp>
      <p:sp>
        <p:nvSpPr>
          <p:cNvPr id="444" name="Google Shape;444;p67"/>
          <p:cNvSpPr txBox="1"/>
          <p:nvPr/>
        </p:nvSpPr>
        <p:spPr>
          <a:xfrm>
            <a:off x="62444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lt1"/>
                </a:solidFill>
                <a:latin typeface="Hanken Grotesk"/>
                <a:ea typeface="Hanken Grotesk"/>
                <a:cs typeface="Hanken Grotesk"/>
                <a:sym typeface="Hanken Grotesk"/>
              </a:rPr>
              <a:t>Plannen ontwikkelen</a:t>
            </a:r>
            <a:endParaRPr sz="1600">
              <a:solidFill>
                <a:schemeClr val="lt1"/>
              </a:solidFill>
              <a:latin typeface="Hanken Grotesk"/>
              <a:ea typeface="Hanken Grotesk"/>
              <a:cs typeface="Hanken Grotesk"/>
              <a:sym typeface="Hanken Grotes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aphicFrame>
        <p:nvGraphicFramePr>
          <p:cNvPr id="449" name="Google Shape;449;p68"/>
          <p:cNvGraphicFramePr/>
          <p:nvPr/>
        </p:nvGraphicFramePr>
        <p:xfrm>
          <a:off x="457200" y="1216275"/>
          <a:ext cx="3000000" cy="3000000"/>
        </p:xfrm>
        <a:graphic>
          <a:graphicData uri="http://schemas.openxmlformats.org/drawingml/2006/table">
            <a:tbl>
              <a:tblPr>
                <a:noFill/>
                <a:tableStyleId>{26B2C68F-DA63-4BCB-BDF4-919CB5F61AAD}</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450" name="Google Shape;450;p6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Conclusie</a:t>
            </a:r>
            <a:endParaRPr sz="2520"/>
          </a:p>
        </p:txBody>
      </p:sp>
      <p:sp>
        <p:nvSpPr>
          <p:cNvPr id="451" name="Google Shape;451;p68"/>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Psychosociaal welzijn is cruciaal voor het herstel van vluchtelingen. Onderwijs ondersteunt het welzijn en de sociale integratie. Specifieke diensten bevorderen de geestelijke gezondheid.</a:t>
            </a:r>
            <a:endParaRPr sz="1400">
              <a:solidFill>
                <a:schemeClr val="dk2"/>
              </a:solidFill>
            </a:endParaRPr>
          </a:p>
        </p:txBody>
      </p:sp>
      <p:sp>
        <p:nvSpPr>
          <p:cNvPr id="452" name="Google Shape;452;p68"/>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Stakeholders moeten prioriteit geven aan het psychosociale welzijn van vluchtelingen en de rol van onderwijs. Samenwerking en ondersteuning op maat zijn essentieel.</a:t>
            </a:r>
            <a:endParaRPr sz="1400">
              <a:solidFill>
                <a:schemeClr val="dk2"/>
              </a:solidFill>
            </a:endParaRPr>
          </a:p>
        </p:txBody>
      </p:sp>
      <p:sp>
        <p:nvSpPr>
          <p:cNvPr id="453" name="Google Shape;453;p68"/>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Belangrijkste opmerkingen</a:t>
            </a:r>
            <a:endParaRPr sz="1400">
              <a:solidFill>
                <a:schemeClr val="dk2"/>
              </a:solidFill>
            </a:endParaRPr>
          </a:p>
        </p:txBody>
      </p:sp>
      <p:sp>
        <p:nvSpPr>
          <p:cNvPr id="454" name="Google Shape;454;p68"/>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Oproep tot actie</a:t>
            </a:r>
            <a:endParaRPr sz="1400">
              <a:solidFill>
                <a:schemeClr val="dk2"/>
              </a:solidFill>
            </a:endParaRPr>
          </a:p>
        </p:txBody>
      </p:sp>
      <p:sp>
        <p:nvSpPr>
          <p:cNvPr id="455" name="Google Shape;455;p68"/>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Toekomstige richtingen</a:t>
            </a:r>
            <a:endParaRPr sz="1400">
              <a:solidFill>
                <a:schemeClr val="dk2"/>
              </a:solidFill>
            </a:endParaRPr>
          </a:p>
        </p:txBody>
      </p:sp>
      <p:sp>
        <p:nvSpPr>
          <p:cNvPr id="456" name="Google Shape;456;p68"/>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Voortdurend onderzoek en partnerschappen tussen instellingen, organisaties en beleidsmakers kunnen leiden tot innovatieve benaderingen voor het bevorderen van welzijn.</a:t>
            </a:r>
            <a:endParaRPr sz="14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Marco van de presentatie</a:t>
            </a:r>
            <a:endParaRPr sz="2520"/>
          </a:p>
        </p:txBody>
      </p:sp>
      <p:sp>
        <p:nvSpPr>
          <p:cNvPr id="462" name="Google Shape;462;p69"/>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Er worden strategieën besproken om de geestelijke gezondheid en het welzijn van vluchtelingen en immigranten in het hoger onderwijs te bevorderen.</a:t>
            </a:r>
            <a:endParaRPr/>
          </a:p>
        </p:txBody>
      </p:sp>
      <p:sp>
        <p:nvSpPr>
          <p:cNvPr id="463" name="Google Shape;463;p69"/>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Het onderzoekt de impact van ontheemding en trauma op hun welzijn en studiesucces.</a:t>
            </a:r>
            <a:endParaRPr/>
          </a:p>
        </p:txBody>
      </p:sp>
      <p:sp>
        <p:nvSpPr>
          <p:cNvPr id="464" name="Google Shape;464;p69"/>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De presentatie richt zich op de psychosociale perspectieven op het welzijn van vluchtelingen en asielzoekers en het belang van onderwijs.</a:t>
            </a:r>
            <a:endParaRPr sz="1400"/>
          </a:p>
        </p:txBody>
      </p:sp>
      <p:cxnSp>
        <p:nvCxnSpPr>
          <p:cNvPr id="465" name="Google Shape;465;p69"/>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466" name="Google Shape;466;p69"/>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70"/>
          <p:cNvPicPr preferRelativeResize="0"/>
          <p:nvPr/>
        </p:nvPicPr>
        <p:blipFill>
          <a:blip r:embed="rId3">
            <a:alphaModFix/>
          </a:blip>
          <a:stretch>
            <a:fillRect/>
          </a:stretch>
        </p:blipFill>
        <p:spPr>
          <a:xfrm>
            <a:off x="1762651" y="886725"/>
            <a:ext cx="1551549" cy="940175"/>
          </a:xfrm>
          <a:prstGeom prst="rect">
            <a:avLst/>
          </a:prstGeom>
          <a:noFill/>
          <a:ln>
            <a:noFill/>
          </a:ln>
        </p:spPr>
      </p:pic>
      <p:pic>
        <p:nvPicPr>
          <p:cNvPr id="472" name="Google Shape;472;p70"/>
          <p:cNvPicPr preferRelativeResize="0"/>
          <p:nvPr/>
        </p:nvPicPr>
        <p:blipFill>
          <a:blip r:embed="rId4">
            <a:alphaModFix/>
          </a:blip>
          <a:stretch>
            <a:fillRect/>
          </a:stretch>
        </p:blipFill>
        <p:spPr>
          <a:xfrm>
            <a:off x="5207412" y="1056676"/>
            <a:ext cx="2690028" cy="600275"/>
          </a:xfrm>
          <a:prstGeom prst="rect">
            <a:avLst/>
          </a:prstGeom>
          <a:noFill/>
          <a:ln>
            <a:noFill/>
          </a:ln>
        </p:spPr>
      </p:pic>
      <p:sp>
        <p:nvSpPr>
          <p:cNvPr id="473" name="Google Shape;473;p70"/>
          <p:cNvSpPr txBox="1"/>
          <p:nvPr/>
        </p:nvSpPr>
        <p:spPr>
          <a:xfrm>
            <a:off x="1154250" y="2992000"/>
            <a:ext cx="6835500" cy="14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324" name="Google Shape;324;p56"/>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Inleiding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Achtergrond van de uitdaging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Strategieën voor het bevorderen van geestelijke gezondheid en welzijn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Voordelen van ondersteunende diensten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rol van onderwijs in de ondersteuning van vluchtelingen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Belang van persoonlijke ambitie en ondersteuning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Overzicht van stapsgewijze implementatie</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325" name="Google Shape;325;p56"/>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Sociale en emotionele steun bieden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Opvolging en evaluatie van de vooruitgang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Zichtbare vooruitgang en prestaties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Conclusie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Marco van de presentatie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Onderwijsbehoeften en -aspiraties vaststellen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Gastvrije en inclusieve leeromgevingen creëren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Ontwikkelen van individuele onderwijsplannen</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graphicFrame>
        <p:nvGraphicFramePr>
          <p:cNvPr id="330" name="Google Shape;330;p57"/>
          <p:cNvGraphicFramePr/>
          <p:nvPr/>
        </p:nvGraphicFramePr>
        <p:xfrm>
          <a:off x="457200" y="1216275"/>
          <a:ext cx="3000000" cy="3000000"/>
        </p:xfrm>
        <a:graphic>
          <a:graphicData uri="http://schemas.openxmlformats.org/drawingml/2006/table">
            <a:tbl>
              <a:tblPr>
                <a:noFill/>
                <a:tableStyleId>{26B2C68F-DA63-4BCB-BDF4-919CB5F61AAD}</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331" name="Google Shape;331;p5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Inleiding</a:t>
            </a:r>
            <a:endParaRPr sz="2520">
              <a:solidFill>
                <a:schemeClr val="dk1"/>
              </a:solidFill>
            </a:endParaRPr>
          </a:p>
        </p:txBody>
      </p:sp>
      <p:sp>
        <p:nvSpPr>
          <p:cNvPr id="332" name="Google Shape;332;p57"/>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Vluchtelingen en asielzoekers worden geconfronteerd met trauma's en verlies als gevolg van gedwongen migratie. Aandacht voor hun emotionele en sociale behoeften is cruciaal voor hun herstel en veerkracht.</a:t>
            </a:r>
            <a:endParaRPr sz="1400">
              <a:solidFill>
                <a:schemeClr val="dk1"/>
              </a:solidFill>
            </a:endParaRPr>
          </a:p>
        </p:txBody>
      </p:sp>
      <p:sp>
        <p:nvSpPr>
          <p:cNvPr id="333" name="Google Shape;333;p57"/>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Onderwijs biedt vluchtelingen en asielzoekers hoop en empowerment. Het helpt bij hun sociale integratie en biedt mogelijkheden voor persoonlijke groei.</a:t>
            </a:r>
            <a:endParaRPr sz="1400">
              <a:solidFill>
                <a:schemeClr val="dk1"/>
              </a:solidFill>
            </a:endParaRPr>
          </a:p>
        </p:txBody>
      </p:sp>
      <p:sp>
        <p:nvSpPr>
          <p:cNvPr id="334" name="Google Shape;334;p57"/>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Psychosociaal welzijn</a:t>
            </a:r>
            <a:endParaRPr b="1" sz="1400">
              <a:solidFill>
                <a:schemeClr val="dk1"/>
              </a:solidFill>
            </a:endParaRPr>
          </a:p>
        </p:txBody>
      </p:sp>
      <p:sp>
        <p:nvSpPr>
          <p:cNvPr id="335" name="Google Shape;335;p57"/>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Het belang van onderwijs</a:t>
            </a:r>
            <a:endParaRPr b="1" sz="1400">
              <a:solidFill>
                <a:schemeClr val="dk1"/>
              </a:solidFill>
            </a:endParaRPr>
          </a:p>
        </p:txBody>
      </p:sp>
      <p:sp>
        <p:nvSpPr>
          <p:cNvPr id="336" name="Google Shape;336;p57"/>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Focus van de module</a:t>
            </a:r>
            <a:endParaRPr b="1" sz="1400">
              <a:solidFill>
                <a:schemeClr val="dk1"/>
              </a:solidFill>
            </a:endParaRPr>
          </a:p>
        </p:txBody>
      </p:sp>
      <p:sp>
        <p:nvSpPr>
          <p:cNvPr id="337" name="Google Shape;337;p57"/>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Deze module verkent de psychosociale perspectieven op het welzijn van vluchtelingen en asielzoekers, met de nadruk op de rol van onderwijs.</a:t>
            </a:r>
            <a:endParaRPr sz="14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Achtergrond van de uitdaging</a:t>
            </a:r>
            <a:endParaRPr sz="2520"/>
          </a:p>
        </p:txBody>
      </p:sp>
      <p:sp>
        <p:nvSpPr>
          <p:cNvPr id="343" name="Google Shape;343;p58"/>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Gedwongen migratie ontwricht levens en stelt individuen bloot aan uitdagingen</a:t>
            </a:r>
            <a:endParaRPr sz="1100"/>
          </a:p>
          <a:p>
            <a:pPr indent="-241300" lvl="0" marL="342900" rtl="0" algn="l">
              <a:spcBef>
                <a:spcPts val="1000"/>
              </a:spcBef>
              <a:spcAft>
                <a:spcPts val="0"/>
              </a:spcAft>
              <a:buClr>
                <a:schemeClr val="dk1"/>
              </a:buClr>
              <a:buSzPts val="1100"/>
              <a:buChar char="●"/>
            </a:pPr>
            <a:r>
              <a:rPr lang="en" sz="1100"/>
              <a:t>Trauma, verlies en sociale ontwrichting beïnvloeden welzijn en aanpassing</a:t>
            </a:r>
            <a:endParaRPr sz="1100"/>
          </a:p>
          <a:p>
            <a:pPr indent="-241300" lvl="0" marL="342900" rtl="0" algn="l">
              <a:spcBef>
                <a:spcPts val="1000"/>
              </a:spcBef>
              <a:spcAft>
                <a:spcPts val="1000"/>
              </a:spcAft>
              <a:buClr>
                <a:schemeClr val="dk1"/>
              </a:buClr>
              <a:buSzPts val="1100"/>
              <a:buChar char="●"/>
            </a:pPr>
            <a:r>
              <a:rPr lang="en" sz="1100"/>
              <a:t>Inzicht in welzijn in de context van gedwongen migratie is essentieel</a:t>
            </a:r>
            <a:endParaRPr sz="1100"/>
          </a:p>
        </p:txBody>
      </p:sp>
      <p:sp>
        <p:nvSpPr>
          <p:cNvPr id="344" name="Google Shape;344;p58"/>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Welzijn gaat verder dan fysieke gezondheid</a:t>
            </a:r>
            <a:endParaRPr sz="1100"/>
          </a:p>
          <a:p>
            <a:pPr indent="-241300" lvl="0" marL="342900" marR="0" rtl="0" algn="l">
              <a:lnSpc>
                <a:spcPct val="115000"/>
              </a:lnSpc>
              <a:spcBef>
                <a:spcPts val="1000"/>
              </a:spcBef>
              <a:spcAft>
                <a:spcPts val="0"/>
              </a:spcAft>
              <a:buClr>
                <a:schemeClr val="dk1"/>
              </a:buClr>
              <a:buSzPts val="1100"/>
              <a:buChar char="●"/>
            </a:pPr>
            <a:r>
              <a:rPr lang="en" sz="1100"/>
              <a:t>Psychologische en sociale factoren hebben een aanzienlijke invloed op de algehele aanpassing</a:t>
            </a:r>
            <a:endParaRPr sz="1100"/>
          </a:p>
          <a:p>
            <a:pPr indent="-241300" lvl="0" marL="342900" marR="0" rtl="0" algn="l">
              <a:lnSpc>
                <a:spcPct val="115000"/>
              </a:lnSpc>
              <a:spcBef>
                <a:spcPts val="1000"/>
              </a:spcBef>
              <a:spcAft>
                <a:spcPts val="1000"/>
              </a:spcAft>
              <a:buClr>
                <a:schemeClr val="dk1"/>
              </a:buClr>
              <a:buSzPts val="1100"/>
              <a:buChar char="●"/>
            </a:pPr>
            <a:r>
              <a:rPr lang="en" sz="1100"/>
              <a:t>Uitgebreid begrip van welzijn in een unieke context van gedwongen migratie</a:t>
            </a:r>
            <a:endParaRPr sz="1100"/>
          </a:p>
        </p:txBody>
      </p:sp>
      <p:sp>
        <p:nvSpPr>
          <p:cNvPr id="345" name="Google Shape;345;p58"/>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De impact van ontheemding en trauma</a:t>
            </a:r>
            <a:endParaRPr sz="1400">
              <a:solidFill>
                <a:schemeClr val="lt1"/>
              </a:solidFill>
            </a:endParaRPr>
          </a:p>
        </p:txBody>
      </p:sp>
      <p:sp>
        <p:nvSpPr>
          <p:cNvPr id="346" name="Google Shape;346;p58"/>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Welzijn van vluchtelingen/immigranten en academisch succes</a:t>
            </a:r>
            <a:endParaRPr sz="1400">
              <a:solidFill>
                <a:schemeClr val="lt1"/>
              </a:solidFill>
            </a:endParaRPr>
          </a:p>
        </p:txBody>
      </p:sp>
      <p:cxnSp>
        <p:nvCxnSpPr>
          <p:cNvPr id="347" name="Google Shape;347;p58"/>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348" name="Google Shape;348;p58"/>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349" name="Google Shape;349;p58"/>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8"/>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
        <p:nvSpPr>
          <p:cNvPr id="355" name="Google Shape;355;p59"/>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Studenteninitiatieven opzetten, zoals studentenclubs of mentorschapsprogramma's voor leeftijdsgenoten, om extra ondersteuning en middelen te bieden.</a:t>
            </a:r>
            <a:endParaRPr/>
          </a:p>
        </p:txBody>
      </p:sp>
      <p:sp>
        <p:nvSpPr>
          <p:cNvPr id="356" name="Google Shape;356;p59"/>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Samenwerken met ondersteuningsorganisaties voor vluchtelingen en partners in de gemeenschap om specifieke ondersteuningsdiensten aan te bieden.</a:t>
            </a:r>
            <a:endParaRPr/>
          </a:p>
        </p:txBody>
      </p:sp>
      <p:sp>
        <p:nvSpPr>
          <p:cNvPr id="357" name="Google Shape;357;p59"/>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Speciale ondersteunende diensten aanbieden, zoals counseling, geestelijke gezondheidszorg en sociale activiteiten, om vluchtelingen en immigranten te helpen integreren in de HO gemeenschap.</a:t>
            </a:r>
            <a:endParaRPr sz="1400"/>
          </a:p>
        </p:txBody>
      </p:sp>
      <p:sp>
        <p:nvSpPr>
          <p:cNvPr id="358" name="Google Shape;358;p5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Strategieën voor het bevorderen van geestelijke gezondheid en welzijn</a:t>
            </a:r>
            <a:endParaRPr sz="2500">
              <a:solidFill>
                <a:schemeClr val="dk1"/>
              </a:solidFill>
            </a:endParaRPr>
          </a:p>
        </p:txBody>
      </p:sp>
      <p:sp>
        <p:nvSpPr>
          <p:cNvPr id="359" name="Google Shape;359;p59"/>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360" name="Google Shape;360;p59"/>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361" name="Google Shape;361;p59"/>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 name="Shape 365"/>
        <p:cNvGrpSpPr/>
        <p:nvPr/>
      </p:nvGrpSpPr>
      <p:grpSpPr>
        <a:xfrm>
          <a:off x="0" y="0"/>
          <a:ext cx="0" cy="0"/>
          <a:chOff x="0" y="0"/>
          <a:chExt cx="0" cy="0"/>
        </a:xfrm>
      </p:grpSpPr>
      <p:sp>
        <p:nvSpPr>
          <p:cNvPr id="366" name="Google Shape;366;p60"/>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Voordelen van ondersteunende diensten</a:t>
            </a:r>
            <a:endParaRPr sz="2520"/>
          </a:p>
        </p:txBody>
      </p:sp>
      <p:sp>
        <p:nvSpPr>
          <p:cNvPr id="368" name="Google Shape;368;p60"/>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Geestelijke gezondheid en welzijn bevorderen</a:t>
            </a:r>
            <a:endParaRPr sz="1200"/>
          </a:p>
          <a:p>
            <a:pPr indent="-247650" lvl="0" marL="342900" rtl="0" algn="l">
              <a:spcBef>
                <a:spcPts val="1000"/>
              </a:spcBef>
              <a:spcAft>
                <a:spcPts val="0"/>
              </a:spcAft>
              <a:buSzPts val="1200"/>
              <a:buChar char="•"/>
            </a:pPr>
            <a:r>
              <a:rPr lang="en" sz="1200"/>
              <a:t>Psychologische uitdagingen aanpakken</a:t>
            </a:r>
            <a:endParaRPr sz="1200"/>
          </a:p>
          <a:p>
            <a:pPr indent="-247650" lvl="0" marL="342900" rtl="0" algn="l">
              <a:spcBef>
                <a:spcPts val="1000"/>
              </a:spcBef>
              <a:spcAft>
                <a:spcPts val="0"/>
              </a:spcAft>
              <a:buSzPts val="1200"/>
              <a:buChar char="•"/>
            </a:pPr>
            <a:r>
              <a:rPr lang="en" sz="1200"/>
              <a:t>Sociale integratie verbeteren</a:t>
            </a:r>
            <a:endParaRPr sz="1200"/>
          </a:p>
          <a:p>
            <a:pPr indent="-247650" lvl="0" marL="342900" rtl="0" algn="l">
              <a:spcBef>
                <a:spcPts val="1000"/>
              </a:spcBef>
              <a:spcAft>
                <a:spcPts val="1000"/>
              </a:spcAft>
              <a:buSzPts val="1200"/>
              <a:buChar char="•"/>
            </a:pPr>
            <a:r>
              <a:rPr lang="en" sz="1200"/>
              <a:t>Academisch succes bevorderen</a:t>
            </a:r>
            <a:endParaRPr sz="1200"/>
          </a:p>
        </p:txBody>
      </p:sp>
      <p:sp>
        <p:nvSpPr>
          <p:cNvPr id="369" name="Google Shape;369;p60"/>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Ondersteunende diensten afstemmen op specifieke behoeften</a:t>
            </a:r>
            <a:endParaRPr sz="1200"/>
          </a:p>
          <a:p>
            <a:pPr indent="-247650" lvl="0" marL="342900" marR="0" rtl="0" algn="l">
              <a:lnSpc>
                <a:spcPct val="115000"/>
              </a:lnSpc>
              <a:spcBef>
                <a:spcPts val="1000"/>
              </a:spcBef>
              <a:spcAft>
                <a:spcPts val="0"/>
              </a:spcAft>
              <a:buSzPts val="1200"/>
              <a:buChar char="•"/>
            </a:pPr>
            <a:r>
              <a:rPr lang="en" sz="1200"/>
              <a:t>Samenwerken met hulporganisaties voor vluchtelingen</a:t>
            </a:r>
            <a:endParaRPr sz="1200"/>
          </a:p>
          <a:p>
            <a:pPr indent="-247650" lvl="0" marL="342900" marR="0" rtl="0" algn="l">
              <a:lnSpc>
                <a:spcPct val="115000"/>
              </a:lnSpc>
              <a:spcBef>
                <a:spcPts val="1000"/>
              </a:spcBef>
              <a:spcAft>
                <a:spcPts val="0"/>
              </a:spcAft>
              <a:buSzPts val="1200"/>
              <a:buChar char="•"/>
            </a:pPr>
            <a:r>
              <a:rPr lang="en" sz="1200"/>
              <a:t>Studenteninitiatieven opzetten</a:t>
            </a:r>
            <a:endParaRPr sz="1200"/>
          </a:p>
          <a:p>
            <a:pPr indent="-247650" lvl="0" marL="342900" marR="0" rtl="0" algn="l">
              <a:lnSpc>
                <a:spcPct val="115000"/>
              </a:lnSpc>
              <a:spcBef>
                <a:spcPts val="1000"/>
              </a:spcBef>
              <a:spcAft>
                <a:spcPts val="1000"/>
              </a:spcAft>
              <a:buSzPts val="1200"/>
              <a:buChar char="•"/>
            </a:pPr>
            <a:r>
              <a:rPr lang="en" sz="1200"/>
              <a:t>De effectiviteit van ondersteunende maatregelen bewaken en evalueren</a:t>
            </a:r>
            <a:endParaRPr sz="1200"/>
          </a:p>
        </p:txBody>
      </p:sp>
      <p:sp>
        <p:nvSpPr>
          <p:cNvPr id="370" name="Google Shape;370;p60"/>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Voordelen van ondersteunende diensten</a:t>
            </a:r>
            <a:endParaRPr/>
          </a:p>
        </p:txBody>
      </p:sp>
      <p:sp>
        <p:nvSpPr>
          <p:cNvPr id="371" name="Google Shape;371;p60"/>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De inhoud aanpassen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graphicFrame>
        <p:nvGraphicFramePr>
          <p:cNvPr id="376" name="Google Shape;376;p61"/>
          <p:cNvGraphicFramePr/>
          <p:nvPr/>
        </p:nvGraphicFramePr>
        <p:xfrm>
          <a:off x="457200" y="1216275"/>
          <a:ext cx="3000000" cy="3000000"/>
        </p:xfrm>
        <a:graphic>
          <a:graphicData uri="http://schemas.openxmlformats.org/drawingml/2006/table">
            <a:tbl>
              <a:tblPr>
                <a:noFill/>
                <a:tableStyleId>{26B2C68F-DA63-4BCB-BDF4-919CB5F61AAD}</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377" name="Google Shape;377;p6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rol van onderwijs in de ondersteuning van vluchtelingen</a:t>
            </a:r>
            <a:endParaRPr sz="2520"/>
          </a:p>
        </p:txBody>
      </p:sp>
      <p:sp>
        <p:nvSpPr>
          <p:cNvPr id="378" name="Google Shape;378;p61"/>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Onderwijs biedt een ondersteunende omgeving voor persoonlijke groei.</a:t>
            </a:r>
            <a:endParaRPr sz="1400">
              <a:solidFill>
                <a:schemeClr val="dk2"/>
              </a:solidFill>
            </a:endParaRPr>
          </a:p>
        </p:txBody>
      </p:sp>
      <p:sp>
        <p:nvSpPr>
          <p:cNvPr id="379" name="Google Shape;379;p61"/>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Onderwijs bevordert cultureel begrip en sociale interactie.</a:t>
            </a:r>
            <a:endParaRPr sz="1400">
              <a:solidFill>
                <a:schemeClr val="dk2"/>
              </a:solidFill>
            </a:endParaRPr>
          </a:p>
        </p:txBody>
      </p:sp>
      <p:sp>
        <p:nvSpPr>
          <p:cNvPr id="380" name="Google Shape;380;p61"/>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Vluchtelingen mondiger maken</a:t>
            </a:r>
            <a:endParaRPr sz="1400">
              <a:solidFill>
                <a:schemeClr val="dk2"/>
              </a:solidFill>
            </a:endParaRPr>
          </a:p>
        </p:txBody>
      </p:sp>
      <p:sp>
        <p:nvSpPr>
          <p:cNvPr id="381" name="Google Shape;381;p61"/>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Integratie vergemakkelijken</a:t>
            </a:r>
            <a:endParaRPr sz="1400">
              <a:solidFill>
                <a:schemeClr val="dk2"/>
              </a:solidFill>
            </a:endParaRPr>
          </a:p>
        </p:txBody>
      </p:sp>
      <p:sp>
        <p:nvSpPr>
          <p:cNvPr id="382" name="Google Shape;382;p61"/>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Welzijn verbeteren</a:t>
            </a:r>
            <a:endParaRPr sz="1400">
              <a:solidFill>
                <a:schemeClr val="dk2"/>
              </a:solidFill>
            </a:endParaRPr>
          </a:p>
        </p:txBody>
      </p:sp>
      <p:sp>
        <p:nvSpPr>
          <p:cNvPr id="383" name="Google Shape;383;p61"/>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Onderwijs vergroot het gevoel van eigenwaarde en rust vluchtelingen uit met vaardigheden voor toekomstige kansen.</a:t>
            </a:r>
            <a:endParaRPr sz="14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 name="Shape 387"/>
        <p:cNvGrpSpPr/>
        <p:nvPr/>
      </p:nvGrpSpPr>
      <p:grpSpPr>
        <a:xfrm>
          <a:off x="0" y="0"/>
          <a:ext cx="0" cy="0"/>
          <a:chOff x="0" y="0"/>
          <a:chExt cx="0" cy="0"/>
        </a:xfrm>
      </p:grpSpPr>
      <p:sp>
        <p:nvSpPr>
          <p:cNvPr id="388" name="Google Shape;388;p62"/>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Belang van persoonlijke ambitie en ondersteuning</a:t>
            </a:r>
            <a:endParaRPr sz="2520"/>
          </a:p>
        </p:txBody>
      </p:sp>
      <p:sp>
        <p:nvSpPr>
          <p:cNvPr id="390" name="Google Shape;390;p62"/>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Cruciaal voor succes.</a:t>
            </a:r>
            <a:endParaRPr sz="1200"/>
          </a:p>
          <a:p>
            <a:pPr indent="-247650" lvl="0" marL="342900" rtl="0" algn="l">
              <a:spcBef>
                <a:spcPts val="1000"/>
              </a:spcBef>
              <a:spcAft>
                <a:spcPts val="0"/>
              </a:spcAft>
              <a:buSzPts val="1200"/>
              <a:buChar char="•"/>
            </a:pPr>
            <a:r>
              <a:rPr lang="en" sz="1200"/>
              <a:t>Stimuleert individuen om uit te blinken.</a:t>
            </a:r>
            <a:endParaRPr sz="1200"/>
          </a:p>
          <a:p>
            <a:pPr indent="-247650" lvl="0" marL="342900" rtl="0" algn="l">
              <a:spcBef>
                <a:spcPts val="1000"/>
              </a:spcBef>
              <a:spcAft>
                <a:spcPts val="1000"/>
              </a:spcAft>
              <a:buSzPts val="1200"/>
              <a:buChar char="•"/>
            </a:pPr>
            <a:r>
              <a:rPr lang="en" sz="1200"/>
              <a:t>Behoudt een positieve instelling.</a:t>
            </a:r>
            <a:endParaRPr sz="1200"/>
          </a:p>
        </p:txBody>
      </p:sp>
      <p:sp>
        <p:nvSpPr>
          <p:cNvPr id="391" name="Google Shape;391;p62"/>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Essentieel voor succes.</a:t>
            </a:r>
            <a:endParaRPr sz="1200"/>
          </a:p>
          <a:p>
            <a:pPr indent="-247650" lvl="0" marL="342900" marR="0" rtl="0" algn="l">
              <a:lnSpc>
                <a:spcPct val="115000"/>
              </a:lnSpc>
              <a:spcBef>
                <a:spcPts val="1000"/>
              </a:spcBef>
              <a:spcAft>
                <a:spcPts val="0"/>
              </a:spcAft>
              <a:buSzPts val="1200"/>
              <a:buChar char="•"/>
            </a:pPr>
            <a:r>
              <a:rPr lang="en" sz="1200"/>
              <a:t>Kan financieel zijn, begeleiding, middelen.</a:t>
            </a:r>
            <a:endParaRPr sz="1200"/>
          </a:p>
          <a:p>
            <a:pPr indent="-247650" lvl="0" marL="342900" marR="0" rtl="0" algn="l">
              <a:lnSpc>
                <a:spcPct val="115000"/>
              </a:lnSpc>
              <a:spcBef>
                <a:spcPts val="1000"/>
              </a:spcBef>
              <a:spcAft>
                <a:spcPts val="1000"/>
              </a:spcAft>
              <a:buSzPts val="1200"/>
              <a:buChar char="•"/>
            </a:pPr>
            <a:r>
              <a:rPr lang="en" sz="1200"/>
              <a:t>Helpt barrières in het onderwijs te overwinnen.</a:t>
            </a:r>
            <a:endParaRPr sz="1200"/>
          </a:p>
        </p:txBody>
      </p:sp>
      <p:sp>
        <p:nvSpPr>
          <p:cNvPr id="392" name="Google Shape;392;p62"/>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Persoonlijke ambitie</a:t>
            </a:r>
            <a:endParaRPr/>
          </a:p>
        </p:txBody>
      </p:sp>
      <p:sp>
        <p:nvSpPr>
          <p:cNvPr id="393" name="Google Shape;393;p62"/>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Ondersteuning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3"/>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Identifying Educational Needs and Aspirations</a:t>
            </a:r>
            <a:endParaRPr>
              <a:solidFill>
                <a:schemeClr val="dk1"/>
              </a:solidFill>
            </a:endParaRPr>
          </a:p>
        </p:txBody>
      </p:sp>
      <p:sp>
        <p:nvSpPr>
          <p:cNvPr id="399" name="Google Shape;399;p63"/>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Ontwikkelen van individuele onderwijsplannen</a:t>
            </a:r>
            <a:endParaRPr>
              <a:solidFill>
                <a:schemeClr val="dk1"/>
              </a:solidFill>
            </a:endParaRPr>
          </a:p>
        </p:txBody>
      </p:sp>
      <p:sp>
        <p:nvSpPr>
          <p:cNvPr id="400" name="Google Shape;400;p63"/>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Gastvrije en inclusieve leeromgevingen creëren</a:t>
            </a:r>
            <a:endParaRPr>
              <a:solidFill>
                <a:schemeClr val="dk1"/>
              </a:solidFill>
            </a:endParaRPr>
          </a:p>
        </p:txBody>
      </p:sp>
      <p:sp>
        <p:nvSpPr>
          <p:cNvPr id="401" name="Google Shape;401;p6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Overzicht van stapsgewijze implementatie</a:t>
            </a:r>
            <a:endParaRPr sz="252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