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5"/>
    <p:sldMasterId id="214748367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5143500" cx="9144000"/>
  <p:notesSz cx="6858000" cy="9144000"/>
  <p:embeddedFontLst>
    <p:embeddedFont>
      <p:font typeface="Hanken Grotesk"/>
      <p:regular r:id="rId25"/>
      <p:bold r:id="rId26"/>
      <p:italic r:id="rId27"/>
      <p:boldItalic r:id="rId28"/>
    </p:embeddedFont>
    <p:embeddedFont>
      <p:font typeface="Hanken Grotesk SemiBold"/>
      <p:regular r:id="rId29"/>
      <p:bold r:id="rId30"/>
      <p:italic r:id="rId31"/>
      <p:boldItalic r:id="rId32"/>
    </p:embeddedFont>
    <p:embeddedFont>
      <p:font typeface="Inter"/>
      <p:regular r:id="rId33"/>
      <p:bold r:id="rId34"/>
    </p:embeddedFont>
    <p:embeddedFont>
      <p:font typeface="Hanken Grotesk Black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1E21B7E-BF17-4235-AC25-24D36EEA4023}">
  <a:tblStyle styleId="{F1E21B7E-BF17-4235-AC25-24D36EEA40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HankenGrotesk-bold.fntdata"/><Relationship Id="rId25" Type="http://schemas.openxmlformats.org/officeDocument/2006/relationships/font" Target="fonts/HankenGrotesk-regular.fntdata"/><Relationship Id="rId28" Type="http://schemas.openxmlformats.org/officeDocument/2006/relationships/font" Target="fonts/HankenGrotesk-boldItalic.fntdata"/><Relationship Id="rId27" Type="http://schemas.openxmlformats.org/officeDocument/2006/relationships/font" Target="fonts/HankenGrotesk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HankenGroteskSemiBold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HankenGroteskSemiBold-italic.fntdata"/><Relationship Id="rId30" Type="http://schemas.openxmlformats.org/officeDocument/2006/relationships/font" Target="fonts/HankenGroteskSemiBold-bold.fntdata"/><Relationship Id="rId11" Type="http://schemas.openxmlformats.org/officeDocument/2006/relationships/slide" Target="slides/slide4.xml"/><Relationship Id="rId33" Type="http://schemas.openxmlformats.org/officeDocument/2006/relationships/font" Target="fonts/Inter-regular.fntdata"/><Relationship Id="rId10" Type="http://schemas.openxmlformats.org/officeDocument/2006/relationships/slide" Target="slides/slide3.xml"/><Relationship Id="rId32" Type="http://schemas.openxmlformats.org/officeDocument/2006/relationships/font" Target="fonts/HankenGroteskSemiBold-boldItalic.fntdata"/><Relationship Id="rId13" Type="http://schemas.openxmlformats.org/officeDocument/2006/relationships/slide" Target="slides/slide6.xml"/><Relationship Id="rId35" Type="http://schemas.openxmlformats.org/officeDocument/2006/relationships/font" Target="fonts/HankenGroteskBlack-bold.fntdata"/><Relationship Id="rId12" Type="http://schemas.openxmlformats.org/officeDocument/2006/relationships/slide" Target="slides/slide5.xml"/><Relationship Id="rId34" Type="http://schemas.openxmlformats.org/officeDocument/2006/relationships/font" Target="fonts/Inter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36" Type="http://schemas.openxmlformats.org/officeDocument/2006/relationships/font" Target="fonts/HankenGroteskBlack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SLIDES_API107192718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SLIDES_API107192718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SLIDES_API1071927185_1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SLIDES_API1071927185_1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SLIDES_API1071927185_1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SLIDES_API1071927185_1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SLIDES_API1071927185_1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SLIDES_API1071927185_1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SLIDES_API1071927185_1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SLIDES_API1071927185_1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SLIDES_API1071927185_1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SLIDES_API1071927185_1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SLIDES_API1071927185_18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SLIDES_API1071927185_18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SLIDES_API1071927185_1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SLIDES_API1071927185_1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SLIDES_API1071927185_2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SLIDES_API1071927185_2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SLIDES_API1071927185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SLIDES_API1071927185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SLIDES_API1071927185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SLIDES_API1071927185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SLIDES_API1071927185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SLIDES_API1071927185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SLIDES_API1071927185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SLIDES_API1071927185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SLIDES_API1071927185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SLIDES_API1071927185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SLIDES_API1071927185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SLIDES_API1071927185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SLIDES_API1071927185_9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SLIDES_API1071927185_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SLIDES_API1071927185_10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SLIDES_API1071927185_1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432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-16850" y="0"/>
            <a:ext cx="60765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5"/>
          <p:cNvSpPr txBox="1"/>
          <p:nvPr>
            <p:ph type="title"/>
          </p:nvPr>
        </p:nvSpPr>
        <p:spPr>
          <a:xfrm>
            <a:off x="457200" y="445025"/>
            <a:ext cx="560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57200" y="1017725"/>
            <a:ext cx="5321100" cy="3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8"/>
          <p:cNvSpPr/>
          <p:nvPr/>
        </p:nvSpPr>
        <p:spPr>
          <a:xfrm>
            <a:off x="734713" y="26734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" name="Google Shape;70;p18"/>
          <p:cNvSpPr/>
          <p:nvPr/>
        </p:nvSpPr>
        <p:spPr>
          <a:xfrm>
            <a:off x="734700" y="3894725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8"/>
          <p:cNvSpPr/>
          <p:nvPr/>
        </p:nvSpPr>
        <p:spPr>
          <a:xfrm>
            <a:off x="734713" y="145208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cxnSp>
        <p:nvCxnSpPr>
          <p:cNvPr id="81" name="Google Shape;81;p19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9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9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88" name="Google Shape;88;p20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0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0" name="Google Shape;90;p20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1" name="Google Shape;91;p20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 1">
  <p:cSld name="CUSTOM_3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p22"/>
          <p:cNvSpPr/>
          <p:nvPr/>
        </p:nvSpPr>
        <p:spPr>
          <a:xfrm>
            <a:off x="1333794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2" name="Google Shape;102;p22"/>
          <p:cNvSpPr/>
          <p:nvPr/>
        </p:nvSpPr>
        <p:spPr>
          <a:xfrm>
            <a:off x="4113597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3" name="Google Shape;103;p22"/>
          <p:cNvSpPr/>
          <p:nvPr/>
        </p:nvSpPr>
        <p:spPr>
          <a:xfrm>
            <a:off x="6893399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4" name="Google Shape;104;p2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08" name="Google Shape;108;p23"/>
          <p:cNvSpPr/>
          <p:nvPr/>
        </p:nvSpPr>
        <p:spPr>
          <a:xfrm>
            <a:off x="4572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9" name="Google Shape;109;p23"/>
          <p:cNvSpPr/>
          <p:nvPr/>
        </p:nvSpPr>
        <p:spPr>
          <a:xfrm>
            <a:off x="32370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0" name="Google Shape;110;p23"/>
          <p:cNvSpPr/>
          <p:nvPr/>
        </p:nvSpPr>
        <p:spPr>
          <a:xfrm>
            <a:off x="60168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1" name="Google Shape;111;p23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/>
          <p:nvPr/>
        </p:nvSpPr>
        <p:spPr>
          <a:xfrm>
            <a:off x="45735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5" name="Google Shape;115;p24"/>
          <p:cNvSpPr/>
          <p:nvPr/>
        </p:nvSpPr>
        <p:spPr>
          <a:xfrm>
            <a:off x="3237075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16" name="Google Shape;116;p24"/>
          <p:cNvSpPr/>
          <p:nvPr/>
        </p:nvSpPr>
        <p:spPr>
          <a:xfrm>
            <a:off x="601680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8" name="Google Shape;118;p24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9" name="Google Shape;119;p24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0" name="Google Shape;120;p24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5" name="Google Shape;135;p26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6" name="Google Shape;136;p26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0" name="Google Shape;140;p26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5" name="Google Shape;145;p27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6" name="Google Shape;146;p27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1" name="Google Shape;151;p28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2" name="Google Shape;152;p28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53" name="Google Shape;153;p28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/>
          <p:nvPr/>
        </p:nvSpPr>
        <p:spPr>
          <a:xfrm>
            <a:off x="-7275" y="-21825"/>
            <a:ext cx="9144000" cy="514350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3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2" name="Google Shape;162;p3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63" name="Google Shape;163;p3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32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32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" name="Google Shape;168;p3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anken Grotesk"/>
              <a:buChar char="●"/>
              <a:defRPr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>
            <p:ph type="ctrTitle"/>
          </p:nvPr>
        </p:nvSpPr>
        <p:spPr>
          <a:xfrm>
            <a:off x="1100550" y="1563750"/>
            <a:ext cx="76653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Optimising the wealth of Diversity in Higher Education</a:t>
            </a:r>
            <a:endParaRPr sz="3000"/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/>
          <p:nvPr/>
        </p:nvSpPr>
        <p:spPr>
          <a:xfrm>
            <a:off x="457306" y="1164900"/>
            <a:ext cx="3995100" cy="3404100"/>
          </a:xfrm>
          <a:prstGeom prst="rect">
            <a:avLst/>
          </a:prstGeom>
          <a:solidFill>
            <a:srgbClr val="8C5F66">
              <a:alpha val="5000"/>
            </a:srgbClr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2"/>
          <p:cNvSpPr/>
          <p:nvPr/>
        </p:nvSpPr>
        <p:spPr>
          <a:xfrm>
            <a:off x="4691800" y="1164900"/>
            <a:ext cx="3995100" cy="3404100"/>
          </a:xfrm>
          <a:prstGeom prst="rect">
            <a:avLst/>
          </a:prstGeom>
          <a:solidFill>
            <a:srgbClr val="0254DB">
              <a:alpha val="300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2"/>
          <p:cNvSpPr txBox="1"/>
          <p:nvPr>
            <p:ph idx="4294967295" type="body"/>
          </p:nvPr>
        </p:nvSpPr>
        <p:spPr>
          <a:xfrm>
            <a:off x="457200" y="1834900"/>
            <a:ext cx="3995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■"/>
            </a:pPr>
            <a:r>
              <a:rPr lang="en" sz="1100">
                <a:solidFill>
                  <a:schemeClr val="accent4"/>
                </a:solidFill>
              </a:rPr>
              <a:t>Foster sociocultural exchange among mid-career medical professionals</a:t>
            </a:r>
            <a:endParaRPr sz="1100">
              <a:solidFill>
                <a:schemeClr val="accent4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■"/>
            </a:pPr>
            <a:r>
              <a:rPr lang="en" sz="1100">
                <a:solidFill>
                  <a:schemeClr val="accent4"/>
                </a:solidFill>
              </a:rPr>
              <a:t>Encourage reflection on personal and professional identities</a:t>
            </a:r>
            <a:endParaRPr sz="1100">
              <a:solidFill>
                <a:schemeClr val="accent4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100"/>
              <a:buChar char="■"/>
            </a:pPr>
            <a:r>
              <a:rPr lang="en" sz="1100">
                <a:solidFill>
                  <a:schemeClr val="accent4"/>
                </a:solidFill>
              </a:rPr>
              <a:t>Promote understanding of diverse cultural perspectives</a:t>
            </a:r>
            <a:endParaRPr sz="1100">
              <a:solidFill>
                <a:schemeClr val="accent4"/>
              </a:solidFill>
            </a:endParaRPr>
          </a:p>
        </p:txBody>
      </p:sp>
      <p:sp>
        <p:nvSpPr>
          <p:cNvPr id="266" name="Google Shape;266;p42"/>
          <p:cNvSpPr txBox="1"/>
          <p:nvPr>
            <p:ph idx="4294967295" type="subTitle"/>
          </p:nvPr>
        </p:nvSpPr>
        <p:spPr>
          <a:xfrm>
            <a:off x="457200" y="1164900"/>
            <a:ext cx="3995100" cy="622800"/>
          </a:xfrm>
          <a:prstGeom prst="rect">
            <a:avLst/>
          </a:prstGeom>
        </p:spPr>
        <p:txBody>
          <a:bodyPr anchorCtr="0" anchor="ctr" bIns="91425" lIns="182875" spcFirstLastPara="1" rIns="13715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accent4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Case Study 1: Identity Texts</a:t>
            </a:r>
            <a:endParaRPr sz="1400">
              <a:solidFill>
                <a:schemeClr val="accent4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267" name="Google Shape;267;p4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Successful Initiatives: Harnessing Skills and Knowledge: Part 1</a:t>
            </a:r>
            <a:endParaRPr sz="2520"/>
          </a:p>
        </p:txBody>
      </p:sp>
      <p:sp>
        <p:nvSpPr>
          <p:cNvPr id="268" name="Google Shape;268;p42"/>
          <p:cNvSpPr txBox="1"/>
          <p:nvPr>
            <p:ph idx="4294967295" type="body"/>
          </p:nvPr>
        </p:nvSpPr>
        <p:spPr>
          <a:xfrm>
            <a:off x="4691800" y="1834900"/>
            <a:ext cx="3995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</a:pPr>
            <a:r>
              <a:rPr lang="en" sz="1100">
                <a:solidFill>
                  <a:schemeClr val="accent1"/>
                </a:solidFill>
              </a:rPr>
              <a:t>Teach intercultural communication</a:t>
            </a:r>
            <a:endParaRPr sz="1100">
              <a:solidFill>
                <a:schemeClr val="accent1"/>
              </a:solidFill>
            </a:endParaRPr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</a:pPr>
            <a:r>
              <a:rPr lang="en" sz="1100">
                <a:solidFill>
                  <a:schemeClr val="accent1"/>
                </a:solidFill>
              </a:rPr>
              <a:t>Highlight ethnocentrism and cultural stereotypes</a:t>
            </a:r>
            <a:endParaRPr sz="1100">
              <a:solidFill>
                <a:schemeClr val="accent1"/>
              </a:solidFill>
            </a:endParaRPr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100"/>
              <a:buChar char="■"/>
            </a:pPr>
            <a:r>
              <a:rPr lang="en" sz="1100">
                <a:solidFill>
                  <a:schemeClr val="accent1"/>
                </a:solidFill>
              </a:rPr>
              <a:t>Encourage critical analysis of cultural differences</a:t>
            </a:r>
            <a:endParaRPr sz="1100">
              <a:solidFill>
                <a:schemeClr val="accent1"/>
              </a:solidFill>
            </a:endParaRPr>
          </a:p>
        </p:txBody>
      </p:sp>
      <p:sp>
        <p:nvSpPr>
          <p:cNvPr id="269" name="Google Shape;269;p42"/>
          <p:cNvSpPr txBox="1"/>
          <p:nvPr>
            <p:ph idx="4294967295" type="subTitle"/>
          </p:nvPr>
        </p:nvSpPr>
        <p:spPr>
          <a:xfrm>
            <a:off x="4691800" y="1164900"/>
            <a:ext cx="3995100" cy="622800"/>
          </a:xfrm>
          <a:prstGeom prst="rect">
            <a:avLst/>
          </a:prstGeom>
        </p:spPr>
        <p:txBody>
          <a:bodyPr anchorCtr="0" anchor="ctr" bIns="91425" lIns="182875" spcFirstLastPara="1" rIns="13715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Case Study 2: An Idiot Abroad</a:t>
            </a:r>
            <a:endParaRPr sz="1400"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3"/>
          <p:cNvSpPr txBox="1"/>
          <p:nvPr>
            <p:ph idx="1" type="body"/>
          </p:nvPr>
        </p:nvSpPr>
        <p:spPr>
          <a:xfrm>
            <a:off x="457200" y="1911100"/>
            <a:ext cx="3776100" cy="2734200"/>
          </a:xfrm>
          <a:prstGeom prst="rect">
            <a:avLst/>
          </a:prstGeom>
        </p:spPr>
        <p:txBody>
          <a:bodyPr anchorCtr="0" anchor="t" bIns="91425" lIns="45700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Used by medical professionals for exchange.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Promoted understanding of diverse healthcare practices.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Created a safe and inclusive learning environment.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Boosted self-awareness, intercultural competence.</a:t>
            </a:r>
            <a:endParaRPr sz="1100"/>
          </a:p>
        </p:txBody>
      </p:sp>
      <p:sp>
        <p:nvSpPr>
          <p:cNvPr id="275" name="Google Shape;275;p43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45700" spcFirstLastPara="1" rIns="13715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Case Study 1: Identity Texts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76" name="Google Shape;276;p43"/>
          <p:cNvSpPr txBox="1"/>
          <p:nvPr>
            <p:ph idx="2" type="body"/>
          </p:nvPr>
        </p:nvSpPr>
        <p:spPr>
          <a:xfrm>
            <a:off x="4800400" y="1911100"/>
            <a:ext cx="3776100" cy="2734200"/>
          </a:xfrm>
          <a:prstGeom prst="rect">
            <a:avLst/>
          </a:prstGeom>
        </p:spPr>
        <p:txBody>
          <a:bodyPr anchorCtr="0" anchor="t" bIns="91425" lIns="45700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Used by medical professionals for exchange.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Promoted understanding of diverse healthcare practices.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Created a safe and inclusive learning environment.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Boosted self-awareness, intercultural competence.</a:t>
            </a:r>
            <a:endParaRPr sz="1100"/>
          </a:p>
        </p:txBody>
      </p:sp>
      <p:sp>
        <p:nvSpPr>
          <p:cNvPr id="277" name="Google Shape;277;p43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45700" spcFirstLastPara="1" rIns="13715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Case Study 2: 'An Idiot Abroad'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78" name="Google Shape;278;p4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Successful Initiatives: Part 2</a:t>
            </a:r>
            <a:endParaRPr sz="2520"/>
          </a:p>
        </p:txBody>
      </p:sp>
      <p:cxnSp>
        <p:nvCxnSpPr>
          <p:cNvPr id="279" name="Google Shape;279;p43"/>
          <p:cNvCxnSpPr/>
          <p:nvPr/>
        </p:nvCxnSpPr>
        <p:spPr>
          <a:xfrm>
            <a:off x="482008" y="1834900"/>
            <a:ext cx="3668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0" name="Google Shape;280;p43"/>
          <p:cNvCxnSpPr/>
          <p:nvPr/>
        </p:nvCxnSpPr>
        <p:spPr>
          <a:xfrm>
            <a:off x="4796859" y="1834900"/>
            <a:ext cx="36627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Case Study 1: Identity Texts and Sociocultural Exchange</a:t>
            </a:r>
            <a:endParaRPr sz="2520"/>
          </a:p>
        </p:txBody>
      </p:sp>
      <p:sp>
        <p:nvSpPr>
          <p:cNvPr id="286" name="Google Shape;286;p44"/>
          <p:cNvSpPr txBox="1"/>
          <p:nvPr>
            <p:ph idx="4294967295" type="body"/>
          </p:nvPr>
        </p:nvSpPr>
        <p:spPr>
          <a:xfrm>
            <a:off x="3076819" y="1060200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Mid-career medical professionals from diverse cultural backgrounds were selected to participate in an educational program.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87" name="Google Shape;287;p44"/>
          <p:cNvSpPr txBox="1"/>
          <p:nvPr>
            <p:ph idx="4294967295" type="body"/>
          </p:nvPr>
        </p:nvSpPr>
        <p:spPr>
          <a:xfrm>
            <a:off x="3076819" y="2301414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Identity texts, such as personal narratives, poems, and artwork, were used to encourage participants to share and reflect on their cultural experiences.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88" name="Google Shape;288;p44"/>
          <p:cNvSpPr txBox="1"/>
          <p:nvPr>
            <p:ph idx="4294967295" type="subTitle"/>
          </p:nvPr>
        </p:nvSpPr>
        <p:spPr>
          <a:xfrm>
            <a:off x="910425" y="1060312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Background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89" name="Google Shape;289;p44"/>
          <p:cNvSpPr txBox="1"/>
          <p:nvPr>
            <p:ph idx="4294967295" type="subTitle"/>
          </p:nvPr>
        </p:nvSpPr>
        <p:spPr>
          <a:xfrm>
            <a:off x="910425" y="2301463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Identity Texts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90" name="Google Shape;290;p44"/>
          <p:cNvSpPr txBox="1"/>
          <p:nvPr>
            <p:ph idx="4294967295" type="subTitle"/>
          </p:nvPr>
        </p:nvSpPr>
        <p:spPr>
          <a:xfrm>
            <a:off x="910425" y="3542670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Sociocultural Exchange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91" name="Google Shape;291;p44"/>
          <p:cNvSpPr txBox="1"/>
          <p:nvPr>
            <p:ph idx="4294967295" type="body"/>
          </p:nvPr>
        </p:nvSpPr>
        <p:spPr>
          <a:xfrm>
            <a:off x="3076819" y="3542670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Participants engaged in conversations, gained insights into cultural perspectives, and developed a deeper understanding of identities through the sharing of identity texts.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292" name="Google Shape;292;p44"/>
          <p:cNvCxnSpPr/>
          <p:nvPr/>
        </p:nvCxnSpPr>
        <p:spPr>
          <a:xfrm>
            <a:off x="571450" y="1060200"/>
            <a:ext cx="0" cy="358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44"/>
          <p:cNvCxnSpPr/>
          <p:nvPr/>
        </p:nvCxnSpPr>
        <p:spPr>
          <a:xfrm>
            <a:off x="531525" y="28543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94" name="Google Shape;294;p44"/>
          <p:cNvCxnSpPr/>
          <p:nvPr/>
        </p:nvCxnSpPr>
        <p:spPr>
          <a:xfrm>
            <a:off x="531525" y="40756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95" name="Google Shape;295;p44"/>
          <p:cNvCxnSpPr/>
          <p:nvPr/>
        </p:nvCxnSpPr>
        <p:spPr>
          <a:xfrm>
            <a:off x="531525" y="16330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use of identity texts in medical education can enhance cultural competency and improve communication with diverse patient populations.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1" name="Google Shape;301;p45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Sociocultural exchange through identity texts helps challenge ethnocentrism and encourages a more inclusive approach to patient care.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2" name="Google Shape;302;p45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Using identity texts in medical education promotes intercultural understanding and empathy among mid-career medical professionals.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3" name="Google Shape;303;p4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Case Study 1: Impact on Mid-career Medical Professionals</a:t>
            </a:r>
            <a:endParaRPr sz="252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TV show 'An Idiot Abroad' follows a British traveler exploring different cultures.</a:t>
            </a:r>
            <a:endParaRPr/>
          </a:p>
        </p:txBody>
      </p:sp>
      <p:sp>
        <p:nvSpPr>
          <p:cNvPr id="309" name="Google Shape;309;p46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objective is to help students understand and analyze ethnocentrism and its impact on cross-cultural interactions.</a:t>
            </a:r>
            <a:endParaRPr/>
          </a:p>
        </p:txBody>
      </p:sp>
      <p:sp>
        <p:nvSpPr>
          <p:cNvPr id="310" name="Google Shape;310;p46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Students analyze episodes, observe ethnocentric views, and discuss cultural misunderstandings, encouraging critical thinking.</a:t>
            </a:r>
            <a:endParaRPr/>
          </a:p>
        </p:txBody>
      </p:sp>
      <p:sp>
        <p:nvSpPr>
          <p:cNvPr id="311" name="Google Shape;311;p46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312" name="Google Shape;312;p46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Objective</a:t>
            </a:r>
            <a:endParaRPr/>
          </a:p>
        </p:txBody>
      </p:sp>
      <p:sp>
        <p:nvSpPr>
          <p:cNvPr id="313" name="Google Shape;313;p4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Case Study 2: 'An Idiot Abroad' in Intercultural Communication</a:t>
            </a:r>
            <a:endParaRPr sz="2520"/>
          </a:p>
        </p:txBody>
      </p:sp>
      <p:sp>
        <p:nvSpPr>
          <p:cNvPr id="314" name="Google Shape;314;p46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Approach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By analyzing the experiences and perspectives of the show's protagonist, students are encouraged to critically reflect on their own ethnocentric biases.</a:t>
            </a:r>
            <a:endParaRPr/>
          </a:p>
        </p:txBody>
      </p:sp>
      <p:sp>
        <p:nvSpPr>
          <p:cNvPr id="320" name="Google Shape;320;p47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case study focuses on highlighting ethnocentrism, which is the tendency to view one's own culture as superior to others.</a:t>
            </a:r>
            <a:endParaRPr/>
          </a:p>
        </p:txBody>
      </p:sp>
      <p:sp>
        <p:nvSpPr>
          <p:cNvPr id="321" name="Google Shape;321;p47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The TV show "An Idiot Abroad" is used as a teaching tool to promote intercultural communication.</a:t>
            </a:r>
            <a:endParaRPr sz="1400"/>
          </a:p>
        </p:txBody>
      </p:sp>
      <p:sp>
        <p:nvSpPr>
          <p:cNvPr id="322" name="Google Shape;322;p4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Case Study 2: Highlighting Ethnocentrism</a:t>
            </a:r>
            <a:endParaRPr sz="252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Strategies include moving beyond tokenism and challenging positivist knowledge.</a:t>
            </a:r>
            <a:endParaRPr/>
          </a:p>
        </p:txBody>
      </p:sp>
      <p:sp>
        <p:nvSpPr>
          <p:cNvPr id="328" name="Google Shape;328;p4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Critical analysis, ethno-relativity, and reflection are key objectives.</a:t>
            </a:r>
            <a:endParaRPr/>
          </a:p>
        </p:txBody>
      </p:sp>
      <p:sp>
        <p:nvSpPr>
          <p:cNvPr id="329" name="Google Shape;329;p4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Incorporating multicultural experiences enhances diversity and challenges dominant perspectives.</a:t>
            </a:r>
            <a:endParaRPr sz="1400"/>
          </a:p>
        </p:txBody>
      </p:sp>
      <p:sp>
        <p:nvSpPr>
          <p:cNvPr id="330" name="Google Shape;330;p4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Conclusions: Multicultural Experiences in Higher Education: Part 1</a:t>
            </a:r>
            <a:endParaRPr sz="252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9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Successful initiatives that leverage the skills and knowledge of refugees and immigrants can foster sociocultural exchange and teach intercultural communication.</a:t>
            </a:r>
            <a:endParaRPr/>
          </a:p>
        </p:txBody>
      </p:sp>
      <p:sp>
        <p:nvSpPr>
          <p:cNvPr id="336" name="Google Shape;336;p49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Incorporating diversity as a pedagogical resource requires moving beyond tokenism and challenging positivist knowledge.</a:t>
            </a:r>
            <a:endParaRPr/>
          </a:p>
        </p:txBody>
      </p:sp>
      <p:sp>
        <p:nvSpPr>
          <p:cNvPr id="337" name="Google Shape;337;p49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Utilizing multicultural experiences in higher education can contribute to increasing diversity of perspectives and questioning European perspectives.</a:t>
            </a:r>
            <a:endParaRPr sz="1400"/>
          </a:p>
        </p:txBody>
      </p:sp>
      <p:sp>
        <p:nvSpPr>
          <p:cNvPr id="338" name="Google Shape;338;p4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Conclusions: Multicultural Experiences in Higher Education: Part 2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339" name="Google Shape;339;p49"/>
          <p:cNvSpPr/>
          <p:nvPr/>
        </p:nvSpPr>
        <p:spPr>
          <a:xfrm>
            <a:off x="457175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01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  <p:sp>
        <p:nvSpPr>
          <p:cNvPr id="340" name="Google Shape;340;p49"/>
          <p:cNvSpPr/>
          <p:nvPr/>
        </p:nvSpPr>
        <p:spPr>
          <a:xfrm>
            <a:off x="3236998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02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  <p:sp>
        <p:nvSpPr>
          <p:cNvPr id="341" name="Google Shape;341;p49"/>
          <p:cNvSpPr/>
          <p:nvPr/>
        </p:nvSpPr>
        <p:spPr>
          <a:xfrm>
            <a:off x="6016800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03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457200" y="0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Agenda</a:t>
            </a:r>
            <a:endParaRPr sz="2520"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80" name="Google Shape;180;p34"/>
          <p:cNvSpPr txBox="1"/>
          <p:nvPr>
            <p:ph idx="1" type="body"/>
          </p:nvPr>
        </p:nvSpPr>
        <p:spPr>
          <a:xfrm>
            <a:off x="457200" y="512200"/>
            <a:ext cx="41148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Introduction to Module Aims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Module Objectives: Part 1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Module Objectives: Part 2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Strategies for Diversity Incorporation: Part 1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Strategies for Diversity Incorporation: Part 2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Overcoming Diversity Implementation Challenges: Part 1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Overcoming Diversity Implementation Challenges: Part 2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Successful Initiatives: Harnessing Skills and Knowledge: Part 1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Successful Initiatives: Part 2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Case Study 1: Identity Texts and Sociocultural Exchange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1" name="Google Shape;181;p34"/>
          <p:cNvSpPr txBox="1"/>
          <p:nvPr>
            <p:ph idx="1" type="body"/>
          </p:nvPr>
        </p:nvSpPr>
        <p:spPr>
          <a:xfrm>
            <a:off x="4572000" y="1017725"/>
            <a:ext cx="45720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Case Study 1: Impact on Mid-career Medical Professionals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Case Study 2: 'An Idiot Abroad' in Intercultural Communication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Case Study 2: Highlighting Ethnocentrism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Conclusions: Multicultural Experiences in Higher Education: Part 1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Conclusions: Multicultural Experiences in Higher Education: Part 2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" name="Google Shape;186;p35"/>
          <p:cNvGraphicFramePr/>
          <p:nvPr/>
        </p:nvGraphicFramePr>
        <p:xfrm>
          <a:off x="457200" y="121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{F1E21B7E-BF17-4235-AC25-24D36EEA4023}</a:tableStyleId>
              </a:tblPr>
              <a:tblGrid>
                <a:gridCol w="2077375"/>
                <a:gridCol w="6152225"/>
              </a:tblGrid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7" name="Google Shape;187;p3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Introduction to Module Aims</a:t>
            </a:r>
            <a:endParaRPr sz="2520"/>
          </a:p>
        </p:txBody>
      </p:sp>
      <p:sp>
        <p:nvSpPr>
          <p:cNvPr id="188" name="Google Shape;188;p35"/>
          <p:cNvSpPr txBox="1"/>
          <p:nvPr>
            <p:ph idx="4294967295" type="body"/>
          </p:nvPr>
        </p:nvSpPr>
        <p:spPr>
          <a:xfrm>
            <a:off x="2749850" y="1292400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Utilize multicultural experiences of refugees and immigrants in higher education.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89" name="Google Shape;189;p35"/>
          <p:cNvSpPr txBox="1"/>
          <p:nvPr>
            <p:ph idx="4294967295" type="body"/>
          </p:nvPr>
        </p:nvSpPr>
        <p:spPr>
          <a:xfrm>
            <a:off x="2749850" y="2399379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Increase diversity of perspectives, question European perspectives, encourage critical analysis, promote ethno-relativity, and foster self and group reflection.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90" name="Google Shape;190;p35"/>
          <p:cNvSpPr txBox="1"/>
          <p:nvPr>
            <p:ph idx="4294967295" type="subTitle"/>
          </p:nvPr>
        </p:nvSpPr>
        <p:spPr>
          <a:xfrm>
            <a:off x="457200" y="12925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Module Aims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91" name="Google Shape;191;p35"/>
          <p:cNvSpPr txBox="1"/>
          <p:nvPr>
            <p:ph idx="4294967295" type="subTitle"/>
          </p:nvPr>
        </p:nvSpPr>
        <p:spPr>
          <a:xfrm>
            <a:off x="457200" y="2399425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Objectives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92" name="Google Shape;192;p35"/>
          <p:cNvSpPr txBox="1"/>
          <p:nvPr>
            <p:ph idx="4294967295" type="subTitle"/>
          </p:nvPr>
        </p:nvSpPr>
        <p:spPr>
          <a:xfrm>
            <a:off x="457200" y="35064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Strategies for Diversity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93" name="Google Shape;193;p35"/>
          <p:cNvSpPr txBox="1"/>
          <p:nvPr>
            <p:ph idx="4294967295" type="body"/>
          </p:nvPr>
        </p:nvSpPr>
        <p:spPr>
          <a:xfrm>
            <a:off x="2749850" y="3506396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Move beyond tokenism, challenge positivist knowledge, and address challenges of constructivist learning.</a:t>
            </a:r>
            <a:endParaRPr sz="1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>
            <p:ph idx="3" type="body"/>
          </p:nvPr>
        </p:nvSpPr>
        <p:spPr>
          <a:xfrm>
            <a:off x="60168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Encourage critical analysis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9" name="Google Shape;199;p36"/>
          <p:cNvSpPr txBox="1"/>
          <p:nvPr>
            <p:ph idx="2" type="body"/>
          </p:nvPr>
        </p:nvSpPr>
        <p:spPr>
          <a:xfrm>
            <a:off x="32370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Question European perspectives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0" name="Google Shape;200;p36"/>
          <p:cNvSpPr txBox="1"/>
          <p:nvPr>
            <p:ph idx="1" type="body"/>
          </p:nvPr>
        </p:nvSpPr>
        <p:spPr>
          <a:xfrm>
            <a:off x="4572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>
                <a:solidFill>
                  <a:schemeClr val="lt1"/>
                </a:solidFill>
              </a:rPr>
              <a:t>Increase diversity of perspectives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01" name="Google Shape;201;p3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1"/>
                </a:solidFill>
              </a:rPr>
              <a:t>Module Objectives: Part 1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202" name="Google Shape;202;p36"/>
          <p:cNvCxnSpPr/>
          <p:nvPr/>
        </p:nvCxnSpPr>
        <p:spPr>
          <a:xfrm flipH="1" rot="10800000">
            <a:off x="4572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3" name="Google Shape;203;p36"/>
          <p:cNvCxnSpPr/>
          <p:nvPr/>
        </p:nvCxnSpPr>
        <p:spPr>
          <a:xfrm flipH="1" rot="10800000">
            <a:off x="32370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4" name="Google Shape;204;p36"/>
          <p:cNvCxnSpPr/>
          <p:nvPr/>
        </p:nvCxnSpPr>
        <p:spPr>
          <a:xfrm flipH="1" rot="10800000">
            <a:off x="60168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>
            <p:ph idx="2" type="body"/>
          </p:nvPr>
        </p:nvSpPr>
        <p:spPr>
          <a:xfrm>
            <a:off x="910425" y="35826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Promote ethno-relativity and foster self and group reflection.</a:t>
            </a:r>
            <a:endParaRPr sz="1200"/>
          </a:p>
        </p:txBody>
      </p:sp>
      <p:sp>
        <p:nvSpPr>
          <p:cNvPr id="210" name="Google Shape;210;p37"/>
          <p:cNvSpPr txBox="1"/>
          <p:nvPr>
            <p:ph idx="1" type="body"/>
          </p:nvPr>
        </p:nvSpPr>
        <p:spPr>
          <a:xfrm>
            <a:off x="910425" y="23613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Question European perspectives and encourage critical analysis.</a:t>
            </a:r>
            <a:endParaRPr sz="1200"/>
          </a:p>
        </p:txBody>
      </p:sp>
      <p:sp>
        <p:nvSpPr>
          <p:cNvPr id="211" name="Google Shape;211;p37"/>
          <p:cNvSpPr txBox="1"/>
          <p:nvPr>
            <p:ph idx="3" type="body"/>
          </p:nvPr>
        </p:nvSpPr>
        <p:spPr>
          <a:xfrm>
            <a:off x="910425" y="11400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 sz="1200"/>
              <a:t>Increase diversity of perspectives in higher education.</a:t>
            </a:r>
            <a:endParaRPr sz="1200"/>
          </a:p>
        </p:txBody>
      </p:sp>
      <p:sp>
        <p:nvSpPr>
          <p:cNvPr id="212" name="Google Shape;212;p3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Module Objectives: Part 2</a:t>
            </a:r>
            <a:endParaRPr sz="2500"/>
          </a:p>
        </p:txBody>
      </p:sp>
      <p:cxnSp>
        <p:nvCxnSpPr>
          <p:cNvPr id="213" name="Google Shape;213;p37"/>
          <p:cNvCxnSpPr/>
          <p:nvPr/>
        </p:nvCxnSpPr>
        <p:spPr>
          <a:xfrm>
            <a:off x="571450" y="1060200"/>
            <a:ext cx="0" cy="358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37"/>
          <p:cNvCxnSpPr>
            <a:endCxn id="210" idx="1"/>
          </p:cNvCxnSpPr>
          <p:nvPr/>
        </p:nvCxnSpPr>
        <p:spPr>
          <a:xfrm>
            <a:off x="531525" y="28543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15" name="Google Shape;215;p37"/>
          <p:cNvCxnSpPr>
            <a:endCxn id="209" idx="1"/>
          </p:cNvCxnSpPr>
          <p:nvPr/>
        </p:nvCxnSpPr>
        <p:spPr>
          <a:xfrm>
            <a:off x="531525" y="40756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16" name="Google Shape;216;p37"/>
          <p:cNvCxnSpPr>
            <a:endCxn id="211" idx="1"/>
          </p:cNvCxnSpPr>
          <p:nvPr/>
        </p:nvCxnSpPr>
        <p:spPr>
          <a:xfrm>
            <a:off x="531525" y="16330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Address the challenges of constructivist learning in a diverse classroom.</a:t>
            </a:r>
            <a:endParaRPr/>
          </a:p>
        </p:txBody>
      </p:sp>
      <p:sp>
        <p:nvSpPr>
          <p:cNvPr id="222" name="Google Shape;222;p38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Challenge the notion of positivist knowledge and embrace different ways of knowing.</a:t>
            </a:r>
            <a:endParaRPr/>
          </a:p>
        </p:txBody>
      </p:sp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Move beyond tokenism to ensure meaningful inclusion of diverse perspectives.</a:t>
            </a:r>
            <a:endParaRPr sz="1400"/>
          </a:p>
        </p:txBody>
      </p:sp>
      <p:sp>
        <p:nvSpPr>
          <p:cNvPr id="224" name="Google Shape;224;p3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Strategies for Diversity Incorporation: Part 1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25" name="Google Shape;225;p38"/>
          <p:cNvSpPr/>
          <p:nvPr/>
        </p:nvSpPr>
        <p:spPr>
          <a:xfrm>
            <a:off x="457175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01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  <p:sp>
        <p:nvSpPr>
          <p:cNvPr id="226" name="Google Shape;226;p38"/>
          <p:cNvSpPr/>
          <p:nvPr/>
        </p:nvSpPr>
        <p:spPr>
          <a:xfrm>
            <a:off x="3236998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02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  <p:sp>
        <p:nvSpPr>
          <p:cNvPr id="227" name="Google Shape;227;p38"/>
          <p:cNvSpPr/>
          <p:nvPr/>
        </p:nvSpPr>
        <p:spPr>
          <a:xfrm>
            <a:off x="6016800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03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Address the challenges of constructivist learning to create an inclusive and supportive environment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" name="Google Shape;233;p39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Challenge positivist knowledge by encouraging critical analysis and questioning European perspectives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4" name="Google Shape;234;p39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Move beyond tokenism to ensure meaningful inclusion of diverse perspectives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5" name="Google Shape;235;p3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Strategies for Diversity Incorporation: Part 2</a:t>
            </a:r>
            <a:endParaRPr sz="252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Overcoming Diversity Implementation Challenges: Part 1</a:t>
            </a:r>
            <a:endParaRPr sz="2520"/>
          </a:p>
        </p:txBody>
      </p:sp>
      <p:sp>
        <p:nvSpPr>
          <p:cNvPr id="242" name="Google Shape;242;p40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Avoiding tokenism in diversity efforts.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Challenging Eurocentric dominance.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Incorporating diverse perspectives in learning.</a:t>
            </a:r>
            <a:endParaRPr sz="1200"/>
          </a:p>
        </p:txBody>
      </p:sp>
      <p:sp>
        <p:nvSpPr>
          <p:cNvPr id="243" name="Google Shape;243;p40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Fostering genuine inclusion.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Promoting alternative perspectives.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Using diverse perspectives in experiential learning.</a:t>
            </a:r>
            <a:endParaRPr sz="1200"/>
          </a:p>
        </p:txBody>
      </p:sp>
      <p:sp>
        <p:nvSpPr>
          <p:cNvPr id="244" name="Google Shape;244;p40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245" name="Google Shape;245;p40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Strategies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Overcoming Diversity Implementation Challenges: Part 2</a:t>
            </a:r>
            <a:endParaRPr sz="2520"/>
          </a:p>
        </p:txBody>
      </p:sp>
      <p:sp>
        <p:nvSpPr>
          <p:cNvPr id="251" name="Google Shape;251;p41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Move beyond tokenism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Challenge positivist knowledge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Address constructivist learning challenges</a:t>
            </a:r>
            <a:endParaRPr sz="1100"/>
          </a:p>
        </p:txBody>
      </p:sp>
      <p:sp>
        <p:nvSpPr>
          <p:cNvPr id="252" name="Google Shape;252;p41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Case Study 1: Identity texts for sociocultural exchange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Case Study 2: 'An Idiot Abroad' for intercultural communication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Case Study 3: [Add Case Study 3]</a:t>
            </a:r>
            <a:endParaRPr sz="1100"/>
          </a:p>
        </p:txBody>
      </p:sp>
      <p:sp>
        <p:nvSpPr>
          <p:cNvPr id="253" name="Google Shape;253;p41"/>
          <p:cNvSpPr txBox="1"/>
          <p:nvPr>
            <p:ph idx="3" type="subTitle"/>
          </p:nvPr>
        </p:nvSpPr>
        <p:spPr>
          <a:xfrm>
            <a:off x="6927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Strategies for Diversity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54" name="Google Shape;254;p41"/>
          <p:cNvSpPr txBox="1"/>
          <p:nvPr>
            <p:ph idx="4" type="subTitle"/>
          </p:nvPr>
        </p:nvSpPr>
        <p:spPr>
          <a:xfrm>
            <a:off x="50359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Successful Initiatives</a:t>
            </a:r>
            <a:endParaRPr sz="1400">
              <a:solidFill>
                <a:schemeClr val="lt1"/>
              </a:solidFill>
            </a:endParaRPr>
          </a:p>
        </p:txBody>
      </p:sp>
      <p:cxnSp>
        <p:nvCxnSpPr>
          <p:cNvPr id="255" name="Google Shape;255;p41"/>
          <p:cNvCxnSpPr/>
          <p:nvPr/>
        </p:nvCxnSpPr>
        <p:spPr>
          <a:xfrm>
            <a:off x="4857775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41"/>
          <p:cNvCxnSpPr/>
          <p:nvPr/>
        </p:nvCxnSpPr>
        <p:spPr>
          <a:xfrm>
            <a:off x="518350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57" name="Google Shape;257;p41"/>
          <p:cNvSpPr/>
          <p:nvPr/>
        </p:nvSpPr>
        <p:spPr>
          <a:xfrm>
            <a:off x="450850" y="1383600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1"/>
          <p:cNvSpPr/>
          <p:nvPr/>
        </p:nvSpPr>
        <p:spPr>
          <a:xfrm>
            <a:off x="4790275" y="1383588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lus Glow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3A090"/>
      </a:lt2>
      <a:accent1>
        <a:srgbClr val="4643E7"/>
      </a:accent1>
      <a:accent2>
        <a:srgbClr val="D4D6E4"/>
      </a:accent2>
      <a:accent3>
        <a:srgbClr val="FF99F1"/>
      </a:accent3>
      <a:accent4>
        <a:srgbClr val="8C5F66"/>
      </a:accent4>
      <a:accent5>
        <a:srgbClr val="ADBCA5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