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Hanken Grotesk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Hanken Grotesk SemiBold"/>
      <p:regular r:id="rId33"/>
      <p:bold r:id="rId34"/>
      <p:italic r:id="rId35"/>
      <p:boldItalic r:id="rId36"/>
    </p:embeddedFont>
    <p:embeddedFont>
      <p:font typeface="Inter"/>
      <p:regular r:id="rId37"/>
      <p:bold r:id="rId38"/>
    </p:embeddedFont>
    <p:embeddedFont>
      <p:font typeface="Hanken Grotesk Black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517803-181B-4445-9A61-3F7181DABAF1}">
  <a:tblStyle styleId="{C6517803-181B-4445-9A61-3F7181DABA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ankenGroteskBlack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ankenGrotesk-bold.fntdata"/><Relationship Id="rId25" Type="http://schemas.openxmlformats.org/officeDocument/2006/relationships/font" Target="fonts/HankenGrotesk-regular.fntdata"/><Relationship Id="rId28" Type="http://schemas.openxmlformats.org/officeDocument/2006/relationships/font" Target="fonts/HankenGrotesk-boldItalic.fntdata"/><Relationship Id="rId27" Type="http://schemas.openxmlformats.org/officeDocument/2006/relationships/font" Target="fonts/HankenGrotesk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4.xml"/><Relationship Id="rId33" Type="http://schemas.openxmlformats.org/officeDocument/2006/relationships/font" Target="fonts/HankenGroteskSemiBold-regular.fntdata"/><Relationship Id="rId10" Type="http://schemas.openxmlformats.org/officeDocument/2006/relationships/slide" Target="slides/slide3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6.xml"/><Relationship Id="rId35" Type="http://schemas.openxmlformats.org/officeDocument/2006/relationships/font" Target="fonts/HankenGroteskSemiBold-italic.fntdata"/><Relationship Id="rId12" Type="http://schemas.openxmlformats.org/officeDocument/2006/relationships/slide" Target="slides/slide5.xml"/><Relationship Id="rId34" Type="http://schemas.openxmlformats.org/officeDocument/2006/relationships/font" Target="fonts/HankenGroteskSemiBold-bold.fntdata"/><Relationship Id="rId15" Type="http://schemas.openxmlformats.org/officeDocument/2006/relationships/slide" Target="slides/slide8.xml"/><Relationship Id="rId37" Type="http://schemas.openxmlformats.org/officeDocument/2006/relationships/font" Target="fonts/Inter-regular.fntdata"/><Relationship Id="rId14" Type="http://schemas.openxmlformats.org/officeDocument/2006/relationships/slide" Target="slides/slide7.xml"/><Relationship Id="rId36" Type="http://schemas.openxmlformats.org/officeDocument/2006/relationships/font" Target="fonts/HankenGroteskSemiBold-boldItalic.fntdata"/><Relationship Id="rId17" Type="http://schemas.openxmlformats.org/officeDocument/2006/relationships/slide" Target="slides/slide10.xml"/><Relationship Id="rId39" Type="http://schemas.openxmlformats.org/officeDocument/2006/relationships/font" Target="fonts/HankenGroteskBlack-bold.fntdata"/><Relationship Id="rId16" Type="http://schemas.openxmlformats.org/officeDocument/2006/relationships/slide" Target="slides/slide9.xml"/><Relationship Id="rId38" Type="http://schemas.openxmlformats.org/officeDocument/2006/relationships/font" Target="fonts/Inter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">
  <p:cSld name="CUSTOM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2">
  <p:cSld name="CUSTOM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-17463" y="0"/>
            <a:ext cx="6076951" cy="5143500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457200" y="445025"/>
            <a:ext cx="560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457200" y="1017725"/>
            <a:ext cx="53211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" type="body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2">
  <p:cSld name="CUSTOM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5"/>
          <p:cNvCxnSpPr/>
          <p:nvPr/>
        </p:nvCxnSpPr>
        <p:spPr>
          <a:xfrm>
            <a:off x="457200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5"/>
          <p:cNvCxnSpPr/>
          <p:nvPr/>
        </p:nvCxnSpPr>
        <p:spPr>
          <a:xfrm>
            <a:off x="3236913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5"/>
          <p:cNvCxnSpPr/>
          <p:nvPr/>
        </p:nvCxnSpPr>
        <p:spPr>
          <a:xfrm>
            <a:off x="6016625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">
  <p:cSld name="CUSTOM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 1">
  <p:cSld name="CUSTOM_3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5">
  <p:cSld name="CUSTOM_3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457200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464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3236913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464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6016625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464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7200" y="1834125"/>
            <a:ext cx="2606100" cy="2273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3237000" y="1834125"/>
            <a:ext cx="2606100" cy="2273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3" type="body"/>
          </p:nvPr>
        </p:nvSpPr>
        <p:spPr>
          <a:xfrm>
            <a:off x="6016800" y="1834125"/>
            <a:ext cx="2606100" cy="2273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457200" y="1370013"/>
            <a:ext cx="2606675" cy="3201987"/>
          </a:xfrm>
          <a:prstGeom prst="rect">
            <a:avLst/>
          </a:prstGeom>
          <a:solidFill>
            <a:srgbClr val="FFFFFF">
              <a:alpha val="19607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3236913" y="1370013"/>
            <a:ext cx="2606675" cy="3201987"/>
          </a:xfrm>
          <a:prstGeom prst="rect">
            <a:avLst/>
          </a:prstGeom>
          <a:solidFill>
            <a:srgbClr val="FFFFFF">
              <a:alpha val="19607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6016625" y="1370013"/>
            <a:ext cx="2606675" cy="3201987"/>
          </a:xfrm>
          <a:prstGeom prst="rect">
            <a:avLst/>
          </a:prstGeom>
          <a:solidFill>
            <a:srgbClr val="FFFFFF">
              <a:alpha val="19607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19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19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20"/>
          <p:cNvSpPr txBox="1"/>
          <p:nvPr>
            <p:ph idx="2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9" name="Google Shape;119;p20"/>
          <p:cNvSpPr txBox="1"/>
          <p:nvPr>
            <p:ph idx="3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4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5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6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7" name="Google Shape;17;p3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27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7" name="Google Shape;157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7938" y="-22225"/>
            <a:ext cx="9144001" cy="5143500"/>
          </a:xfrm>
          <a:prstGeom prst="rect">
            <a:avLst/>
          </a:prstGeom>
          <a:solidFill>
            <a:srgbClr val="FFFFFF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">
  <p:cSld name="CUSTOM_3_2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4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5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4">
  <p:cSld name="CUSTOM_3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333500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4113213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6892925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4891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32689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60487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igitproject.pl/" TargetMode="External"/><Relationship Id="rId4" Type="http://schemas.openxmlformats.org/officeDocument/2006/relationships/hyperlink" Target="https://vistula.edu.pl/" TargetMode="External"/><Relationship Id="rId5" Type="http://schemas.openxmlformats.org/officeDocument/2006/relationships/hyperlink" Target="http://creativecommons.org/licenses/by-nc-nd/4.0/?ref=chooser-v1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ctrTitle"/>
          </p:nvPr>
        </p:nvSpPr>
        <p:spPr>
          <a:xfrm>
            <a:off x="1100138" y="1563688"/>
            <a:ext cx="7666037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</a:pPr>
            <a:r>
              <a:rPr lang="pl" sz="3000">
                <a:latin typeface="Hanken Grotesk"/>
                <a:ea typeface="Hanken Grotesk"/>
                <a:cs typeface="Hanken Grotesk"/>
                <a:sym typeface="Hanken Grotesk"/>
              </a:rPr>
              <a:t>Optymalizacja bogactwa różnorodności w szkolnictwie wyższym</a:t>
            </a:r>
            <a:endParaRPr/>
          </a:p>
        </p:txBody>
      </p:sp>
      <p:sp>
        <p:nvSpPr>
          <p:cNvPr id="174" name="Google Shape;174;p33"/>
          <p:cNvSpPr txBox="1"/>
          <p:nvPr/>
        </p:nvSpPr>
        <p:spPr>
          <a:xfrm>
            <a:off x="981750" y="3811275"/>
            <a:ext cx="7180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Oświadczenie</a:t>
            </a:r>
            <a:br>
              <a:rPr b="1"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Ten projekt został sfinansowany przy wsparciu Komisji Europejskiej. Zawartość tej strony reprezentuje poglądy wyłącznie autorów i jest ich wyłączną odpowiedzialnością. Komisja nie ponosi odpowiedzialności za jakiekolwiek wykorzystanie informacji na niej zawartych.</a:t>
            </a:r>
            <a:endParaRPr sz="10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800"/>
              </a:spcBef>
              <a:spcAft>
                <a:spcPts val="800"/>
              </a:spcAft>
              <a:buNone/>
            </a:pP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 </a:t>
            </a:r>
            <a:r>
              <a:rPr lang="pl" sz="11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© 2023 by </a:t>
            </a: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Vistula University </a:t>
            </a:r>
            <a:r>
              <a:rPr lang="pl" sz="11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is licensed under </a:t>
            </a: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 4.0 </a:t>
            </a:r>
            <a:endParaRPr sz="105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3475" y="376801"/>
            <a:ext cx="2690028" cy="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/>
          <p:nvPr/>
        </p:nvSpPr>
        <p:spPr>
          <a:xfrm>
            <a:off x="457200" y="1165225"/>
            <a:ext cx="3995738" cy="3403600"/>
          </a:xfrm>
          <a:prstGeom prst="rect">
            <a:avLst/>
          </a:prstGeom>
          <a:solidFill>
            <a:srgbClr val="8C5F66">
              <a:alpha val="4705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2"/>
          <p:cNvSpPr/>
          <p:nvPr/>
        </p:nvSpPr>
        <p:spPr>
          <a:xfrm>
            <a:off x="4691063" y="1165225"/>
            <a:ext cx="3995737" cy="3403600"/>
          </a:xfrm>
          <a:prstGeom prst="rect">
            <a:avLst/>
          </a:prstGeom>
          <a:solidFill>
            <a:srgbClr val="0254DB">
              <a:alpha val="2745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2"/>
          <p:cNvSpPr txBox="1"/>
          <p:nvPr>
            <p:ph idx="4294967295" type="body"/>
          </p:nvPr>
        </p:nvSpPr>
        <p:spPr>
          <a:xfrm>
            <a:off x="457200" y="1835150"/>
            <a:ext cx="3995738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Hanken Grotesk"/>
              <a:buChar char="■"/>
            </a:pPr>
            <a:r>
              <a:rPr lang="pl" sz="1100">
                <a:solidFill>
                  <a:schemeClr val="accent4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Wspieranie wymiany społeczno-kulturowej wśród pracowników służby zdrowia w połowie kariery zawodowej</a:t>
            </a:r>
            <a:endParaRPr sz="1100">
              <a:solidFill>
                <a:schemeClr val="accent4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Hanken Grotesk"/>
              <a:buChar char="■"/>
            </a:pPr>
            <a:r>
              <a:rPr lang="pl" sz="1100">
                <a:solidFill>
                  <a:schemeClr val="accent4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Zachęć do refleksji na temat tożsamości osobistej i zawodowej</a:t>
            </a:r>
            <a:endParaRPr sz="1100">
              <a:solidFill>
                <a:schemeClr val="accent4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100"/>
              <a:buFont typeface="Hanken Grotesk"/>
              <a:buChar char="■"/>
            </a:pPr>
            <a:r>
              <a:rPr lang="pl" sz="1100">
                <a:solidFill>
                  <a:schemeClr val="accent4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Promuj zrozumienie różnorodnych perspektyw kulturowych</a:t>
            </a:r>
            <a:endParaRPr sz="1100">
              <a:solidFill>
                <a:schemeClr val="accent4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71" name="Google Shape;271;p42"/>
          <p:cNvSpPr txBox="1"/>
          <p:nvPr>
            <p:ph idx="4294967295" type="subTitle"/>
          </p:nvPr>
        </p:nvSpPr>
        <p:spPr>
          <a:xfrm>
            <a:off x="457200" y="1165225"/>
            <a:ext cx="3995738" cy="6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800"/>
              <a:buFont typeface="Hanken Grotesk"/>
              <a:buNone/>
            </a:pPr>
            <a:r>
              <a:rPr b="0" i="0" lang="pl" sz="1400" u="none" cap="none" strike="noStrike">
                <a:solidFill>
                  <a:schemeClr val="accent4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Studium przypadku 1: Teksty tożsamości</a:t>
            </a:r>
            <a:endParaRPr b="0" i="0" sz="1400" u="none" cap="none" strike="noStrike">
              <a:solidFill>
                <a:schemeClr val="accent4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272" name="Google Shape;272;p42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Udane inicjatywy: wykorzystanie umiejętności i wiedzy: część 1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273" name="Google Shape;273;p42"/>
          <p:cNvSpPr txBox="1"/>
          <p:nvPr>
            <p:ph idx="4294967295" type="body"/>
          </p:nvPr>
        </p:nvSpPr>
        <p:spPr>
          <a:xfrm>
            <a:off x="4691063" y="1835150"/>
            <a:ext cx="3995737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anken Grotesk"/>
              <a:buChar char="■"/>
            </a:pPr>
            <a:r>
              <a:rPr lang="pl" sz="11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Naucz komunikacji międzykulturowej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anken Grotesk"/>
              <a:buChar char="■"/>
            </a:pPr>
            <a:r>
              <a:rPr lang="pl" sz="11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Podkreśl etnocentryzm i stereotypy kulturowe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anken Grotesk"/>
              <a:buChar char="■"/>
            </a:pPr>
            <a:r>
              <a:rPr lang="pl" sz="11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Zachęcaj do krytycznej analizy różnic kulturowych</a:t>
            </a:r>
            <a:endParaRPr/>
          </a:p>
        </p:txBody>
      </p:sp>
      <p:sp>
        <p:nvSpPr>
          <p:cNvPr id="274" name="Google Shape;274;p42"/>
          <p:cNvSpPr txBox="1"/>
          <p:nvPr>
            <p:ph idx="4294967295" type="subTitle"/>
          </p:nvPr>
        </p:nvSpPr>
        <p:spPr>
          <a:xfrm>
            <a:off x="4691063" y="1165225"/>
            <a:ext cx="3995737" cy="6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3715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0" i="0" lang="pl" sz="1400" u="none" cap="none" strike="noStrike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Studium przypadku 2: Idiota za granicą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idx="1" type="body"/>
          </p:nvPr>
        </p:nvSpPr>
        <p:spPr>
          <a:xfrm>
            <a:off x="457200" y="19113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700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Używany przez lekarzy na wymianę.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Promowanie zrozumienia różnorodnych praktyk zdrowotnych.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Stworzył bezpieczne i włączające środowisko uczenia się.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Zwiększona samoświadomość, kompetencje międzykulturowe.</a:t>
            </a:r>
            <a:endParaRPr/>
          </a:p>
        </p:txBody>
      </p:sp>
      <p:sp>
        <p:nvSpPr>
          <p:cNvPr id="280" name="Google Shape;280;p43"/>
          <p:cNvSpPr txBox="1"/>
          <p:nvPr>
            <p:ph idx="3" type="subTitle"/>
          </p:nvPr>
        </p:nvSpPr>
        <p:spPr>
          <a:xfrm>
            <a:off x="4572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45700" spcFirstLastPara="1" rIns="13715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 sz="1400">
                <a:solidFill>
                  <a:srgbClr val="000000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Studium przypadku 1: Teksty tożsamości</a:t>
            </a:r>
            <a:endParaRPr/>
          </a:p>
        </p:txBody>
      </p:sp>
      <p:sp>
        <p:nvSpPr>
          <p:cNvPr id="281" name="Google Shape;281;p43"/>
          <p:cNvSpPr txBox="1"/>
          <p:nvPr>
            <p:ph idx="2" type="body"/>
          </p:nvPr>
        </p:nvSpPr>
        <p:spPr>
          <a:xfrm>
            <a:off x="4800600" y="19113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700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Używany przez lekarzy na wymianę.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Promowanie zrozumienia różnorodnych praktyk zdrowotnych.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Stworzył bezpieczne i włączające środowisko uczenia się.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Hanken Grotesk"/>
              <a:buChar char="•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Zwiększona samoświadomość, kompetencje międzykulturowe.</a:t>
            </a:r>
            <a:endParaRPr/>
          </a:p>
        </p:txBody>
      </p:sp>
      <p:sp>
        <p:nvSpPr>
          <p:cNvPr id="282" name="Google Shape;282;p43"/>
          <p:cNvSpPr txBox="1"/>
          <p:nvPr>
            <p:ph idx="4" type="subTitle"/>
          </p:nvPr>
        </p:nvSpPr>
        <p:spPr>
          <a:xfrm>
            <a:off x="48006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45700" spcFirstLastPara="1" rIns="13715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 sz="1400">
                <a:solidFill>
                  <a:srgbClr val="000000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Studium przypadku 2: „Idiota za granicą”</a:t>
            </a:r>
            <a:endParaRPr/>
          </a:p>
        </p:txBody>
      </p:sp>
      <p:sp>
        <p:nvSpPr>
          <p:cNvPr id="283" name="Google Shape;283;p43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Udane inicjatywy: część 2</a:t>
            </a:r>
            <a:endParaRPr sz="2520">
              <a:solidFill>
                <a:schemeClr val="lt1"/>
              </a:solidFill>
            </a:endParaRPr>
          </a:p>
        </p:txBody>
      </p:sp>
      <p:cxnSp>
        <p:nvCxnSpPr>
          <p:cNvPr id="284" name="Google Shape;284;p43"/>
          <p:cNvCxnSpPr/>
          <p:nvPr/>
        </p:nvCxnSpPr>
        <p:spPr>
          <a:xfrm>
            <a:off x="482600" y="1835150"/>
            <a:ext cx="3667125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43"/>
          <p:cNvCxnSpPr/>
          <p:nvPr/>
        </p:nvCxnSpPr>
        <p:spPr>
          <a:xfrm>
            <a:off x="4797425" y="1835150"/>
            <a:ext cx="3662363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Studium przypadku 1: Teksty tożsamości i wymiana społeczno-kulturowa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291" name="Google Shape;291;p44"/>
          <p:cNvSpPr txBox="1"/>
          <p:nvPr>
            <p:ph idx="4294967295" type="body"/>
          </p:nvPr>
        </p:nvSpPr>
        <p:spPr>
          <a:xfrm>
            <a:off x="3076575" y="1060450"/>
            <a:ext cx="5610225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 sz="11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Do udziału w programie edukacyjnym wybrano lekarzy w średnim wieku, pochodzących z różnych środowisk kulturowych.</a:t>
            </a:r>
            <a:endParaRPr/>
          </a:p>
        </p:txBody>
      </p:sp>
      <p:sp>
        <p:nvSpPr>
          <p:cNvPr id="292" name="Google Shape;292;p44"/>
          <p:cNvSpPr txBox="1"/>
          <p:nvPr>
            <p:ph idx="4294967295" type="body"/>
          </p:nvPr>
        </p:nvSpPr>
        <p:spPr>
          <a:xfrm>
            <a:off x="3076575" y="2301875"/>
            <a:ext cx="5610225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 sz="11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Aby zachęcić uczestników do dzielenia się doświadczeniami kulturowymi i refleksji nad nimi, wykorzystano teksty dotyczące tożsamości, takie jak osobiste narracje, wiersze i dzieła sztuki.</a:t>
            </a:r>
            <a:endParaRPr/>
          </a:p>
        </p:txBody>
      </p:sp>
      <p:sp>
        <p:nvSpPr>
          <p:cNvPr id="293" name="Google Shape;293;p44"/>
          <p:cNvSpPr txBox="1"/>
          <p:nvPr>
            <p:ph idx="4294967295" type="subTitle"/>
          </p:nvPr>
        </p:nvSpPr>
        <p:spPr>
          <a:xfrm>
            <a:off x="909638" y="1060450"/>
            <a:ext cx="21669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0" i="0" lang="pl" sz="13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Tło</a:t>
            </a:r>
            <a:endParaRPr/>
          </a:p>
        </p:txBody>
      </p:sp>
      <p:sp>
        <p:nvSpPr>
          <p:cNvPr id="294" name="Google Shape;294;p44"/>
          <p:cNvSpPr txBox="1"/>
          <p:nvPr>
            <p:ph idx="4294967295" type="subTitle"/>
          </p:nvPr>
        </p:nvSpPr>
        <p:spPr>
          <a:xfrm>
            <a:off x="909638" y="2301875"/>
            <a:ext cx="21669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0" i="0" lang="pl" sz="13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Teksty tożsamości</a:t>
            </a:r>
            <a:endParaRPr/>
          </a:p>
        </p:txBody>
      </p:sp>
      <p:sp>
        <p:nvSpPr>
          <p:cNvPr id="295" name="Google Shape;295;p44"/>
          <p:cNvSpPr txBox="1"/>
          <p:nvPr>
            <p:ph idx="4294967295" type="subTitle"/>
          </p:nvPr>
        </p:nvSpPr>
        <p:spPr>
          <a:xfrm>
            <a:off x="909638" y="3543300"/>
            <a:ext cx="21669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0" i="0" lang="pl" sz="13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Wymiana Socjokulturowa</a:t>
            </a:r>
            <a:endParaRPr/>
          </a:p>
        </p:txBody>
      </p:sp>
      <p:sp>
        <p:nvSpPr>
          <p:cNvPr id="296" name="Google Shape;296;p44"/>
          <p:cNvSpPr txBox="1"/>
          <p:nvPr>
            <p:ph idx="4294967295" type="body"/>
          </p:nvPr>
        </p:nvSpPr>
        <p:spPr>
          <a:xfrm>
            <a:off x="3076575" y="3543300"/>
            <a:ext cx="5610225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 sz="11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Uczestnicy zaangażowali się w rozmowy, uzyskali wgląd w perspektywy kulturowe i pogłębili zrozumienie tożsamości poprzez dzielenie się tekstami tożsamości.</a:t>
            </a:r>
            <a:endParaRPr/>
          </a:p>
        </p:txBody>
      </p:sp>
      <p:cxnSp>
        <p:nvCxnSpPr>
          <p:cNvPr id="297" name="Google Shape;297;p44"/>
          <p:cNvCxnSpPr/>
          <p:nvPr/>
        </p:nvCxnSpPr>
        <p:spPr>
          <a:xfrm>
            <a:off x="571500" y="1060450"/>
            <a:ext cx="0" cy="35877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44"/>
          <p:cNvCxnSpPr/>
          <p:nvPr/>
        </p:nvCxnSpPr>
        <p:spPr>
          <a:xfrm>
            <a:off x="531813" y="2854325"/>
            <a:ext cx="3778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99" name="Google Shape;299;p44"/>
          <p:cNvCxnSpPr/>
          <p:nvPr/>
        </p:nvCxnSpPr>
        <p:spPr>
          <a:xfrm>
            <a:off x="531813" y="4075113"/>
            <a:ext cx="3778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00" name="Google Shape;300;p44"/>
          <p:cNvCxnSpPr/>
          <p:nvPr/>
        </p:nvCxnSpPr>
        <p:spPr>
          <a:xfrm>
            <a:off x="531813" y="1633538"/>
            <a:ext cx="3778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/>
          <p:nvPr>
            <p:ph idx="1" type="body"/>
          </p:nvPr>
        </p:nvSpPr>
        <p:spPr>
          <a:xfrm>
            <a:off x="488950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Stosowanie tekstów identyfikacyjnych w edukacji medycznej może zwiększyć kompetencje kulturowe i poprawić komunikację z różnymi populacjami pacjentów.</a:t>
            </a:r>
            <a:endParaRPr/>
          </a:p>
        </p:txBody>
      </p:sp>
      <p:sp>
        <p:nvSpPr>
          <p:cNvPr id="306" name="Google Shape;306;p45"/>
          <p:cNvSpPr txBox="1"/>
          <p:nvPr>
            <p:ph idx="2" type="body"/>
          </p:nvPr>
        </p:nvSpPr>
        <p:spPr>
          <a:xfrm>
            <a:off x="3268663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Wymiana społeczno-kulturowa poprzez teksty tożsamości pomaga rzucić wyzwanie etnocentryzmowi i zachęca do bardziej włączającego podejścia do opieki nad pacjentem.</a:t>
            </a:r>
            <a:endParaRPr/>
          </a:p>
        </p:txBody>
      </p:sp>
      <p:sp>
        <p:nvSpPr>
          <p:cNvPr id="307" name="Google Shape;307;p45"/>
          <p:cNvSpPr txBox="1"/>
          <p:nvPr>
            <p:ph idx="3" type="body"/>
          </p:nvPr>
        </p:nvSpPr>
        <p:spPr>
          <a:xfrm>
            <a:off x="6048375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Używanie tekstów tożsamości w edukacji medycznej promuje zrozumienie międzykulturowe i empatię wśród pracowników służby zdrowia w połowie kariery zawodowej.</a:t>
            </a:r>
            <a:endParaRPr/>
          </a:p>
        </p:txBody>
      </p:sp>
      <p:sp>
        <p:nvSpPr>
          <p:cNvPr id="308" name="Google Shape;308;p45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Studium przypadku 1: Wpływ na lekarzy w średnim wieku</a:t>
            </a:r>
            <a:endParaRPr sz="2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Program telewizyjny „An Idiot Abroad” opowiada o brytyjskim podróżniku odkrywającym różne kultury.</a:t>
            </a:r>
            <a:endParaRPr/>
          </a:p>
        </p:txBody>
      </p:sp>
      <p:sp>
        <p:nvSpPr>
          <p:cNvPr id="314" name="Google Shape;314;p46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Celem jest pomoc uczniom w zrozumieniu i przeanalizowaniu etnocentryzmu i jego wpływu na interakcje międzykulturowe.</a:t>
            </a:r>
            <a:endParaRPr/>
          </a:p>
        </p:txBody>
      </p:sp>
      <p:sp>
        <p:nvSpPr>
          <p:cNvPr id="315" name="Google Shape;315;p46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Studenci analizują epizody, obserwują poglądy etnocentryczne i omawiają nieporozumienia kulturowe, zachęcając do krytycznego myślenia.</a:t>
            </a:r>
            <a:endParaRPr/>
          </a:p>
        </p:txBody>
      </p:sp>
      <p:sp>
        <p:nvSpPr>
          <p:cNvPr id="316" name="Google Shape;316;p46"/>
          <p:cNvSpPr txBox="1"/>
          <p:nvPr>
            <p:ph idx="2" type="subTitle"/>
          </p:nvPr>
        </p:nvSpPr>
        <p:spPr>
          <a:xfrm>
            <a:off x="457200" y="1477963"/>
            <a:ext cx="2606675" cy="53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Tło</a:t>
            </a:r>
            <a:endParaRPr/>
          </a:p>
        </p:txBody>
      </p:sp>
      <p:sp>
        <p:nvSpPr>
          <p:cNvPr id="317" name="Google Shape;317;p46"/>
          <p:cNvSpPr txBox="1"/>
          <p:nvPr>
            <p:ph idx="4" type="subTitle"/>
          </p:nvPr>
        </p:nvSpPr>
        <p:spPr>
          <a:xfrm>
            <a:off x="3268663" y="1477963"/>
            <a:ext cx="2606675" cy="53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Cel</a:t>
            </a:r>
            <a:endParaRPr/>
          </a:p>
        </p:txBody>
      </p:sp>
      <p:sp>
        <p:nvSpPr>
          <p:cNvPr id="318" name="Google Shape;318;p46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Studium przypadku 2: „Idiota za granicą” w komunikacji międzykulturowej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319" name="Google Shape;319;p46"/>
          <p:cNvSpPr txBox="1"/>
          <p:nvPr>
            <p:ph idx="6" type="subTitle"/>
          </p:nvPr>
        </p:nvSpPr>
        <p:spPr>
          <a:xfrm>
            <a:off x="6080125" y="1477963"/>
            <a:ext cx="2606675" cy="53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Zbliżać się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Analizując doświadczenia i punkty widzenia bohatera serialu, uczniowie są zachęcani do krytycznej refleksji nad własnymi etnocentrycznymi uprzedzeniami.</a:t>
            </a:r>
            <a:endParaRPr/>
          </a:p>
        </p:txBody>
      </p:sp>
      <p:sp>
        <p:nvSpPr>
          <p:cNvPr id="325" name="Google Shape;325;p47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Studium przypadku skupia się na uwydatnieniu etnocentryzmu, czyli tendencji do postrzegania własnej kultury jako wyższej od innych.</a:t>
            </a:r>
            <a:endParaRPr/>
          </a:p>
        </p:txBody>
      </p:sp>
      <p:sp>
        <p:nvSpPr>
          <p:cNvPr id="326" name="Google Shape;326;p47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Program telewizyjny „Idiota za granicą” służy jako narzędzie dydaktyczne promujące komunikację międzykulturową.</a:t>
            </a:r>
            <a:endParaRPr/>
          </a:p>
        </p:txBody>
      </p:sp>
      <p:sp>
        <p:nvSpPr>
          <p:cNvPr id="327" name="Google Shape;327;p47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Studium przypadku 2: Podkreślanie etnocentryzmu</a:t>
            </a:r>
            <a:endParaRPr sz="2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Strategie obejmują wyjście poza symbolizm i kwestionowanie wiedzy pozytywistycznej.</a:t>
            </a:r>
            <a:endParaRPr/>
          </a:p>
        </p:txBody>
      </p:sp>
      <p:sp>
        <p:nvSpPr>
          <p:cNvPr id="333" name="Google Shape;333;p48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Kluczowymi celami są analiza krytyczna, teoria względności etno i refleksja.</a:t>
            </a:r>
            <a:endParaRPr/>
          </a:p>
        </p:txBody>
      </p:sp>
      <p:sp>
        <p:nvSpPr>
          <p:cNvPr id="334" name="Google Shape;334;p48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Uwzględnianie doświadczeń wielokulturowych zwiększa różnorodność i podważa dominujące perspektywy.</a:t>
            </a:r>
            <a:endParaRPr/>
          </a:p>
        </p:txBody>
      </p:sp>
      <p:sp>
        <p:nvSpPr>
          <p:cNvPr id="335" name="Google Shape;335;p48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Wnioski: Doświadczenia wielokulturowe w szkolnictwie wyższym: część 1</a:t>
            </a:r>
            <a:endParaRPr sz="2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Udane inicjatywy wykorzystujące umiejętności i wiedzę uchodźców i imigrantów mogą sprzyjać wymianie społeczno-kulturowej i uczyć komunikacji międzykulturowej.</a:t>
            </a:r>
            <a:endParaRPr/>
          </a:p>
        </p:txBody>
      </p:sp>
      <p:sp>
        <p:nvSpPr>
          <p:cNvPr id="341" name="Google Shape;341;p49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Uwzględnienie różnorodności jako zasobu pedagogicznego wymaga wyjścia poza symbolizm i podważenia wiedzy pozytywistycznej.</a:t>
            </a:r>
            <a:endParaRPr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Wykorzystanie doświadczeń wielokulturowych w szkolnictwie wyższym może przyczynić się do zwiększenia różnorodności perspektyw i kwestionowania perspektyw europejskich.</a:t>
            </a:r>
            <a:endParaRPr sz="1400">
              <a:solidFill>
                <a:srgbClr val="FFFFFF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43" name="Google Shape;343;p49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Wnioski: Doświadczenia wielokulturowe w szkolnictwie wyższym: część 2</a:t>
            </a:r>
            <a:endParaRPr/>
          </a:p>
        </p:txBody>
      </p:sp>
      <p:sp>
        <p:nvSpPr>
          <p:cNvPr id="344" name="Google Shape;344;p49"/>
          <p:cNvSpPr/>
          <p:nvPr/>
        </p:nvSpPr>
        <p:spPr>
          <a:xfrm>
            <a:off x="457200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01</a:t>
            </a:r>
            <a:endParaRPr/>
          </a:p>
        </p:txBody>
      </p:sp>
      <p:sp>
        <p:nvSpPr>
          <p:cNvPr id="345" name="Google Shape;345;p49"/>
          <p:cNvSpPr/>
          <p:nvPr/>
        </p:nvSpPr>
        <p:spPr>
          <a:xfrm>
            <a:off x="3236913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02</a:t>
            </a:r>
            <a:endParaRPr/>
          </a:p>
        </p:txBody>
      </p:sp>
      <p:sp>
        <p:nvSpPr>
          <p:cNvPr id="346" name="Google Shape;346;p49"/>
          <p:cNvSpPr/>
          <p:nvPr/>
        </p:nvSpPr>
        <p:spPr>
          <a:xfrm>
            <a:off x="6016625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7200" y="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Porządek obrad</a:t>
            </a:r>
            <a:endParaRPr sz="2520">
              <a:solidFill>
                <a:schemeClr val="l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457200" y="512763"/>
            <a:ext cx="4114800" cy="3717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Wprowadzenie do celów modułu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Cele modułu: Część 1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Cele modułu: Część 2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Strategie włączania różnorodności: część 1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Strategie włączania różnorodności: część 2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Pokonywanie wyzwań związanych z wdrażaniem różnorodności: część 1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Pokonywanie wyzwań związanych z wdrażaniem różnorodności: część 2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Udane inicjatywy: wykorzystanie umiejętności i wiedzy: część 1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Udane inicjatywy: część 2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80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Studium przypadku 1: Teksty tożsamości i wymiana społeczno-kulturowa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4572000" y="1017588"/>
            <a:ext cx="4572000" cy="3717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Studium przypadku 1: Wpływ na lekarzy w średnim wieku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Studium przypadku 2: „Idiota za granicą” w komunikacji międzykulturowej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Studium przypadku 2: Podkreślanie etnocentryzmu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Wnioski: Doświadczenia wielokulturowe w szkolnictwie wyższym: część 1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80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Wnioski: Doświadczenia wielokulturowe w szkolnictwie wyższym: część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5"/>
          <p:cNvGraphicFramePr/>
          <p:nvPr/>
        </p:nvGraphicFramePr>
        <p:xfrm>
          <a:off x="457200" y="121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{C6517803-181B-4445-9A61-3F7181DABAF1}</a:tableStyleId>
              </a:tblPr>
              <a:tblGrid>
                <a:gridCol w="2077375"/>
                <a:gridCol w="6152225"/>
              </a:tblGrid>
              <a:tr h="111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2" name="Google Shape;192;p35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Wprowadzenie do celów modułu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193" name="Google Shape;193;p35"/>
          <p:cNvSpPr txBox="1"/>
          <p:nvPr>
            <p:ph idx="4294967295" type="body"/>
          </p:nvPr>
        </p:nvSpPr>
        <p:spPr>
          <a:xfrm>
            <a:off x="2749550" y="1292225"/>
            <a:ext cx="5024438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30303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Wykorzystaj wielokulturowe doświadczenia uchodźców i imigrantów w szkolnictwie wyższym.</a:t>
            </a:r>
            <a:endParaRPr/>
          </a:p>
        </p:txBody>
      </p:sp>
      <p:sp>
        <p:nvSpPr>
          <p:cNvPr id="194" name="Google Shape;194;p35"/>
          <p:cNvSpPr txBox="1"/>
          <p:nvPr>
            <p:ph idx="4294967295" type="body"/>
          </p:nvPr>
        </p:nvSpPr>
        <p:spPr>
          <a:xfrm>
            <a:off x="2749550" y="2398713"/>
            <a:ext cx="5024438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30303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Zwiększaj różnorodność perspektyw, kwestionuj perspektywy europejskie, zachęcaj do krytycznej analizy, promuj etnowzględność oraz wspieraj refleksję własną i grupową.</a:t>
            </a:r>
            <a:endParaRPr/>
          </a:p>
        </p:txBody>
      </p:sp>
      <p:sp>
        <p:nvSpPr>
          <p:cNvPr id="195" name="Google Shape;195;p35"/>
          <p:cNvSpPr txBox="1"/>
          <p:nvPr>
            <p:ph idx="4294967295" type="subTitle"/>
          </p:nvPr>
        </p:nvSpPr>
        <p:spPr>
          <a:xfrm>
            <a:off x="457200" y="1292225"/>
            <a:ext cx="1828800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0" i="0" lang="pl" sz="1400" u="none" cap="none" strike="noStrike">
                <a:solidFill>
                  <a:srgbClr val="30303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Cele modułu</a:t>
            </a:r>
            <a:endParaRPr/>
          </a:p>
        </p:txBody>
      </p:sp>
      <p:sp>
        <p:nvSpPr>
          <p:cNvPr id="196" name="Google Shape;196;p35"/>
          <p:cNvSpPr txBox="1"/>
          <p:nvPr>
            <p:ph idx="4294967295" type="subTitle"/>
          </p:nvPr>
        </p:nvSpPr>
        <p:spPr>
          <a:xfrm>
            <a:off x="457200" y="2398713"/>
            <a:ext cx="1828800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0" i="0" lang="pl" sz="1400" u="none" cap="none" strike="noStrike">
                <a:solidFill>
                  <a:srgbClr val="30303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Cele</a:t>
            </a:r>
            <a:endParaRPr/>
          </a:p>
        </p:txBody>
      </p:sp>
      <p:sp>
        <p:nvSpPr>
          <p:cNvPr id="197" name="Google Shape;197;p35"/>
          <p:cNvSpPr txBox="1"/>
          <p:nvPr>
            <p:ph idx="4294967295" type="subTitle"/>
          </p:nvPr>
        </p:nvSpPr>
        <p:spPr>
          <a:xfrm>
            <a:off x="457200" y="3506788"/>
            <a:ext cx="1828800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0" i="0" lang="pl" sz="1400" u="none" cap="none" strike="noStrike">
                <a:solidFill>
                  <a:srgbClr val="30303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Strategie na rzecz różnorodności</a:t>
            </a:r>
            <a:endParaRPr/>
          </a:p>
        </p:txBody>
      </p:sp>
      <p:sp>
        <p:nvSpPr>
          <p:cNvPr id="198" name="Google Shape;198;p35"/>
          <p:cNvSpPr txBox="1"/>
          <p:nvPr>
            <p:ph idx="4294967295" type="body"/>
          </p:nvPr>
        </p:nvSpPr>
        <p:spPr>
          <a:xfrm>
            <a:off x="2749550" y="3506788"/>
            <a:ext cx="5024438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30303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Wyjdź poza symbolizm, rzuć wyzwanie wiedzy pozytywistycznej i zmierz się z wyzwaniami konstruktywistycznego uczenia się.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idx="3" type="body"/>
          </p:nvPr>
        </p:nvSpPr>
        <p:spPr>
          <a:xfrm>
            <a:off x="6016625" y="1481138"/>
            <a:ext cx="2606675" cy="2867025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>
                <a:solidFill>
                  <a:srgbClr val="00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Zachęcaj do krytycznej analizy</a:t>
            </a:r>
            <a:endParaRPr/>
          </a:p>
        </p:txBody>
      </p:sp>
      <p:sp>
        <p:nvSpPr>
          <p:cNvPr id="204" name="Google Shape;204;p36"/>
          <p:cNvSpPr txBox="1"/>
          <p:nvPr>
            <p:ph idx="2" type="body"/>
          </p:nvPr>
        </p:nvSpPr>
        <p:spPr>
          <a:xfrm>
            <a:off x="3236913" y="1481138"/>
            <a:ext cx="2606675" cy="2867025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>
                <a:solidFill>
                  <a:srgbClr val="00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Kwestionuj europejskie perspektywy</a:t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457200" y="1481138"/>
            <a:ext cx="2606675" cy="2867025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00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Zwiększ różnorodność perspektyw</a:t>
            </a:r>
            <a:endParaRPr/>
          </a:p>
        </p:txBody>
      </p:sp>
      <p:sp>
        <p:nvSpPr>
          <p:cNvPr id="206" name="Google Shape;206;p36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Cele modułu: Część 1</a:t>
            </a:r>
            <a:endParaRPr sz="2520">
              <a:solidFill>
                <a:schemeClr val="dk1"/>
              </a:solidFill>
            </a:endParaRPr>
          </a:p>
        </p:txBody>
      </p:sp>
      <p:cxnSp>
        <p:nvCxnSpPr>
          <p:cNvPr id="207" name="Google Shape;207;p36"/>
          <p:cNvCxnSpPr/>
          <p:nvPr/>
        </p:nvCxnSpPr>
        <p:spPr>
          <a:xfrm flipH="1" rot="10800000">
            <a:off x="457200" y="4352925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36"/>
          <p:cNvCxnSpPr/>
          <p:nvPr/>
        </p:nvCxnSpPr>
        <p:spPr>
          <a:xfrm flipH="1" rot="10800000">
            <a:off x="3236913" y="4352925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36"/>
          <p:cNvCxnSpPr/>
          <p:nvPr/>
        </p:nvCxnSpPr>
        <p:spPr>
          <a:xfrm flipH="1" rot="10800000">
            <a:off x="6016625" y="4352925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idx="2" type="body"/>
          </p:nvPr>
        </p:nvSpPr>
        <p:spPr>
          <a:xfrm>
            <a:off x="909638" y="3582988"/>
            <a:ext cx="6858000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 sz="12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Promuj teorię względności etno i sprzyjaj refleksji własnej i grupowej.</a:t>
            </a:r>
            <a:endParaRPr/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909638" y="2360613"/>
            <a:ext cx="6858000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 sz="12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Kwestionuj europejskie perspektywy i zachęcaj do krytycznej analizy.</a:t>
            </a:r>
            <a:endParaRPr/>
          </a:p>
        </p:txBody>
      </p:sp>
      <p:sp>
        <p:nvSpPr>
          <p:cNvPr id="216" name="Google Shape;216;p37"/>
          <p:cNvSpPr txBox="1"/>
          <p:nvPr>
            <p:ph idx="3" type="body"/>
          </p:nvPr>
        </p:nvSpPr>
        <p:spPr>
          <a:xfrm>
            <a:off x="909638" y="1139825"/>
            <a:ext cx="6858000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 sz="12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Zwiększanie różnorodności perspektyw w szkolnictwie wyższym.</a:t>
            </a:r>
            <a:endParaRPr/>
          </a:p>
        </p:txBody>
      </p:sp>
      <p:sp>
        <p:nvSpPr>
          <p:cNvPr id="217" name="Google Shape;217;p37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latin typeface="Hanken Grotesk"/>
                <a:ea typeface="Hanken Grotesk"/>
                <a:cs typeface="Hanken Grotesk"/>
                <a:sym typeface="Hanken Grotesk"/>
              </a:rPr>
              <a:t>Cele modułu: Część 2</a:t>
            </a:r>
            <a:endParaRPr/>
          </a:p>
        </p:txBody>
      </p:sp>
      <p:cxnSp>
        <p:nvCxnSpPr>
          <p:cNvPr id="218" name="Google Shape;218;p37"/>
          <p:cNvCxnSpPr/>
          <p:nvPr/>
        </p:nvCxnSpPr>
        <p:spPr>
          <a:xfrm>
            <a:off x="571500" y="1060450"/>
            <a:ext cx="0" cy="35877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7"/>
          <p:cNvCxnSpPr>
            <a:endCxn id="215" idx="1"/>
          </p:cNvCxnSpPr>
          <p:nvPr/>
        </p:nvCxnSpPr>
        <p:spPr>
          <a:xfrm>
            <a:off x="531938" y="2854326"/>
            <a:ext cx="37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20" name="Google Shape;220;p37"/>
          <p:cNvCxnSpPr>
            <a:endCxn id="214" idx="1"/>
          </p:cNvCxnSpPr>
          <p:nvPr/>
        </p:nvCxnSpPr>
        <p:spPr>
          <a:xfrm>
            <a:off x="531938" y="4075907"/>
            <a:ext cx="37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21" name="Google Shape;221;p37"/>
          <p:cNvCxnSpPr>
            <a:endCxn id="216" idx="1"/>
          </p:cNvCxnSpPr>
          <p:nvPr/>
        </p:nvCxnSpPr>
        <p:spPr>
          <a:xfrm>
            <a:off x="531938" y="1632744"/>
            <a:ext cx="37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Zmierz się z wyzwaniami konstruktywistycznego uczenia się w zróżnicowanej klasie.</a:t>
            </a:r>
            <a:endParaRPr/>
          </a:p>
        </p:txBody>
      </p:sp>
      <p:sp>
        <p:nvSpPr>
          <p:cNvPr id="227" name="Google Shape;227;p38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Podważ pojęcie wiedzy pozytywistycznej i przyjmij różne sposoby poznawania.</a:t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Wyjdź poza symbolizm, aby zapewnić znaczące uwzględnienie różnorodnych perspektyw.</a:t>
            </a:r>
            <a:endParaRPr sz="1400">
              <a:solidFill>
                <a:srgbClr val="FFFFFF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29" name="Google Shape;229;p38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Strategie włączania różnorodności: część 1</a:t>
            </a:r>
            <a:endParaRPr/>
          </a:p>
        </p:txBody>
      </p:sp>
      <p:sp>
        <p:nvSpPr>
          <p:cNvPr id="230" name="Google Shape;230;p38"/>
          <p:cNvSpPr/>
          <p:nvPr/>
        </p:nvSpPr>
        <p:spPr>
          <a:xfrm>
            <a:off x="457200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01</a:t>
            </a:r>
            <a:endParaRPr/>
          </a:p>
        </p:txBody>
      </p:sp>
      <p:sp>
        <p:nvSpPr>
          <p:cNvPr id="231" name="Google Shape;231;p38"/>
          <p:cNvSpPr/>
          <p:nvPr/>
        </p:nvSpPr>
        <p:spPr>
          <a:xfrm>
            <a:off x="3236913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02</a:t>
            </a:r>
            <a:endParaRPr/>
          </a:p>
        </p:txBody>
      </p:sp>
      <p:sp>
        <p:nvSpPr>
          <p:cNvPr id="232" name="Google Shape;232;p38"/>
          <p:cNvSpPr/>
          <p:nvPr/>
        </p:nvSpPr>
        <p:spPr>
          <a:xfrm>
            <a:off x="6016625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488950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Podejmij wyzwania związane z konstruktywistycznym uczeniem się, aby stworzyć włączające i wspierające środowisko</a:t>
            </a:r>
            <a:endParaRPr/>
          </a:p>
        </p:txBody>
      </p:sp>
      <p:sp>
        <p:nvSpPr>
          <p:cNvPr id="238" name="Google Shape;238;p39"/>
          <p:cNvSpPr txBox="1"/>
          <p:nvPr>
            <p:ph idx="2" type="body"/>
          </p:nvPr>
        </p:nvSpPr>
        <p:spPr>
          <a:xfrm>
            <a:off x="3268663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Rzucaj wyzwanie wiedzy pozytywistycznej, zachęcając do krytycznej analizy i kwestionowania europejskich perspektyw</a:t>
            </a:r>
            <a:endParaRPr/>
          </a:p>
        </p:txBody>
      </p:sp>
      <p:sp>
        <p:nvSpPr>
          <p:cNvPr id="239" name="Google Shape;239;p39"/>
          <p:cNvSpPr txBox="1"/>
          <p:nvPr>
            <p:ph idx="3" type="body"/>
          </p:nvPr>
        </p:nvSpPr>
        <p:spPr>
          <a:xfrm>
            <a:off x="6048375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Wyjdź poza symbolizm, aby zapewnić znaczące uwzględnienie różnorodnych perspektyw</a:t>
            </a:r>
            <a:endParaRPr/>
          </a:p>
        </p:txBody>
      </p:sp>
      <p:sp>
        <p:nvSpPr>
          <p:cNvPr id="240" name="Google Shape;240;p39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Strategie włączania różnorodności: część 2</a:t>
            </a:r>
            <a:endParaRPr sz="2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Pokonywanie wyzwań związanych z wdrażaniem różnorodności: część 1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4572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Unikanie symbolizmu w wysiłkach na rzecz różnorodności.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Kwestionowanie dominacji europocentrycznej.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Uwzględnianie różnych perspektyw w procesie uczenia się.</a:t>
            </a:r>
            <a:endParaRPr/>
          </a:p>
        </p:txBody>
      </p:sp>
      <p:sp>
        <p:nvSpPr>
          <p:cNvPr id="248" name="Google Shape;248;p40"/>
          <p:cNvSpPr txBox="1"/>
          <p:nvPr>
            <p:ph idx="2" type="body"/>
          </p:nvPr>
        </p:nvSpPr>
        <p:spPr>
          <a:xfrm>
            <a:off x="48006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Wspieranie prawdziwego włączenia.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Promowanie alternatywnych perspektyw.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Stosowanie różnorodnych perspektyw w uczeniu się przez doświadczenie.</a:t>
            </a:r>
            <a:endParaRPr/>
          </a:p>
        </p:txBody>
      </p:sp>
      <p:sp>
        <p:nvSpPr>
          <p:cNvPr id="249" name="Google Shape;249;p40"/>
          <p:cNvSpPr txBox="1"/>
          <p:nvPr>
            <p:ph idx="3" type="subTitle"/>
          </p:nvPr>
        </p:nvSpPr>
        <p:spPr>
          <a:xfrm>
            <a:off x="4572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Wyzwania</a:t>
            </a:r>
            <a:endParaRPr/>
          </a:p>
        </p:txBody>
      </p:sp>
      <p:sp>
        <p:nvSpPr>
          <p:cNvPr id="250" name="Google Shape;250;p40"/>
          <p:cNvSpPr txBox="1"/>
          <p:nvPr>
            <p:ph idx="4" type="subTitle"/>
          </p:nvPr>
        </p:nvSpPr>
        <p:spPr>
          <a:xfrm>
            <a:off x="48006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Strategie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Pokonywanie wyzwań związanych z wdrażaniem różnorodności: część 2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4572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anken Grotesk"/>
              <a:buChar char="●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Wyjdź poza symbolizm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anken Grotesk"/>
              <a:buChar char="●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Podważ wiedzę pozytywistyczną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Font typeface="Hanken Grotesk"/>
              <a:buChar char="●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Podejmij konstruktywne wyzwania związane z uczeniem się</a:t>
            </a:r>
            <a:endParaRPr/>
          </a:p>
        </p:txBody>
      </p:sp>
      <p:sp>
        <p:nvSpPr>
          <p:cNvPr id="257" name="Google Shape;257;p41"/>
          <p:cNvSpPr txBox="1"/>
          <p:nvPr>
            <p:ph idx="2" type="body"/>
          </p:nvPr>
        </p:nvSpPr>
        <p:spPr>
          <a:xfrm>
            <a:off x="48006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anken Grotesk"/>
              <a:buChar char="●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Studium przypadku 1: Teksty tożsamości na potrzeby wymiany społeczno-kulturowej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anken Grotesk"/>
              <a:buChar char="●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Studium przypadku 2: „Idiota za granicą” dla komunikacji międzykulturowej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Font typeface="Hanken Grotesk"/>
              <a:buChar char="●"/>
            </a:pPr>
            <a:r>
              <a:rPr lang="pl" sz="1100">
                <a:latin typeface="Hanken Grotesk"/>
                <a:ea typeface="Hanken Grotesk"/>
                <a:cs typeface="Hanken Grotesk"/>
                <a:sym typeface="Hanken Grotesk"/>
              </a:rPr>
              <a:t>Studium przypadku 3: [Dodaj studium przypadku 3]</a:t>
            </a:r>
            <a:endParaRPr/>
          </a:p>
        </p:txBody>
      </p:sp>
      <p:sp>
        <p:nvSpPr>
          <p:cNvPr id="258" name="Google Shape;258;p41"/>
          <p:cNvSpPr txBox="1"/>
          <p:nvPr>
            <p:ph idx="3" type="subTitle"/>
          </p:nvPr>
        </p:nvSpPr>
        <p:spPr>
          <a:xfrm>
            <a:off x="692150" y="1165225"/>
            <a:ext cx="3541713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 sz="1400">
                <a:solidFill>
                  <a:srgbClr val="000000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Strategie na rzecz różnorodności</a:t>
            </a:r>
            <a:endParaRPr/>
          </a:p>
        </p:txBody>
      </p:sp>
      <p:sp>
        <p:nvSpPr>
          <p:cNvPr id="259" name="Google Shape;259;p41"/>
          <p:cNvSpPr txBox="1"/>
          <p:nvPr>
            <p:ph idx="4" type="subTitle"/>
          </p:nvPr>
        </p:nvSpPr>
        <p:spPr>
          <a:xfrm>
            <a:off x="5035550" y="1165225"/>
            <a:ext cx="3541713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 sz="1400">
                <a:solidFill>
                  <a:srgbClr val="000000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Udane Inicjatywy</a:t>
            </a:r>
            <a:endParaRPr/>
          </a:p>
        </p:txBody>
      </p:sp>
      <p:cxnSp>
        <p:nvCxnSpPr>
          <p:cNvPr id="260" name="Google Shape;260;p41"/>
          <p:cNvCxnSpPr/>
          <p:nvPr/>
        </p:nvCxnSpPr>
        <p:spPr>
          <a:xfrm>
            <a:off x="4857750" y="1165225"/>
            <a:ext cx="0" cy="352583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41"/>
          <p:cNvCxnSpPr/>
          <p:nvPr/>
        </p:nvCxnSpPr>
        <p:spPr>
          <a:xfrm>
            <a:off x="519113" y="1165225"/>
            <a:ext cx="0" cy="352583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62" name="Google Shape;262;p41"/>
          <p:cNvSpPr/>
          <p:nvPr/>
        </p:nvSpPr>
        <p:spPr>
          <a:xfrm>
            <a:off x="450850" y="1384300"/>
            <a:ext cx="134938" cy="1349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1"/>
          <p:cNvSpPr/>
          <p:nvPr/>
        </p:nvSpPr>
        <p:spPr>
          <a:xfrm>
            <a:off x="4789488" y="1384300"/>
            <a:ext cx="136525" cy="1349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s Glow">
  <a:themeElements>
    <a:clrScheme name="Simple Dark">
      <a:dk1>
        <a:srgbClr val="FFFFFF"/>
      </a:dk1>
      <a:lt1>
        <a:srgbClr val="000000"/>
      </a:lt1>
      <a:dk2>
        <a:srgbClr val="303030"/>
      </a:dk2>
      <a:lt2>
        <a:srgbClr val="A3A090"/>
      </a:lt2>
      <a:accent1>
        <a:srgbClr val="4643E7"/>
      </a:accent1>
      <a:accent2>
        <a:srgbClr val="D4D6E4"/>
      </a:accent2>
      <a:accent3>
        <a:srgbClr val="FF99F1"/>
      </a:accent3>
      <a:accent4>
        <a:srgbClr val="8C5F66"/>
      </a:accent4>
      <a:accent5>
        <a:srgbClr val="ADBCA5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