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5"/>
    <p:sldMasterId id="214748367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y="5143500" cx="9144000"/>
  <p:notesSz cx="6858000" cy="9144000"/>
  <p:embeddedFontLst>
    <p:embeddedFont>
      <p:font typeface="Hanken Grotesk"/>
      <p:regular r:id="rId26"/>
      <p:bold r:id="rId27"/>
      <p:italic r:id="rId28"/>
      <p:boldItalic r:id="rId29"/>
    </p:embeddedFont>
    <p:embeddedFont>
      <p:font typeface="Hanken Grotesk SemiBold"/>
      <p:regular r:id="rId30"/>
      <p:bold r:id="rId31"/>
      <p:italic r:id="rId32"/>
      <p:boldItalic r:id="rId33"/>
    </p:embeddedFont>
    <p:embeddedFont>
      <p:font typeface="Inter"/>
      <p:regular r:id="rId34"/>
      <p:bold r:id="rId35"/>
    </p:embeddedFont>
    <p:embeddedFont>
      <p:font typeface="Hanken Grotesk Black"/>
      <p:bold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2E2693F-CE3E-42DD-B956-DE2D33B9138D}">
  <a:tblStyle styleId="{72E2693F-CE3E-42DD-B956-DE2D33B9138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HankenGrotesk-regular.fntdata"/><Relationship Id="rId25" Type="http://schemas.openxmlformats.org/officeDocument/2006/relationships/slide" Target="slides/slide18.xml"/><Relationship Id="rId28" Type="http://schemas.openxmlformats.org/officeDocument/2006/relationships/font" Target="fonts/HankenGrotesk-italic.fntdata"/><Relationship Id="rId27" Type="http://schemas.openxmlformats.org/officeDocument/2006/relationships/font" Target="fonts/HankenGrotesk-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HankenGrotesk-bold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HankenGroteskSemiBold-bold.fntdata"/><Relationship Id="rId30" Type="http://schemas.openxmlformats.org/officeDocument/2006/relationships/font" Target="fonts/HankenGroteskSemiBold-regular.fntdata"/><Relationship Id="rId11" Type="http://schemas.openxmlformats.org/officeDocument/2006/relationships/slide" Target="slides/slide4.xml"/><Relationship Id="rId33" Type="http://schemas.openxmlformats.org/officeDocument/2006/relationships/font" Target="fonts/HankenGroteskSemiBold-boldItalic.fntdata"/><Relationship Id="rId10" Type="http://schemas.openxmlformats.org/officeDocument/2006/relationships/slide" Target="slides/slide3.xml"/><Relationship Id="rId32" Type="http://schemas.openxmlformats.org/officeDocument/2006/relationships/font" Target="fonts/HankenGroteskSemiBold-italic.fntdata"/><Relationship Id="rId13" Type="http://schemas.openxmlformats.org/officeDocument/2006/relationships/slide" Target="slides/slide6.xml"/><Relationship Id="rId35" Type="http://schemas.openxmlformats.org/officeDocument/2006/relationships/font" Target="fonts/Inter-bold.fntdata"/><Relationship Id="rId12" Type="http://schemas.openxmlformats.org/officeDocument/2006/relationships/slide" Target="slides/slide5.xml"/><Relationship Id="rId34" Type="http://schemas.openxmlformats.org/officeDocument/2006/relationships/font" Target="fonts/Inter-regular.fntdata"/><Relationship Id="rId15" Type="http://schemas.openxmlformats.org/officeDocument/2006/relationships/slide" Target="slides/slide8.xml"/><Relationship Id="rId37" Type="http://schemas.openxmlformats.org/officeDocument/2006/relationships/font" Target="fonts/HankenGroteskBlack-boldItalic.fntdata"/><Relationship Id="rId14" Type="http://schemas.openxmlformats.org/officeDocument/2006/relationships/slide" Target="slides/slide7.xml"/><Relationship Id="rId36" Type="http://schemas.openxmlformats.org/officeDocument/2006/relationships/font" Target="fonts/HankenGroteskBlack-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SLIDES_API107192718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SLIDES_API107192718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SLIDES_API1071927185_1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SLIDES_API1071927185_1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SLIDES_API1071927185_1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SLIDES_API1071927185_1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SLIDES_API1071927185_1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SLIDES_API1071927185_1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SLIDES_API1071927185_1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SLIDES_API1071927185_1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SLIDES_API1071927185_1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SLIDES_API1071927185_1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SLIDES_API1071927185_18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SLIDES_API1071927185_18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SLIDES_API1071927185_19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SLIDES_API1071927185_19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SLIDES_API1071927185_2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SLIDES_API1071927185_2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f50cf37f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f50cf37f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SLIDES_API1071927185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SLIDES_API1071927185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SLIDES_API1071927185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SLIDES_API1071927185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SLIDES_API1071927185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SLIDES_API1071927185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SLIDES_API1071927185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SLIDES_API1071927185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SLIDES_API1071927185_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SLIDES_API1071927185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SLIDES_API1071927185_7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SLIDES_API1071927185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SLIDES_API1071927185_9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SLIDES_API1071927185_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SLIDES_API1071927185_10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SLIDES_API1071927185_10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16850" y="0"/>
            <a:ext cx="6076500" cy="5143500"/>
          </a:xfrm>
          <a:prstGeom prst="rect">
            <a:avLst/>
          </a:prstGeom>
          <a:solidFill>
            <a:srgbClr val="FFFFFF">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title"/>
          </p:nvPr>
        </p:nvSpPr>
        <p:spPr>
          <a:xfrm>
            <a:off x="457200" y="445025"/>
            <a:ext cx="56025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4643E7"/>
              </a:buClr>
              <a:buSzPts val="2500"/>
              <a:buNone/>
              <a:defRPr sz="2500">
                <a:solidFill>
                  <a:srgbClr val="4643E7"/>
                </a:solidFill>
              </a:defRPr>
            </a:lvl1pPr>
            <a:lvl2pPr lvl="1">
              <a:spcBef>
                <a:spcPts val="0"/>
              </a:spcBef>
              <a:spcAft>
                <a:spcPts val="0"/>
              </a:spcAft>
              <a:buClr>
                <a:srgbClr val="4643E7"/>
              </a:buClr>
              <a:buSzPts val="2500"/>
              <a:buNone/>
              <a:defRPr sz="2500">
                <a:solidFill>
                  <a:srgbClr val="4643E7"/>
                </a:solidFill>
              </a:defRPr>
            </a:lvl2pPr>
            <a:lvl3pPr lvl="2">
              <a:spcBef>
                <a:spcPts val="0"/>
              </a:spcBef>
              <a:spcAft>
                <a:spcPts val="0"/>
              </a:spcAft>
              <a:buClr>
                <a:srgbClr val="4643E7"/>
              </a:buClr>
              <a:buSzPts val="2500"/>
              <a:buNone/>
              <a:defRPr sz="2500">
                <a:solidFill>
                  <a:srgbClr val="4643E7"/>
                </a:solidFill>
              </a:defRPr>
            </a:lvl3pPr>
            <a:lvl4pPr lvl="3">
              <a:spcBef>
                <a:spcPts val="0"/>
              </a:spcBef>
              <a:spcAft>
                <a:spcPts val="0"/>
              </a:spcAft>
              <a:buClr>
                <a:srgbClr val="4643E7"/>
              </a:buClr>
              <a:buSzPts val="2500"/>
              <a:buNone/>
              <a:defRPr sz="2500">
                <a:solidFill>
                  <a:srgbClr val="4643E7"/>
                </a:solidFill>
              </a:defRPr>
            </a:lvl4pPr>
            <a:lvl5pPr lvl="4">
              <a:spcBef>
                <a:spcPts val="0"/>
              </a:spcBef>
              <a:spcAft>
                <a:spcPts val="0"/>
              </a:spcAft>
              <a:buClr>
                <a:srgbClr val="4643E7"/>
              </a:buClr>
              <a:buSzPts val="2500"/>
              <a:buNone/>
              <a:defRPr sz="2500">
                <a:solidFill>
                  <a:srgbClr val="4643E7"/>
                </a:solidFill>
              </a:defRPr>
            </a:lvl5pPr>
            <a:lvl6pPr lvl="5">
              <a:spcBef>
                <a:spcPts val="0"/>
              </a:spcBef>
              <a:spcAft>
                <a:spcPts val="0"/>
              </a:spcAft>
              <a:buClr>
                <a:srgbClr val="4643E7"/>
              </a:buClr>
              <a:buSzPts val="2500"/>
              <a:buNone/>
              <a:defRPr sz="2500">
                <a:solidFill>
                  <a:srgbClr val="4643E7"/>
                </a:solidFill>
              </a:defRPr>
            </a:lvl6pPr>
            <a:lvl7pPr lvl="6">
              <a:spcBef>
                <a:spcPts val="0"/>
              </a:spcBef>
              <a:spcAft>
                <a:spcPts val="0"/>
              </a:spcAft>
              <a:buClr>
                <a:srgbClr val="4643E7"/>
              </a:buClr>
              <a:buSzPts val="2500"/>
              <a:buNone/>
              <a:defRPr sz="2500">
                <a:solidFill>
                  <a:srgbClr val="4643E7"/>
                </a:solidFill>
              </a:defRPr>
            </a:lvl7pPr>
            <a:lvl8pPr lvl="7">
              <a:spcBef>
                <a:spcPts val="0"/>
              </a:spcBef>
              <a:spcAft>
                <a:spcPts val="0"/>
              </a:spcAft>
              <a:buClr>
                <a:srgbClr val="4643E7"/>
              </a:buClr>
              <a:buSzPts val="2500"/>
              <a:buNone/>
              <a:defRPr sz="2500">
                <a:solidFill>
                  <a:srgbClr val="4643E7"/>
                </a:solidFill>
              </a:defRPr>
            </a:lvl8pPr>
            <a:lvl9pPr lvl="8">
              <a:spcBef>
                <a:spcPts val="0"/>
              </a:spcBef>
              <a:spcAft>
                <a:spcPts val="0"/>
              </a:spcAft>
              <a:buClr>
                <a:srgbClr val="4643E7"/>
              </a:buClr>
              <a:buSzPts val="2500"/>
              <a:buNone/>
              <a:defRPr sz="2500">
                <a:solidFill>
                  <a:srgbClr val="4643E7"/>
                </a:solidFill>
              </a:defRPr>
            </a:lvl9pPr>
          </a:lstStyle>
          <a:p/>
        </p:txBody>
      </p:sp>
      <p:sp>
        <p:nvSpPr>
          <p:cNvPr id="60" name="Google Shape;60;p15"/>
          <p:cNvSpPr txBox="1"/>
          <p:nvPr>
            <p:ph idx="1" type="body"/>
          </p:nvPr>
        </p:nvSpPr>
        <p:spPr>
          <a:xfrm>
            <a:off x="457200" y="1017725"/>
            <a:ext cx="5321100" cy="395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1" name="Shape 61"/>
        <p:cNvGrpSpPr/>
        <p:nvPr/>
      </p:nvGrpSpPr>
      <p:grpSpPr>
        <a:xfrm>
          <a:off x="0" y="0"/>
          <a:ext cx="0" cy="0"/>
          <a:chOff x="0" y="0"/>
          <a:chExt cx="0" cy="0"/>
        </a:xfrm>
      </p:grpSpPr>
      <p:sp>
        <p:nvSpPr>
          <p:cNvPr id="62" name="Google Shape;62;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3" name="Google Shape;63;p1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64" name="Shape 64"/>
        <p:cNvGrpSpPr/>
        <p:nvPr/>
      </p:nvGrpSpPr>
      <p:grpSpPr>
        <a:xfrm>
          <a:off x="0" y="0"/>
          <a:ext cx="0" cy="0"/>
          <a:chOff x="0" y="0"/>
          <a:chExt cx="0" cy="0"/>
        </a:xfrm>
      </p:grpSpPr>
      <p:sp>
        <p:nvSpPr>
          <p:cNvPr id="65" name="Google Shape;65;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 name="Google Shape;66;p1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8"/>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0" name="Google Shape;70;p18"/>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1" name="Google Shape;71;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2" name="Google Shape;72;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3" name="Google Shape;73;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 name="Google Shape;74;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5" name="Google Shape;75;p18"/>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8" name="Google Shape;78;p19"/>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9" name="Google Shape;79;p19"/>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0" name="Google Shape;80;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1" name="Google Shape;81;p1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2" name="Google Shape;82;p1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3" name="Google Shape;83;p1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6" name="Google Shape;86;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7" name="Google Shape;87;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 name="Google Shape;88;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9" name="Google Shape;89;p2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0" name="Google Shape;90;p2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1" name="Google Shape;91;p2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4" name="Google Shape;94;p2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5" name="Google Shape;95;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6" name="Google Shape;96;p2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9" name="Google Shape;99;p2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0" name="Google Shape;100;p2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1" name="Google Shape;101;p22"/>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1</a:t>
            </a:r>
            <a:endParaRPr b="1" sz="2800">
              <a:solidFill>
                <a:schemeClr val="dk1"/>
              </a:solidFill>
              <a:latin typeface="Hanken Grotesk"/>
              <a:ea typeface="Hanken Grotesk"/>
              <a:cs typeface="Hanken Grotesk"/>
              <a:sym typeface="Hanken Grotesk"/>
            </a:endParaRPr>
          </a:p>
        </p:txBody>
      </p:sp>
      <p:sp>
        <p:nvSpPr>
          <p:cNvPr id="102" name="Google Shape;102;p22"/>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2</a:t>
            </a:r>
            <a:endParaRPr b="1" sz="2800">
              <a:solidFill>
                <a:schemeClr val="dk1"/>
              </a:solidFill>
              <a:latin typeface="Hanken Grotesk"/>
              <a:ea typeface="Hanken Grotesk"/>
              <a:cs typeface="Hanken Grotesk"/>
              <a:sym typeface="Hanken Grotesk"/>
            </a:endParaRPr>
          </a:p>
        </p:txBody>
      </p:sp>
      <p:sp>
        <p:nvSpPr>
          <p:cNvPr id="103" name="Google Shape;103;p22"/>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3</a:t>
            </a:r>
            <a:endParaRPr b="1" sz="2800">
              <a:solidFill>
                <a:schemeClr val="dk1"/>
              </a:solidFill>
              <a:latin typeface="Hanken Grotesk"/>
              <a:ea typeface="Hanken Grotesk"/>
              <a:cs typeface="Hanken Grotesk"/>
              <a:sym typeface="Hanken Grotesk"/>
            </a:endParaRPr>
          </a:p>
        </p:txBody>
      </p:sp>
      <p:sp>
        <p:nvSpPr>
          <p:cNvPr id="104" name="Google Shape;104;p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3"/>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dk1"/>
                </a:solidFill>
                <a:latin typeface="Hanken Grotesk"/>
                <a:ea typeface="Hanken Grotesk"/>
                <a:cs typeface="Hanken Grotesk"/>
                <a:sym typeface="Hanken Grotesk"/>
              </a:rPr>
              <a:t>1</a:t>
            </a:r>
            <a:endParaRPr b="1" sz="1800">
              <a:solidFill>
                <a:schemeClr val="dk1"/>
              </a:solidFill>
              <a:latin typeface="Hanken Grotesk"/>
              <a:ea typeface="Hanken Grotesk"/>
              <a:cs typeface="Hanken Grotesk"/>
              <a:sym typeface="Hanken Grotesk"/>
            </a:endParaRPr>
          </a:p>
        </p:txBody>
      </p:sp>
      <p:sp>
        <p:nvSpPr>
          <p:cNvPr id="109" name="Google Shape;109;p23"/>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2</a:t>
            </a:r>
            <a:endParaRPr b="1" sz="1800">
              <a:solidFill>
                <a:schemeClr val="dk1"/>
              </a:solidFill>
              <a:latin typeface="Hanken Grotesk"/>
              <a:ea typeface="Hanken Grotesk"/>
              <a:cs typeface="Hanken Grotesk"/>
              <a:sym typeface="Hanken Grotesk"/>
            </a:endParaRPr>
          </a:p>
        </p:txBody>
      </p:sp>
      <p:sp>
        <p:nvSpPr>
          <p:cNvPr id="110" name="Google Shape;110;p23"/>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3</a:t>
            </a:r>
            <a:endParaRPr b="1" sz="1800">
              <a:solidFill>
                <a:schemeClr val="dk1"/>
              </a:solidFill>
              <a:latin typeface="Hanken Grotesk"/>
              <a:ea typeface="Hanken Grotesk"/>
              <a:cs typeface="Hanken Grotesk"/>
              <a:sym typeface="Hanken Grotesk"/>
            </a:endParaRPr>
          </a:p>
        </p:txBody>
      </p:sp>
      <p:sp>
        <p:nvSpPr>
          <p:cNvPr id="111" name="Google Shape;111;p23"/>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12" name="Google Shape;112;p23"/>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4"/>
          <p:cNvSpPr/>
          <p:nvPr/>
        </p:nvSpPr>
        <p:spPr>
          <a:xfrm>
            <a:off x="45735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15" name="Google Shape;115;p24"/>
          <p:cNvSpPr/>
          <p:nvPr/>
        </p:nvSpPr>
        <p:spPr>
          <a:xfrm>
            <a:off x="3237075"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16" name="Google Shape;116;p24"/>
          <p:cNvSpPr/>
          <p:nvPr/>
        </p:nvSpPr>
        <p:spPr>
          <a:xfrm>
            <a:off x="601680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17" name="Google Shape;117;p2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8" name="Google Shape;118;p2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9" name="Google Shape;119;p2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20" name="Google Shape;120;p2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2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6" name="Google Shape;126;p2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27" name="Google Shape;127;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8" name="Google Shape;128;p2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9" name="Google Shape;129;p2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30" name="Google Shape;130;p2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31" name="Google Shape;131;p2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5" name="Google Shape;135;p2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6" name="Google Shape;136;p2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2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5" name="Google Shape;145;p2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6" name="Google Shape;146;p2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47" name="Google Shape;147;p2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0" name="Google Shape;150;p2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1" name="Google Shape;151;p2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2" name="Google Shape;152;p2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53" name="Google Shape;153;p2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29"/>
          <p:cNvSpPr/>
          <p:nvPr/>
        </p:nvSpPr>
        <p:spPr>
          <a:xfrm>
            <a:off x="-7275" y="-21825"/>
            <a:ext cx="9144000" cy="5143500"/>
          </a:xfrm>
          <a:prstGeom prst="rect">
            <a:avLst/>
          </a:pr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59" name="Shape 159"/>
        <p:cNvGrpSpPr/>
        <p:nvPr/>
      </p:nvGrpSpPr>
      <p:grpSpPr>
        <a:xfrm>
          <a:off x="0" y="0"/>
          <a:ext cx="0" cy="0"/>
          <a:chOff x="0" y="0"/>
          <a:chExt cx="0" cy="0"/>
        </a:xfrm>
      </p:grpSpPr>
      <p:sp>
        <p:nvSpPr>
          <p:cNvPr id="160" name="Google Shape;160;p3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1" name="Google Shape;161;p3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2" name="Google Shape;162;p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3" name="Google Shape;163;p3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64" name="Shape 164"/>
        <p:cNvGrpSpPr/>
        <p:nvPr/>
      </p:nvGrpSpPr>
      <p:grpSpPr>
        <a:xfrm>
          <a:off x="0" y="0"/>
          <a:ext cx="0" cy="0"/>
          <a:chOff x="0" y="0"/>
          <a:chExt cx="0" cy="0"/>
        </a:xfrm>
      </p:grpSpPr>
      <p:sp>
        <p:nvSpPr>
          <p:cNvPr id="165" name="Google Shape;165;p3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6" name="Google Shape;166;p3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7" name="Google Shape;167;p3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8" name="Google Shape;168;p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1pPr>
            <a:lvl2pPr lvl="1">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2pPr>
            <a:lvl3pPr lvl="2">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3pPr>
            <a:lvl4pPr lvl="3">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4pPr>
            <a:lvl5pPr lvl="4">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5pPr>
            <a:lvl6pPr lvl="5">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6pPr>
            <a:lvl7pPr lvl="6">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7pPr>
            <a:lvl8pPr lvl="7">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8pPr>
            <a:lvl9pPr lvl="8">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Hanken Grotesk"/>
              <a:buChar char="●"/>
              <a:defRPr sz="1800">
                <a:solidFill>
                  <a:schemeClr val="lt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3"/>
          <p:cNvSpPr txBox="1"/>
          <p:nvPr>
            <p:ph type="ctrTitle"/>
          </p:nvPr>
        </p:nvSpPr>
        <p:spPr>
          <a:xfrm>
            <a:off x="1100550" y="1563750"/>
            <a:ext cx="7665300" cy="201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Optimierung des Reichtums der Vielfalt in der Hochschulbildung</a:t>
            </a:r>
            <a:endParaRPr sz="3000"/>
          </a:p>
        </p:txBody>
      </p:sp>
      <p:pic>
        <p:nvPicPr>
          <p:cNvPr id="174" name="Google Shape;174;p33"/>
          <p:cNvPicPr preferRelativeResize="0"/>
          <p:nvPr/>
        </p:nvPicPr>
        <p:blipFill>
          <a:blip r:embed="rId3">
            <a:alphaModFix/>
          </a:blip>
          <a:stretch>
            <a:fillRect/>
          </a:stretch>
        </p:blipFill>
        <p:spPr>
          <a:xfrm>
            <a:off x="369926" y="359250"/>
            <a:ext cx="1551549" cy="940175"/>
          </a:xfrm>
          <a:prstGeom prst="rect">
            <a:avLst/>
          </a:prstGeom>
          <a:noFill/>
          <a:ln>
            <a:noFill/>
          </a:ln>
        </p:spPr>
      </p:pic>
      <p:pic>
        <p:nvPicPr>
          <p:cNvPr id="175" name="Google Shape;175;p33"/>
          <p:cNvPicPr preferRelativeResize="0"/>
          <p:nvPr/>
        </p:nvPicPr>
        <p:blipFill>
          <a:blip r:embed="rId4">
            <a:alphaModFix/>
          </a:blip>
          <a:stretch>
            <a:fillRect/>
          </a:stretch>
        </p:blipFill>
        <p:spPr>
          <a:xfrm>
            <a:off x="6263475" y="376801"/>
            <a:ext cx="2690028" cy="600275"/>
          </a:xfrm>
          <a:prstGeom prst="rect">
            <a:avLst/>
          </a:prstGeom>
          <a:noFill/>
          <a:ln>
            <a:noFill/>
          </a:ln>
        </p:spPr>
      </p:pic>
      <p:sp>
        <p:nvSpPr>
          <p:cNvPr id="176" name="Google Shape;176;p33"/>
          <p:cNvSpPr txBox="1"/>
          <p:nvPr/>
        </p:nvSpPr>
        <p:spPr>
          <a:xfrm>
            <a:off x="981750" y="3811275"/>
            <a:ext cx="7180500" cy="1205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Haftungsausschluss</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Dieses Projekt wurde mit Unterstützung der Europäischen Kommission finanziert. Der Inhalt dieser Website gibt ausschließlich die Meinung der Autoren wieder und liegt in deren alleiniger Verantwortung. Die Kommission haftet nicht für die Verwendung der hierin enthaltenen Informationen.</a:t>
            </a:r>
            <a:endParaRPr b="1"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4" name="Shape 264"/>
        <p:cNvGrpSpPr/>
        <p:nvPr/>
      </p:nvGrpSpPr>
      <p:grpSpPr>
        <a:xfrm>
          <a:off x="0" y="0"/>
          <a:ext cx="0" cy="0"/>
          <a:chOff x="0" y="0"/>
          <a:chExt cx="0" cy="0"/>
        </a:xfrm>
      </p:grpSpPr>
      <p:sp>
        <p:nvSpPr>
          <p:cNvPr id="265" name="Google Shape;265;p42"/>
          <p:cNvSpPr/>
          <p:nvPr/>
        </p:nvSpPr>
        <p:spPr>
          <a:xfrm>
            <a:off x="457306" y="1164900"/>
            <a:ext cx="3995100" cy="3404100"/>
          </a:xfrm>
          <a:prstGeom prst="rect">
            <a:avLst/>
          </a:prstGeom>
          <a:solidFill>
            <a:srgbClr val="8C5F66">
              <a:alpha val="5000"/>
            </a:srgb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42"/>
          <p:cNvSpPr/>
          <p:nvPr/>
        </p:nvSpPr>
        <p:spPr>
          <a:xfrm>
            <a:off x="4691800" y="1164900"/>
            <a:ext cx="3995100" cy="3404100"/>
          </a:xfrm>
          <a:prstGeom prst="rect">
            <a:avLst/>
          </a:prstGeom>
          <a:solidFill>
            <a:srgbClr val="0254DB">
              <a:alpha val="300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42"/>
          <p:cNvSpPr txBox="1"/>
          <p:nvPr>
            <p:ph idx="4294967295" type="body"/>
          </p:nvPr>
        </p:nvSpPr>
        <p:spPr>
          <a:xfrm>
            <a:off x="457200" y="1834900"/>
            <a:ext cx="3995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accent4"/>
              </a:buClr>
              <a:buSzPts val="1100"/>
              <a:buChar char="■"/>
            </a:pPr>
            <a:r>
              <a:rPr lang="en" sz="1100">
                <a:solidFill>
                  <a:schemeClr val="accent4"/>
                </a:solidFill>
              </a:rPr>
              <a:t>Förderung des soziokulturellen Austauschs zwischen medizinischen Fachkräften in der Mitte ihrer beruflichen Laufbahn</a:t>
            </a:r>
            <a:endParaRPr sz="1100">
              <a:solidFill>
                <a:schemeClr val="accent4"/>
              </a:solidFill>
            </a:endParaRPr>
          </a:p>
          <a:p>
            <a:pPr indent="-241300" lvl="0" marL="342900" rtl="0" algn="l">
              <a:spcBef>
                <a:spcPts val="1000"/>
              </a:spcBef>
              <a:spcAft>
                <a:spcPts val="0"/>
              </a:spcAft>
              <a:buClr>
                <a:schemeClr val="accent4"/>
              </a:buClr>
              <a:buSzPts val="1100"/>
              <a:buChar char="■"/>
            </a:pPr>
            <a:r>
              <a:rPr lang="en" sz="1100">
                <a:solidFill>
                  <a:schemeClr val="accent4"/>
                </a:solidFill>
              </a:rPr>
              <a:t>Förderung der Reflexion über persönliche und berufliche Identitäten</a:t>
            </a:r>
            <a:endParaRPr sz="1100">
              <a:solidFill>
                <a:schemeClr val="accent4"/>
              </a:solidFill>
            </a:endParaRPr>
          </a:p>
          <a:p>
            <a:pPr indent="-241300" lvl="0" marL="342900" rtl="0" algn="l">
              <a:spcBef>
                <a:spcPts val="1000"/>
              </a:spcBef>
              <a:spcAft>
                <a:spcPts val="1000"/>
              </a:spcAft>
              <a:buClr>
                <a:schemeClr val="accent4"/>
              </a:buClr>
              <a:buSzPts val="1100"/>
              <a:buChar char="■"/>
            </a:pPr>
            <a:r>
              <a:rPr lang="en" sz="1100">
                <a:solidFill>
                  <a:schemeClr val="accent4"/>
                </a:solidFill>
              </a:rPr>
              <a:t>Förderung des Verständnisses für unterschiedliche kulturelle Perspektiven</a:t>
            </a:r>
            <a:endParaRPr sz="1100">
              <a:solidFill>
                <a:schemeClr val="accent4"/>
              </a:solidFill>
            </a:endParaRPr>
          </a:p>
        </p:txBody>
      </p:sp>
      <p:sp>
        <p:nvSpPr>
          <p:cNvPr id="268" name="Google Shape;268;p42"/>
          <p:cNvSpPr txBox="1"/>
          <p:nvPr>
            <p:ph idx="4294967295" type="subTitle"/>
          </p:nvPr>
        </p:nvSpPr>
        <p:spPr>
          <a:xfrm>
            <a:off x="457200" y="1164900"/>
            <a:ext cx="3995100" cy="622800"/>
          </a:xfrm>
          <a:prstGeom prst="rect">
            <a:avLst/>
          </a:prstGeom>
        </p:spPr>
        <p:txBody>
          <a:bodyPr anchorCtr="0" anchor="ctr" bIns="91425" lIns="182875" spcFirstLastPara="1" rIns="137150" wrap="square" tIns="91425">
            <a:noAutofit/>
          </a:bodyPr>
          <a:lstStyle/>
          <a:p>
            <a:pPr indent="0" lvl="0" marL="0" rtl="0" algn="l">
              <a:spcBef>
                <a:spcPts val="0"/>
              </a:spcBef>
              <a:spcAft>
                <a:spcPts val="1200"/>
              </a:spcAft>
              <a:buNone/>
            </a:pPr>
            <a:r>
              <a:rPr lang="en" sz="1400">
                <a:solidFill>
                  <a:schemeClr val="accent4"/>
                </a:solidFill>
                <a:latin typeface="Hanken Grotesk SemiBold"/>
                <a:ea typeface="Hanken Grotesk SemiBold"/>
                <a:cs typeface="Hanken Grotesk SemiBold"/>
                <a:sym typeface="Hanken Grotesk SemiBold"/>
              </a:rPr>
              <a:t>Fallstudie 1: Identitätstexte</a:t>
            </a:r>
            <a:endParaRPr sz="1400">
              <a:solidFill>
                <a:schemeClr val="accent4"/>
              </a:solidFill>
              <a:latin typeface="Hanken Grotesk SemiBold"/>
              <a:ea typeface="Hanken Grotesk SemiBold"/>
              <a:cs typeface="Hanken Grotesk SemiBold"/>
              <a:sym typeface="Hanken Grotesk SemiBold"/>
            </a:endParaRPr>
          </a:p>
        </p:txBody>
      </p:sp>
      <p:sp>
        <p:nvSpPr>
          <p:cNvPr id="269" name="Google Shape;269;p4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Erfolgreiche Initiativen: Nutzung von Fähigkeiten und Wissen: Teil 1</a:t>
            </a:r>
            <a:endParaRPr sz="2520"/>
          </a:p>
        </p:txBody>
      </p:sp>
      <p:sp>
        <p:nvSpPr>
          <p:cNvPr id="270" name="Google Shape;270;p42"/>
          <p:cNvSpPr txBox="1"/>
          <p:nvPr>
            <p:ph idx="4294967295" type="body"/>
          </p:nvPr>
        </p:nvSpPr>
        <p:spPr>
          <a:xfrm>
            <a:off x="4691800" y="1834900"/>
            <a:ext cx="3995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accent1"/>
              </a:buClr>
              <a:buSzPts val="1100"/>
              <a:buChar char="■"/>
            </a:pPr>
            <a:r>
              <a:rPr lang="en" sz="1100">
                <a:solidFill>
                  <a:schemeClr val="accent1"/>
                </a:solidFill>
              </a:rPr>
              <a:t>Interkulturelle Kommunikation unterrichten</a:t>
            </a:r>
            <a:endParaRPr sz="1100">
              <a:solidFill>
                <a:schemeClr val="accent1"/>
              </a:solidFill>
            </a:endParaRPr>
          </a:p>
          <a:p>
            <a:pPr indent="-241300" lvl="0" marL="342900" marR="0" rtl="0" algn="l">
              <a:lnSpc>
                <a:spcPct val="115000"/>
              </a:lnSpc>
              <a:spcBef>
                <a:spcPts val="1000"/>
              </a:spcBef>
              <a:spcAft>
                <a:spcPts val="0"/>
              </a:spcAft>
              <a:buClr>
                <a:schemeClr val="accent1"/>
              </a:buClr>
              <a:buSzPts val="1100"/>
              <a:buChar char="■"/>
            </a:pPr>
            <a:r>
              <a:rPr lang="en" sz="1100">
                <a:solidFill>
                  <a:schemeClr val="accent1"/>
                </a:solidFill>
              </a:rPr>
              <a:t>Ethnozentrismus und kulturelle Stereotypen hervorheben</a:t>
            </a:r>
            <a:endParaRPr sz="1100">
              <a:solidFill>
                <a:schemeClr val="accent1"/>
              </a:solidFill>
            </a:endParaRPr>
          </a:p>
          <a:p>
            <a:pPr indent="-241300" lvl="0" marL="342900" marR="0" rtl="0" algn="l">
              <a:lnSpc>
                <a:spcPct val="115000"/>
              </a:lnSpc>
              <a:spcBef>
                <a:spcPts val="1000"/>
              </a:spcBef>
              <a:spcAft>
                <a:spcPts val="1000"/>
              </a:spcAft>
              <a:buClr>
                <a:schemeClr val="accent1"/>
              </a:buClr>
              <a:buSzPts val="1100"/>
              <a:buChar char="■"/>
            </a:pPr>
            <a:r>
              <a:rPr lang="en" sz="1100">
                <a:solidFill>
                  <a:schemeClr val="accent1"/>
                </a:solidFill>
              </a:rPr>
              <a:t>Förderung der kritischen Analyse kultureller Unterschiede</a:t>
            </a:r>
            <a:endParaRPr sz="1100">
              <a:solidFill>
                <a:schemeClr val="accent1"/>
              </a:solidFill>
            </a:endParaRPr>
          </a:p>
        </p:txBody>
      </p:sp>
      <p:sp>
        <p:nvSpPr>
          <p:cNvPr id="271" name="Google Shape;271;p42"/>
          <p:cNvSpPr txBox="1"/>
          <p:nvPr>
            <p:ph idx="4294967295" type="subTitle"/>
          </p:nvPr>
        </p:nvSpPr>
        <p:spPr>
          <a:xfrm>
            <a:off x="4691800" y="1164900"/>
            <a:ext cx="3995100" cy="622800"/>
          </a:xfrm>
          <a:prstGeom prst="rect">
            <a:avLst/>
          </a:prstGeom>
        </p:spPr>
        <p:txBody>
          <a:bodyPr anchorCtr="0" anchor="ctr" bIns="91425" lIns="182875" spcFirstLastPara="1" rIns="137150" wrap="square" tIns="91425">
            <a:noAutofit/>
          </a:bodyPr>
          <a:lstStyle/>
          <a:p>
            <a:pPr indent="0" lvl="0" marL="0" marR="0" rtl="0" algn="l">
              <a:lnSpc>
                <a:spcPct val="100000"/>
              </a:lnSpc>
              <a:spcBef>
                <a:spcPts val="0"/>
              </a:spcBef>
              <a:spcAft>
                <a:spcPts val="1200"/>
              </a:spcAft>
              <a:buNone/>
            </a:pPr>
            <a:r>
              <a:rPr lang="en" sz="1400">
                <a:solidFill>
                  <a:schemeClr val="accent1"/>
                </a:solidFill>
                <a:latin typeface="Hanken Grotesk SemiBold"/>
                <a:ea typeface="Hanken Grotesk SemiBold"/>
                <a:cs typeface="Hanken Grotesk SemiBold"/>
                <a:sym typeface="Hanken Grotesk SemiBold"/>
              </a:rPr>
              <a:t>Fallstudie 2: Ein Idiot im Ausland</a:t>
            </a:r>
            <a:endParaRPr sz="1400">
              <a:solidFill>
                <a:schemeClr val="accent1"/>
              </a:solidFill>
              <a:latin typeface="Hanken Grotesk SemiBold"/>
              <a:ea typeface="Hanken Grotesk SemiBold"/>
              <a:cs typeface="Hanken Grotesk SemiBold"/>
              <a:sym typeface="Hanken Grotesk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5" name="Shape 275"/>
        <p:cNvGrpSpPr/>
        <p:nvPr/>
      </p:nvGrpSpPr>
      <p:grpSpPr>
        <a:xfrm>
          <a:off x="0" y="0"/>
          <a:ext cx="0" cy="0"/>
          <a:chOff x="0" y="0"/>
          <a:chExt cx="0" cy="0"/>
        </a:xfrm>
      </p:grpSpPr>
      <p:sp>
        <p:nvSpPr>
          <p:cNvPr id="276" name="Google Shape;276;p43"/>
          <p:cNvSpPr txBox="1"/>
          <p:nvPr>
            <p:ph idx="1" type="body"/>
          </p:nvPr>
        </p:nvSpPr>
        <p:spPr>
          <a:xfrm>
            <a:off x="457200" y="1911100"/>
            <a:ext cx="3776100" cy="2734200"/>
          </a:xfrm>
          <a:prstGeom prst="rect">
            <a:avLst/>
          </a:prstGeom>
        </p:spPr>
        <p:txBody>
          <a:bodyPr anchorCtr="0" anchor="t" bIns="91425" lIns="45700" spcFirstLastPara="1" rIns="91425" wrap="square" tIns="91425">
            <a:noAutofit/>
          </a:bodyPr>
          <a:lstStyle/>
          <a:p>
            <a:pPr indent="-241300" lvl="0" marL="342900" rtl="0" algn="l">
              <a:spcBef>
                <a:spcPts val="0"/>
              </a:spcBef>
              <a:spcAft>
                <a:spcPts val="0"/>
              </a:spcAft>
              <a:buClr>
                <a:schemeClr val="lt1"/>
              </a:buClr>
              <a:buSzPts val="1100"/>
              <a:buChar char="•"/>
            </a:pPr>
            <a:r>
              <a:rPr lang="en" sz="1100"/>
              <a:t>Wird von medizinischen Fachkräften zum Austausch verwendet.</a:t>
            </a:r>
            <a:endParaRPr sz="1100"/>
          </a:p>
          <a:p>
            <a:pPr indent="-241300" lvl="0" marL="342900" rtl="0" algn="l">
              <a:spcBef>
                <a:spcPts val="1000"/>
              </a:spcBef>
              <a:spcAft>
                <a:spcPts val="0"/>
              </a:spcAft>
              <a:buClr>
                <a:schemeClr val="lt1"/>
              </a:buClr>
              <a:buSzPts val="1100"/>
              <a:buChar char="•"/>
            </a:pPr>
            <a:r>
              <a:rPr lang="en" sz="1100"/>
              <a:t>Förderung des Verständnisses für unterschiedliche Praktiken im Gesundheitswesen.</a:t>
            </a:r>
            <a:endParaRPr sz="1100"/>
          </a:p>
          <a:p>
            <a:pPr indent="-241300" lvl="0" marL="342900" rtl="0" algn="l">
              <a:spcBef>
                <a:spcPts val="1000"/>
              </a:spcBef>
              <a:spcAft>
                <a:spcPts val="0"/>
              </a:spcAft>
              <a:buClr>
                <a:schemeClr val="lt1"/>
              </a:buClr>
              <a:buSzPts val="1100"/>
              <a:buChar char="•"/>
            </a:pPr>
            <a:r>
              <a:rPr lang="en" sz="1100"/>
              <a:t>Schaffung eines sicheren und integrativen Lernumfelds.</a:t>
            </a:r>
            <a:endParaRPr sz="1100"/>
          </a:p>
          <a:p>
            <a:pPr indent="-241300" lvl="0" marL="342900" rtl="0" algn="l">
              <a:spcBef>
                <a:spcPts val="1000"/>
              </a:spcBef>
              <a:spcAft>
                <a:spcPts val="1000"/>
              </a:spcAft>
              <a:buClr>
                <a:schemeClr val="lt1"/>
              </a:buClr>
              <a:buSzPts val="1100"/>
              <a:buChar char="•"/>
            </a:pPr>
            <a:r>
              <a:rPr lang="en" sz="1100"/>
              <a:t>Stärkung des Selbstbewusstseins und der interkulturellen Kompetenz.</a:t>
            </a:r>
            <a:endParaRPr sz="1100"/>
          </a:p>
        </p:txBody>
      </p:sp>
      <p:sp>
        <p:nvSpPr>
          <p:cNvPr id="277" name="Google Shape;277;p43"/>
          <p:cNvSpPr txBox="1"/>
          <p:nvPr>
            <p:ph idx="3" type="subTitle"/>
          </p:nvPr>
        </p:nvSpPr>
        <p:spPr>
          <a:xfrm>
            <a:off x="457200" y="1164900"/>
            <a:ext cx="3776100" cy="572700"/>
          </a:xfrm>
          <a:prstGeom prst="rect">
            <a:avLst/>
          </a:prstGeom>
        </p:spPr>
        <p:txBody>
          <a:bodyPr anchorCtr="0" anchor="b" bIns="91425" lIns="45700" spcFirstLastPara="1" rIns="137150" wrap="square" tIns="91425">
            <a:noAutofit/>
          </a:bodyPr>
          <a:lstStyle/>
          <a:p>
            <a:pPr indent="0" lvl="0" marL="0" rtl="0" algn="l">
              <a:spcBef>
                <a:spcPts val="0"/>
              </a:spcBef>
              <a:spcAft>
                <a:spcPts val="1200"/>
              </a:spcAft>
              <a:buNone/>
            </a:pPr>
            <a:r>
              <a:rPr lang="en" sz="1400">
                <a:solidFill>
                  <a:schemeClr val="lt1"/>
                </a:solidFill>
              </a:rPr>
              <a:t>Fallstudie 1: Identitätstexte</a:t>
            </a:r>
            <a:endParaRPr sz="1400">
              <a:solidFill>
                <a:schemeClr val="lt1"/>
              </a:solidFill>
            </a:endParaRPr>
          </a:p>
        </p:txBody>
      </p:sp>
      <p:sp>
        <p:nvSpPr>
          <p:cNvPr id="278" name="Google Shape;278;p43"/>
          <p:cNvSpPr txBox="1"/>
          <p:nvPr>
            <p:ph idx="2" type="body"/>
          </p:nvPr>
        </p:nvSpPr>
        <p:spPr>
          <a:xfrm>
            <a:off x="4800400" y="1911100"/>
            <a:ext cx="3776100" cy="2734200"/>
          </a:xfrm>
          <a:prstGeom prst="rect">
            <a:avLst/>
          </a:prstGeom>
        </p:spPr>
        <p:txBody>
          <a:bodyPr anchorCtr="0" anchor="t" bIns="91425" lIns="45700" spcFirstLastPara="1" rIns="91425" wrap="square" tIns="91425">
            <a:noAutofit/>
          </a:bodyPr>
          <a:lstStyle/>
          <a:p>
            <a:pPr indent="-241300" lvl="0" marL="342900" marR="0" rtl="0" algn="l">
              <a:lnSpc>
                <a:spcPct val="115000"/>
              </a:lnSpc>
              <a:spcBef>
                <a:spcPts val="0"/>
              </a:spcBef>
              <a:spcAft>
                <a:spcPts val="0"/>
              </a:spcAft>
              <a:buClr>
                <a:schemeClr val="lt1"/>
              </a:buClr>
              <a:buSzPts val="1100"/>
              <a:buChar char="•"/>
            </a:pPr>
            <a:r>
              <a:rPr lang="en" sz="1100"/>
              <a:t>Wird von medizinischen Fachkräften zum Austausch verwendet.</a:t>
            </a:r>
            <a:endParaRPr sz="1100"/>
          </a:p>
          <a:p>
            <a:pPr indent="-241300" lvl="0" marL="342900" marR="0" rtl="0" algn="l">
              <a:lnSpc>
                <a:spcPct val="115000"/>
              </a:lnSpc>
              <a:spcBef>
                <a:spcPts val="1000"/>
              </a:spcBef>
              <a:spcAft>
                <a:spcPts val="0"/>
              </a:spcAft>
              <a:buClr>
                <a:schemeClr val="lt1"/>
              </a:buClr>
              <a:buSzPts val="1100"/>
              <a:buChar char="•"/>
            </a:pPr>
            <a:r>
              <a:rPr lang="en" sz="1100"/>
              <a:t>Förderung des Verständnisses für unterschiedliche Praktiken im Gesundheitswesen.</a:t>
            </a:r>
            <a:endParaRPr sz="1100"/>
          </a:p>
          <a:p>
            <a:pPr indent="-241300" lvl="0" marL="342900" marR="0" rtl="0" algn="l">
              <a:lnSpc>
                <a:spcPct val="115000"/>
              </a:lnSpc>
              <a:spcBef>
                <a:spcPts val="1000"/>
              </a:spcBef>
              <a:spcAft>
                <a:spcPts val="0"/>
              </a:spcAft>
              <a:buClr>
                <a:schemeClr val="lt1"/>
              </a:buClr>
              <a:buSzPts val="1100"/>
              <a:buChar char="•"/>
            </a:pPr>
            <a:r>
              <a:rPr lang="en" sz="1100"/>
              <a:t>Schaffung eines sicheren und integrativen Lernumfelds.</a:t>
            </a:r>
            <a:endParaRPr sz="1100"/>
          </a:p>
          <a:p>
            <a:pPr indent="-241300" lvl="0" marL="342900" marR="0" rtl="0" algn="l">
              <a:lnSpc>
                <a:spcPct val="115000"/>
              </a:lnSpc>
              <a:spcBef>
                <a:spcPts val="1000"/>
              </a:spcBef>
              <a:spcAft>
                <a:spcPts val="1000"/>
              </a:spcAft>
              <a:buClr>
                <a:schemeClr val="lt1"/>
              </a:buClr>
              <a:buSzPts val="1100"/>
              <a:buChar char="•"/>
            </a:pPr>
            <a:r>
              <a:rPr lang="en" sz="1100"/>
              <a:t>Stärkung des Selbstbewusstseins und der interkulturellen Kompetenz.</a:t>
            </a:r>
            <a:endParaRPr sz="1100"/>
          </a:p>
        </p:txBody>
      </p:sp>
      <p:sp>
        <p:nvSpPr>
          <p:cNvPr id="279" name="Google Shape;279;p43"/>
          <p:cNvSpPr txBox="1"/>
          <p:nvPr>
            <p:ph idx="4" type="subTitle"/>
          </p:nvPr>
        </p:nvSpPr>
        <p:spPr>
          <a:xfrm>
            <a:off x="4800400" y="1164900"/>
            <a:ext cx="3776100" cy="572700"/>
          </a:xfrm>
          <a:prstGeom prst="rect">
            <a:avLst/>
          </a:prstGeom>
        </p:spPr>
        <p:txBody>
          <a:bodyPr anchorCtr="0" anchor="b" bIns="91425" lIns="45700" spcFirstLastPara="1" rIns="137150" wrap="square" tIns="91425">
            <a:noAutofit/>
          </a:bodyPr>
          <a:lstStyle/>
          <a:p>
            <a:pPr indent="0" lvl="0" marL="0" marR="0" rtl="0" algn="l">
              <a:lnSpc>
                <a:spcPct val="100000"/>
              </a:lnSpc>
              <a:spcBef>
                <a:spcPts val="0"/>
              </a:spcBef>
              <a:spcAft>
                <a:spcPts val="1200"/>
              </a:spcAft>
              <a:buNone/>
            </a:pPr>
            <a:r>
              <a:rPr lang="en" sz="1400">
                <a:solidFill>
                  <a:schemeClr val="lt1"/>
                </a:solidFill>
              </a:rPr>
              <a:t>Fallstudie 2: 'Ein Idiot im Ausland'</a:t>
            </a:r>
            <a:endParaRPr sz="1400">
              <a:solidFill>
                <a:schemeClr val="lt1"/>
              </a:solidFill>
            </a:endParaRPr>
          </a:p>
        </p:txBody>
      </p:sp>
      <p:sp>
        <p:nvSpPr>
          <p:cNvPr id="280" name="Google Shape;280;p4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Erfolgreiche Initiativen: Teil 2</a:t>
            </a:r>
            <a:endParaRPr sz="2520"/>
          </a:p>
        </p:txBody>
      </p:sp>
      <p:cxnSp>
        <p:nvCxnSpPr>
          <p:cNvPr id="281" name="Google Shape;281;p43"/>
          <p:cNvCxnSpPr/>
          <p:nvPr/>
        </p:nvCxnSpPr>
        <p:spPr>
          <a:xfrm>
            <a:off x="482008" y="1834900"/>
            <a:ext cx="3668100" cy="0"/>
          </a:xfrm>
          <a:prstGeom prst="straightConnector1">
            <a:avLst/>
          </a:prstGeom>
          <a:noFill/>
          <a:ln cap="flat" cmpd="sng" w="28575">
            <a:solidFill>
              <a:schemeClr val="lt1"/>
            </a:solidFill>
            <a:prstDash val="solid"/>
            <a:round/>
            <a:headEnd len="med" w="med" type="none"/>
            <a:tailEnd len="med" w="med" type="none"/>
          </a:ln>
        </p:spPr>
      </p:cxnSp>
      <p:cxnSp>
        <p:nvCxnSpPr>
          <p:cNvPr id="282" name="Google Shape;282;p43"/>
          <p:cNvCxnSpPr/>
          <p:nvPr/>
        </p:nvCxnSpPr>
        <p:spPr>
          <a:xfrm>
            <a:off x="4796859" y="1834900"/>
            <a:ext cx="36627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6" name="Shape 286"/>
        <p:cNvGrpSpPr/>
        <p:nvPr/>
      </p:nvGrpSpPr>
      <p:grpSpPr>
        <a:xfrm>
          <a:off x="0" y="0"/>
          <a:ext cx="0" cy="0"/>
          <a:chOff x="0" y="0"/>
          <a:chExt cx="0" cy="0"/>
        </a:xfrm>
      </p:grpSpPr>
      <p:sp>
        <p:nvSpPr>
          <p:cNvPr id="287" name="Google Shape;287;p4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Fallstudie 1: Identitätstexte und soziokultureller Austausch</a:t>
            </a:r>
            <a:endParaRPr sz="2520"/>
          </a:p>
        </p:txBody>
      </p:sp>
      <p:sp>
        <p:nvSpPr>
          <p:cNvPr id="288" name="Google Shape;288;p44"/>
          <p:cNvSpPr txBox="1"/>
          <p:nvPr>
            <p:ph idx="4294967295" type="body"/>
          </p:nvPr>
        </p:nvSpPr>
        <p:spPr>
          <a:xfrm>
            <a:off x="3076819" y="1060200"/>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Medizinische Fachkräfte mit unterschiedlichem kulturellem Hintergrund wurden ausgewählt, um an einem Schulungsprogramm teilzunehmen.</a:t>
            </a:r>
            <a:endParaRPr sz="1100">
              <a:solidFill>
                <a:schemeClr val="dk1"/>
              </a:solidFill>
            </a:endParaRPr>
          </a:p>
        </p:txBody>
      </p:sp>
      <p:sp>
        <p:nvSpPr>
          <p:cNvPr id="289" name="Google Shape;289;p44"/>
          <p:cNvSpPr txBox="1"/>
          <p:nvPr>
            <p:ph idx="4294967295" type="body"/>
          </p:nvPr>
        </p:nvSpPr>
        <p:spPr>
          <a:xfrm>
            <a:off x="3076819" y="2301414"/>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Identitätstexte, wie persönliche Erzählungen, Gedichte und Kunstwerke, wurden verwendet, um die Teilnehmer zu ermutigen, ihre kulturellen Erfahrungen mitzuteilen und zu reflektieren.</a:t>
            </a:r>
            <a:endParaRPr sz="1100">
              <a:solidFill>
                <a:schemeClr val="dk1"/>
              </a:solidFill>
            </a:endParaRPr>
          </a:p>
        </p:txBody>
      </p:sp>
      <p:sp>
        <p:nvSpPr>
          <p:cNvPr id="290" name="Google Shape;290;p44"/>
          <p:cNvSpPr txBox="1"/>
          <p:nvPr>
            <p:ph idx="4294967295" type="subTitle"/>
          </p:nvPr>
        </p:nvSpPr>
        <p:spPr>
          <a:xfrm>
            <a:off x="910425" y="1060312"/>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Hintergrund</a:t>
            </a:r>
            <a:endParaRPr sz="1300">
              <a:solidFill>
                <a:schemeClr val="dk1"/>
              </a:solidFill>
            </a:endParaRPr>
          </a:p>
        </p:txBody>
      </p:sp>
      <p:sp>
        <p:nvSpPr>
          <p:cNvPr id="291" name="Google Shape;291;p44"/>
          <p:cNvSpPr txBox="1"/>
          <p:nvPr>
            <p:ph idx="4294967295" type="subTitle"/>
          </p:nvPr>
        </p:nvSpPr>
        <p:spPr>
          <a:xfrm>
            <a:off x="910425" y="2301463"/>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Texte zur Identität</a:t>
            </a:r>
            <a:endParaRPr sz="1300">
              <a:solidFill>
                <a:schemeClr val="dk1"/>
              </a:solidFill>
            </a:endParaRPr>
          </a:p>
        </p:txBody>
      </p:sp>
      <p:sp>
        <p:nvSpPr>
          <p:cNvPr id="292" name="Google Shape;292;p44"/>
          <p:cNvSpPr txBox="1"/>
          <p:nvPr>
            <p:ph idx="4294967295" type="subTitle"/>
          </p:nvPr>
        </p:nvSpPr>
        <p:spPr>
          <a:xfrm>
            <a:off x="910425" y="3542670"/>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Soziokultureller Austausch</a:t>
            </a:r>
            <a:endParaRPr sz="1300">
              <a:solidFill>
                <a:schemeClr val="dk1"/>
              </a:solidFill>
            </a:endParaRPr>
          </a:p>
        </p:txBody>
      </p:sp>
      <p:sp>
        <p:nvSpPr>
          <p:cNvPr id="293" name="Google Shape;293;p44"/>
          <p:cNvSpPr txBox="1"/>
          <p:nvPr>
            <p:ph idx="4294967295" type="body"/>
          </p:nvPr>
        </p:nvSpPr>
        <p:spPr>
          <a:xfrm>
            <a:off x="3076819" y="3542670"/>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Die Teilnehmer kamen ins Gespräch, erhielten Einblicke in kulturelle Perspektiven und entwickelten durch den Austausch von Identitätstexten ein tieferes Verständnis von Identität.</a:t>
            </a:r>
            <a:endParaRPr sz="1100">
              <a:solidFill>
                <a:schemeClr val="dk1"/>
              </a:solidFill>
            </a:endParaRPr>
          </a:p>
        </p:txBody>
      </p:sp>
      <p:cxnSp>
        <p:nvCxnSpPr>
          <p:cNvPr id="294" name="Google Shape;294;p44"/>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295" name="Google Shape;295;p44"/>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96" name="Google Shape;296;p44"/>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97" name="Google Shape;297;p44"/>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5"/>
          <p:cNvSpPr txBox="1"/>
          <p:nvPr>
            <p:ph idx="1" type="body"/>
          </p:nvPr>
        </p:nvSpPr>
        <p:spPr>
          <a:xfrm>
            <a:off x="4891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Die Verwendung von Identitätstexten in der medizinischen Ausbildung kann die kulturelle Kompetenz erhöhen und die Kommunikation mit unterschiedlichen Patientengruppen verbessern.</a:t>
            </a:r>
            <a:endParaRPr>
              <a:solidFill>
                <a:schemeClr val="dk1"/>
              </a:solidFill>
            </a:endParaRPr>
          </a:p>
        </p:txBody>
      </p:sp>
      <p:sp>
        <p:nvSpPr>
          <p:cNvPr id="303" name="Google Shape;303;p45"/>
          <p:cNvSpPr txBox="1"/>
          <p:nvPr>
            <p:ph idx="2" type="body"/>
          </p:nvPr>
        </p:nvSpPr>
        <p:spPr>
          <a:xfrm>
            <a:off x="32689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Der soziokulturelle Austausch durch Identitätstexte trägt dazu bei, Ethnozentrismus in Frage zu stellen und einen integrativeren Ansatz in der Patientenbetreuung zu fördern.</a:t>
            </a:r>
            <a:endParaRPr>
              <a:solidFill>
                <a:schemeClr val="dk1"/>
              </a:solidFill>
            </a:endParaRPr>
          </a:p>
        </p:txBody>
      </p:sp>
      <p:sp>
        <p:nvSpPr>
          <p:cNvPr id="304" name="Google Shape;304;p45"/>
          <p:cNvSpPr txBox="1"/>
          <p:nvPr>
            <p:ph idx="3" type="body"/>
          </p:nvPr>
        </p:nvSpPr>
        <p:spPr>
          <a:xfrm>
            <a:off x="60487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Die Verwendung von Identitätstexten in der medizinischen Ausbildung fördert das interkulturelle Verständnis und die Empathie von medizinischen Fachkräften in der Mitte ihrer beruflichen Laufbahn.</a:t>
            </a:r>
            <a:endParaRPr>
              <a:solidFill>
                <a:schemeClr val="dk1"/>
              </a:solidFill>
            </a:endParaRPr>
          </a:p>
        </p:txBody>
      </p:sp>
      <p:sp>
        <p:nvSpPr>
          <p:cNvPr id="305" name="Google Shape;305;p4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Fallstudie 1: Auswirkungen auf medizinische Fachkräfte in der mittleren Berufslaufbahn</a:t>
            </a:r>
            <a:endParaRPr sz="252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6"/>
          <p:cNvSpPr txBox="1"/>
          <p:nvPr>
            <p:ph idx="5" type="body"/>
          </p:nvPr>
        </p:nvSpPr>
        <p:spPr>
          <a:xfrm>
            <a:off x="6080700" y="2132925"/>
            <a:ext cx="2606100" cy="2439000"/>
          </a:xfrm>
          <a:prstGeom prst="rect">
            <a:avLst/>
          </a:prstGeom>
        </p:spPr>
        <p:txBody>
          <a:bodyPr anchorCtr="0" anchor="t" bIns="91425" lIns="137150" spcFirstLastPara="1" rIns="137150" wrap="square" tIns="182875">
            <a:noAutofit/>
          </a:bodyPr>
          <a:lstStyle/>
          <a:p>
            <a:pPr indent="0" lvl="0" marL="0" rtl="0" algn="l">
              <a:spcBef>
                <a:spcPts val="0"/>
              </a:spcBef>
              <a:spcAft>
                <a:spcPts val="0"/>
              </a:spcAft>
              <a:buClr>
                <a:schemeClr val="lt1"/>
              </a:buClr>
              <a:buSzPts val="1100"/>
              <a:buFont typeface="Arial"/>
              <a:buNone/>
            </a:pPr>
            <a:r>
              <a:rPr lang="en"/>
              <a:t>Die Schülerinnen und Schüler analysieren Episoden, beobachten ethnozentrische Sichtweisen und diskutieren kulturelle Missverständnisse und fördern so das kritische Denken.</a:t>
            </a:r>
            <a:endParaRPr/>
          </a:p>
          <a:p>
            <a:pPr indent="0" lvl="0" marL="0" rtl="0" algn="l">
              <a:spcBef>
                <a:spcPts val="1000"/>
              </a:spcBef>
              <a:spcAft>
                <a:spcPts val="1000"/>
              </a:spcAft>
              <a:buNone/>
            </a:pPr>
            <a:r>
              <a:t/>
            </a:r>
            <a:endParaRPr/>
          </a:p>
        </p:txBody>
      </p:sp>
      <p:sp>
        <p:nvSpPr>
          <p:cNvPr id="311" name="Google Shape;311;p46"/>
          <p:cNvSpPr txBox="1"/>
          <p:nvPr>
            <p:ph idx="6" type="subTitle"/>
          </p:nvPr>
        </p:nvSpPr>
        <p:spPr>
          <a:xfrm>
            <a:off x="6080700" y="1477250"/>
            <a:ext cx="2606100" cy="531300"/>
          </a:xfrm>
          <a:prstGeom prst="rect">
            <a:avLst/>
          </a:prstGeom>
        </p:spPr>
        <p:txBody>
          <a:bodyPr anchorCtr="0" anchor="ctr" bIns="0" lIns="91425" spcFirstLastPara="1" rIns="91425" wrap="square" tIns="0">
            <a:noAutofit/>
          </a:bodyPr>
          <a:lstStyle/>
          <a:p>
            <a:pPr indent="0" lvl="0" marL="0" rtl="0" algn="l">
              <a:spcBef>
                <a:spcPts val="0"/>
              </a:spcBef>
              <a:spcAft>
                <a:spcPts val="1000"/>
              </a:spcAft>
              <a:buClr>
                <a:schemeClr val="lt1"/>
              </a:buClr>
              <a:buSzPts val="1100"/>
              <a:buFont typeface="Arial"/>
              <a:buNone/>
            </a:pPr>
            <a:r>
              <a:rPr lang="en"/>
              <a:t>Näherung</a:t>
            </a:r>
            <a:endParaRPr/>
          </a:p>
        </p:txBody>
      </p:sp>
      <p:sp>
        <p:nvSpPr>
          <p:cNvPr id="312" name="Google Shape;312;p46"/>
          <p:cNvSpPr txBox="1"/>
          <p:nvPr>
            <p:ph idx="1" type="body"/>
          </p:nvPr>
        </p:nvSpPr>
        <p:spPr>
          <a:xfrm>
            <a:off x="457200" y="2132925"/>
            <a:ext cx="2606100" cy="2439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Die Fernsehsendung "An Idiot Abroad" begleitet einen britischen Reisenden, der verschiedene Kulturen erkundet.</a:t>
            </a:r>
            <a:endParaRPr/>
          </a:p>
        </p:txBody>
      </p:sp>
      <p:sp>
        <p:nvSpPr>
          <p:cNvPr id="313" name="Google Shape;313;p46"/>
          <p:cNvSpPr txBox="1"/>
          <p:nvPr>
            <p:ph idx="3" type="body"/>
          </p:nvPr>
        </p:nvSpPr>
        <p:spPr>
          <a:xfrm>
            <a:off x="3268950" y="2132925"/>
            <a:ext cx="2606100" cy="2439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Ziel ist es, den Schülern zu helfen, Ethnozentrismus und seine Auswirkungen auf interkulturelle Interaktionen zu verstehen und zu analysieren.</a:t>
            </a:r>
            <a:endParaRPr/>
          </a:p>
        </p:txBody>
      </p:sp>
      <p:sp>
        <p:nvSpPr>
          <p:cNvPr id="314" name="Google Shape;314;p46"/>
          <p:cNvSpPr txBox="1"/>
          <p:nvPr>
            <p:ph idx="2" type="subTitle"/>
          </p:nvPr>
        </p:nvSpPr>
        <p:spPr>
          <a:xfrm>
            <a:off x="457200" y="1477250"/>
            <a:ext cx="2606100" cy="5313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Hintergrund</a:t>
            </a:r>
            <a:endParaRPr/>
          </a:p>
        </p:txBody>
      </p:sp>
      <p:sp>
        <p:nvSpPr>
          <p:cNvPr id="315" name="Google Shape;315;p46"/>
          <p:cNvSpPr txBox="1"/>
          <p:nvPr>
            <p:ph idx="4" type="subTitle"/>
          </p:nvPr>
        </p:nvSpPr>
        <p:spPr>
          <a:xfrm>
            <a:off x="3268950" y="1477250"/>
            <a:ext cx="2606100" cy="531300"/>
          </a:xfrm>
          <a:prstGeom prst="rect">
            <a:avLst/>
          </a:prstGeom>
        </p:spPr>
        <p:txBody>
          <a:bodyPr anchorCtr="0" anchor="ctr" bIns="0" lIns="91425" spcFirstLastPara="1" rIns="91425" wrap="square" tIns="0">
            <a:noAutofit/>
          </a:bodyPr>
          <a:lstStyle/>
          <a:p>
            <a:pPr indent="0" lvl="0" marL="0" rtl="0" algn="l">
              <a:spcBef>
                <a:spcPts val="0"/>
              </a:spcBef>
              <a:spcAft>
                <a:spcPts val="1000"/>
              </a:spcAft>
              <a:buNone/>
            </a:pPr>
            <a:r>
              <a:rPr lang="en"/>
              <a:t>Zielsetzung</a:t>
            </a:r>
            <a:endParaRPr/>
          </a:p>
        </p:txBody>
      </p:sp>
      <p:sp>
        <p:nvSpPr>
          <p:cNvPr id="316" name="Google Shape;316;p4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Fallstudie 2: "Ein Idiot im Ausland" in der interkulturellen Kommunikation</a:t>
            </a:r>
            <a:endParaRPr sz="252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7"/>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Durch die Analyse der Erfahrungen und Perspektiven des Protagonisten der Serie werden die Schüler dazu angeregt, ihre eigenen ethnozentrischen Vorurteile kritisch zu reflektieren.</a:t>
            </a:r>
            <a:endParaRPr/>
          </a:p>
        </p:txBody>
      </p:sp>
      <p:sp>
        <p:nvSpPr>
          <p:cNvPr id="322" name="Google Shape;322;p47"/>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Im Mittelpunkt der Fallstudie steht der Ethnozentrismus, d. h. die Tendenz, die eigene Kultur anderen gegenüber als überlegen zu betrachten.</a:t>
            </a:r>
            <a:endParaRPr/>
          </a:p>
        </p:txBody>
      </p:sp>
      <p:sp>
        <p:nvSpPr>
          <p:cNvPr id="323" name="Google Shape;323;p47"/>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Die Fernsehsendung "Ein Idiot im Ausland" wird als Lehrmittel zur Förderung der interkulturellen Kommunikation eingesetzt.</a:t>
            </a:r>
            <a:endParaRPr sz="1400"/>
          </a:p>
        </p:txBody>
      </p:sp>
      <p:sp>
        <p:nvSpPr>
          <p:cNvPr id="324" name="Google Shape;324;p4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Fallstudie 2: Hervorhebung des Ethnozentrismus</a:t>
            </a:r>
            <a:endParaRPr sz="252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8"/>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Zu den Strategien gehören die Überwindung des Alibi-Charakters und die Infragestellung des positivistischen Wissens.</a:t>
            </a:r>
            <a:endParaRPr/>
          </a:p>
        </p:txBody>
      </p:sp>
      <p:sp>
        <p:nvSpPr>
          <p:cNvPr id="330" name="Google Shape;330;p48"/>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Kritische Analyse, Ethnorelativität und Reflexion sind wichtige Ziele.</a:t>
            </a:r>
            <a:endParaRPr/>
          </a:p>
        </p:txBody>
      </p:sp>
      <p:sp>
        <p:nvSpPr>
          <p:cNvPr id="331" name="Google Shape;331;p48"/>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Die Einbeziehung multikultureller Erfahrungen fördert die Vielfalt und stellt dominante Sichtweisen in Frage.</a:t>
            </a:r>
            <a:endParaRPr sz="1400"/>
          </a:p>
        </p:txBody>
      </p:sp>
      <p:sp>
        <p:nvSpPr>
          <p:cNvPr id="332" name="Google Shape;332;p4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Schlussfolgerungen: Multikulturelle Erfahrungen in der Hochschulbildung: Teil 1</a:t>
            </a:r>
            <a:endParaRPr sz="252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6" name="Shape 336"/>
        <p:cNvGrpSpPr/>
        <p:nvPr/>
      </p:nvGrpSpPr>
      <p:grpSpPr>
        <a:xfrm>
          <a:off x="0" y="0"/>
          <a:ext cx="0" cy="0"/>
          <a:chOff x="0" y="0"/>
          <a:chExt cx="0" cy="0"/>
        </a:xfrm>
      </p:grpSpPr>
      <p:sp>
        <p:nvSpPr>
          <p:cNvPr id="337" name="Google Shape;337;p49"/>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Erfolgreiche Initiativen, die die Fähigkeiten und das Wissen von Flüchtlingen und Zuwanderern nutzen, können den soziokulturellen Austausch fördern und interkulturelle Kommunikation vermitteln.</a:t>
            </a:r>
            <a:endParaRPr/>
          </a:p>
        </p:txBody>
      </p:sp>
      <p:sp>
        <p:nvSpPr>
          <p:cNvPr id="338" name="Google Shape;338;p49"/>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Die Einbeziehung von Vielfalt als pädagogische Ressource erfordert, dass man über Alibifunktionalität hinausgeht und positivistisches Wissen in Frage stellt.</a:t>
            </a:r>
            <a:endParaRPr/>
          </a:p>
        </p:txBody>
      </p:sp>
      <p:sp>
        <p:nvSpPr>
          <p:cNvPr id="339" name="Google Shape;339;p49"/>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Die Nutzung multikultureller Erfahrungen in der Hochschulbildung kann dazu beitragen, die Vielfalt der Perspektiven zu erhöhen und europäische Sichtweisen zu hinterfragen.</a:t>
            </a:r>
            <a:endParaRPr sz="1400"/>
          </a:p>
        </p:txBody>
      </p:sp>
      <p:sp>
        <p:nvSpPr>
          <p:cNvPr id="340" name="Google Shape;340;p4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Schlussfolgerungen: Multikulturelle Erfahrungen in der Hochschulbildung: Teil 2</a:t>
            </a:r>
            <a:endParaRPr sz="2500">
              <a:solidFill>
                <a:schemeClr val="dk1"/>
              </a:solidFill>
            </a:endParaRPr>
          </a:p>
        </p:txBody>
      </p:sp>
      <p:sp>
        <p:nvSpPr>
          <p:cNvPr id="341" name="Google Shape;341;p49"/>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342" name="Google Shape;342;p49"/>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
        <p:nvSpPr>
          <p:cNvPr id="343" name="Google Shape;343;p49"/>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50"/>
          <p:cNvPicPr preferRelativeResize="0"/>
          <p:nvPr/>
        </p:nvPicPr>
        <p:blipFill>
          <a:blip r:embed="rId3">
            <a:alphaModFix/>
          </a:blip>
          <a:stretch>
            <a:fillRect/>
          </a:stretch>
        </p:blipFill>
        <p:spPr>
          <a:xfrm>
            <a:off x="2160651" y="886725"/>
            <a:ext cx="1551549" cy="940175"/>
          </a:xfrm>
          <a:prstGeom prst="rect">
            <a:avLst/>
          </a:prstGeom>
          <a:noFill/>
          <a:ln>
            <a:noFill/>
          </a:ln>
        </p:spPr>
      </p:pic>
      <p:pic>
        <p:nvPicPr>
          <p:cNvPr id="349" name="Google Shape;349;p50"/>
          <p:cNvPicPr preferRelativeResize="0"/>
          <p:nvPr/>
        </p:nvPicPr>
        <p:blipFill>
          <a:blip r:embed="rId4">
            <a:alphaModFix/>
          </a:blip>
          <a:stretch>
            <a:fillRect/>
          </a:stretch>
        </p:blipFill>
        <p:spPr>
          <a:xfrm>
            <a:off x="5000762" y="1056676"/>
            <a:ext cx="2690028" cy="600275"/>
          </a:xfrm>
          <a:prstGeom prst="rect">
            <a:avLst/>
          </a:prstGeom>
          <a:noFill/>
          <a:ln>
            <a:noFill/>
          </a:ln>
        </p:spPr>
      </p:pic>
      <p:sp>
        <p:nvSpPr>
          <p:cNvPr id="350" name="Google Shape;350;p50"/>
          <p:cNvSpPr txBox="1"/>
          <p:nvPr/>
        </p:nvSpPr>
        <p:spPr>
          <a:xfrm>
            <a:off x="1154250" y="3014975"/>
            <a:ext cx="6835500" cy="1631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Haftungsausschluss</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Dieses Projekt wurde mit Unterstützung der Europäischen Kommission finanziert. Der Inhalt dieser Website gibt ausschließlich die Meinung der Autoren wieder und liegt in deren alleiniger Verantwortung. Die Kommission haftet nicht für die Verwendung der hierin enthaltenen Informationen.</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4"/>
          <p:cNvSpPr txBox="1"/>
          <p:nvPr>
            <p:ph type="title"/>
          </p:nvPr>
        </p:nvSpPr>
        <p:spPr>
          <a:xfrm>
            <a:off x="457200" y="0"/>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Hanken Grotesk SemiBold"/>
                <a:ea typeface="Hanken Grotesk SemiBold"/>
                <a:cs typeface="Hanken Grotesk SemiBold"/>
                <a:sym typeface="Hanken Grotesk SemiBold"/>
              </a:rPr>
              <a:t>Tagesordnung</a:t>
            </a:r>
            <a:endParaRPr sz="2520">
              <a:latin typeface="Hanken Grotesk SemiBold"/>
              <a:ea typeface="Hanken Grotesk SemiBold"/>
              <a:cs typeface="Hanken Grotesk SemiBold"/>
              <a:sym typeface="Hanken Grotesk SemiBold"/>
            </a:endParaRPr>
          </a:p>
        </p:txBody>
      </p:sp>
      <p:sp>
        <p:nvSpPr>
          <p:cNvPr id="182" name="Google Shape;182;p34"/>
          <p:cNvSpPr txBox="1"/>
          <p:nvPr>
            <p:ph idx="1" type="body"/>
          </p:nvPr>
        </p:nvSpPr>
        <p:spPr>
          <a:xfrm>
            <a:off x="457200" y="512200"/>
            <a:ext cx="41148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Einführung in die Ziele des Moduls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Ziele des Moduls: Teil 1</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Ziele des Moduls: Teil 2</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Strategien zur Einbeziehung der Vielfalt: Teil 1</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Strategien zur Einbeziehung der Vielfalt: Teil 2</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Überwindung von Herausforderungen bei der Umsetzung von Diversity: Teil 1</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Überwindung von Herausforderungen bei der Umsetzung von Diversity: Teil 2</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Erfolgreiche Initiativen: Nutzung von Fähigkeiten und Wissen: Teil 1</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Erfolgreiche Initiativen: Teil 2</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Fallstudie 1: Identitätstexte und soziokultureller Austausch</a:t>
            </a:r>
            <a:endParaRPr>
              <a:latin typeface="Inter"/>
              <a:ea typeface="Inter"/>
              <a:cs typeface="Inter"/>
              <a:sym typeface="Inter"/>
            </a:endParaRPr>
          </a:p>
        </p:txBody>
      </p:sp>
      <p:sp>
        <p:nvSpPr>
          <p:cNvPr id="183" name="Google Shape;183;p34"/>
          <p:cNvSpPr txBox="1"/>
          <p:nvPr>
            <p:ph idx="1" type="body"/>
          </p:nvPr>
        </p:nvSpPr>
        <p:spPr>
          <a:xfrm>
            <a:off x="4572000" y="1017725"/>
            <a:ext cx="45720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Fallstudie 1: Auswirkungen auf medizinische Fachkräfte in der mittleren Berufslaufbahn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Fallstudie 2: "Ein Idiot im Ausland" in der interkulturellen Kommunikation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Fallstudie 2: Hervorhebung des Ethnozentrismus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Schlussfolgerungen: Multikulturelle Erfahrungen in der Hochschulbildung: Teil 1</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Schlussfolgerungen: Multikulturelle Erfahrungen in der Hochschulbildung: Teil 2</a:t>
            </a:r>
            <a:endParaRPr>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graphicFrame>
        <p:nvGraphicFramePr>
          <p:cNvPr id="188" name="Google Shape;188;p35"/>
          <p:cNvGraphicFramePr/>
          <p:nvPr/>
        </p:nvGraphicFramePr>
        <p:xfrm>
          <a:off x="457200" y="1216275"/>
          <a:ext cx="3000000" cy="3000000"/>
        </p:xfrm>
        <a:graphic>
          <a:graphicData uri="http://schemas.openxmlformats.org/drawingml/2006/table">
            <a:tbl>
              <a:tblPr>
                <a:noFill/>
                <a:tableStyleId>{72E2693F-CE3E-42DD-B956-DE2D33B9138D}</a:tableStyleId>
              </a:tblPr>
              <a:tblGrid>
                <a:gridCol w="2077375"/>
                <a:gridCol w="6152225"/>
              </a:tblGrid>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bl>
          </a:graphicData>
        </a:graphic>
      </p:graphicFrame>
      <p:sp>
        <p:nvSpPr>
          <p:cNvPr id="189" name="Google Shape;189;p3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Einführung in die Ziele des Moduls</a:t>
            </a:r>
            <a:endParaRPr sz="2520"/>
          </a:p>
        </p:txBody>
      </p:sp>
      <p:sp>
        <p:nvSpPr>
          <p:cNvPr id="190" name="Google Shape;190;p35"/>
          <p:cNvSpPr txBox="1"/>
          <p:nvPr>
            <p:ph idx="4294967295" type="body"/>
          </p:nvPr>
        </p:nvSpPr>
        <p:spPr>
          <a:xfrm>
            <a:off x="2749850" y="1292400"/>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Nutzung der multikulturellen Erfahrungen von Flüchtlingen und Einwanderern in der Hochschulbildung.</a:t>
            </a:r>
            <a:endParaRPr sz="1400">
              <a:solidFill>
                <a:schemeClr val="dk2"/>
              </a:solidFill>
            </a:endParaRPr>
          </a:p>
        </p:txBody>
      </p:sp>
      <p:sp>
        <p:nvSpPr>
          <p:cNvPr id="191" name="Google Shape;191;p35"/>
          <p:cNvSpPr txBox="1"/>
          <p:nvPr>
            <p:ph idx="4294967295" type="body"/>
          </p:nvPr>
        </p:nvSpPr>
        <p:spPr>
          <a:xfrm>
            <a:off x="2749850" y="2399379"/>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Stärkung der Perspektivenvielfalt, Infragestellung der europäischen Sichtweise, Förderung der kritischen Analyse, Förderung der Ethnorelativität und Förderung der Selbst- und Gruppenreflexion.</a:t>
            </a:r>
            <a:endParaRPr sz="1400">
              <a:solidFill>
                <a:schemeClr val="dk2"/>
              </a:solidFill>
            </a:endParaRPr>
          </a:p>
        </p:txBody>
      </p:sp>
      <p:sp>
        <p:nvSpPr>
          <p:cNvPr id="192" name="Google Shape;192;p35"/>
          <p:cNvSpPr txBox="1"/>
          <p:nvPr>
            <p:ph idx="4294967295" type="subTitle"/>
          </p:nvPr>
        </p:nvSpPr>
        <p:spPr>
          <a:xfrm>
            <a:off x="457200" y="12925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Ziele des Moduls</a:t>
            </a:r>
            <a:endParaRPr sz="1400">
              <a:solidFill>
                <a:schemeClr val="dk2"/>
              </a:solidFill>
            </a:endParaRPr>
          </a:p>
        </p:txBody>
      </p:sp>
      <p:sp>
        <p:nvSpPr>
          <p:cNvPr id="193" name="Google Shape;193;p35"/>
          <p:cNvSpPr txBox="1"/>
          <p:nvPr>
            <p:ph idx="4294967295" type="subTitle"/>
          </p:nvPr>
        </p:nvSpPr>
        <p:spPr>
          <a:xfrm>
            <a:off x="457200" y="2399425"/>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Zielsetzungen</a:t>
            </a:r>
            <a:endParaRPr sz="1400">
              <a:solidFill>
                <a:schemeClr val="dk2"/>
              </a:solidFill>
            </a:endParaRPr>
          </a:p>
        </p:txBody>
      </p:sp>
      <p:sp>
        <p:nvSpPr>
          <p:cNvPr id="194" name="Google Shape;194;p35"/>
          <p:cNvSpPr txBox="1"/>
          <p:nvPr>
            <p:ph idx="4294967295" type="subTitle"/>
          </p:nvPr>
        </p:nvSpPr>
        <p:spPr>
          <a:xfrm>
            <a:off x="457200" y="35064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Strategien für Vielfalt</a:t>
            </a:r>
            <a:endParaRPr sz="1400">
              <a:solidFill>
                <a:schemeClr val="dk2"/>
              </a:solidFill>
            </a:endParaRPr>
          </a:p>
        </p:txBody>
      </p:sp>
      <p:sp>
        <p:nvSpPr>
          <p:cNvPr id="195" name="Google Shape;195;p35"/>
          <p:cNvSpPr txBox="1"/>
          <p:nvPr>
            <p:ph idx="4294967295" type="body"/>
          </p:nvPr>
        </p:nvSpPr>
        <p:spPr>
          <a:xfrm>
            <a:off x="2749850" y="3506396"/>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Über den Alibi-Charakter hinausgehen, positivistisches Wissen in Frage stellen und die Herausforderungen des konstruktiven Lernens angehen.</a:t>
            </a:r>
            <a:endParaRPr sz="14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9" name="Shape 199"/>
        <p:cNvGrpSpPr/>
        <p:nvPr/>
      </p:nvGrpSpPr>
      <p:grpSpPr>
        <a:xfrm>
          <a:off x="0" y="0"/>
          <a:ext cx="0" cy="0"/>
          <a:chOff x="0" y="0"/>
          <a:chExt cx="0" cy="0"/>
        </a:xfrm>
      </p:grpSpPr>
      <p:sp>
        <p:nvSpPr>
          <p:cNvPr id="200" name="Google Shape;200;p36"/>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Förderung der kritischen Analyse</a:t>
            </a:r>
            <a:endParaRPr>
              <a:solidFill>
                <a:schemeClr val="lt1"/>
              </a:solidFill>
            </a:endParaRPr>
          </a:p>
        </p:txBody>
      </p:sp>
      <p:sp>
        <p:nvSpPr>
          <p:cNvPr id="201" name="Google Shape;201;p36"/>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Frage Europäische Perspektiven</a:t>
            </a:r>
            <a:endParaRPr>
              <a:solidFill>
                <a:schemeClr val="lt1"/>
              </a:solidFill>
            </a:endParaRPr>
          </a:p>
        </p:txBody>
      </p:sp>
      <p:sp>
        <p:nvSpPr>
          <p:cNvPr id="202" name="Google Shape;202;p36"/>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Erhöhung der Vielfalt der Perspektiven</a:t>
            </a:r>
            <a:endParaRPr sz="1400">
              <a:solidFill>
                <a:schemeClr val="lt1"/>
              </a:solidFill>
            </a:endParaRPr>
          </a:p>
        </p:txBody>
      </p:sp>
      <p:sp>
        <p:nvSpPr>
          <p:cNvPr id="203" name="Google Shape;203;p3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Ziele des Moduls: Teil 1</a:t>
            </a:r>
            <a:endParaRPr sz="2520">
              <a:solidFill>
                <a:schemeClr val="dk1"/>
              </a:solidFill>
            </a:endParaRPr>
          </a:p>
        </p:txBody>
      </p:sp>
      <p:cxnSp>
        <p:nvCxnSpPr>
          <p:cNvPr id="204" name="Google Shape;204;p36"/>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05" name="Google Shape;205;p36"/>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206" name="Google Shape;206;p36"/>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sp>
        <p:nvSpPr>
          <p:cNvPr id="211" name="Google Shape;211;p37"/>
          <p:cNvSpPr txBox="1"/>
          <p:nvPr>
            <p:ph idx="2" type="body"/>
          </p:nvPr>
        </p:nvSpPr>
        <p:spPr>
          <a:xfrm>
            <a:off x="910425" y="35826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200"/>
              <a:t>Förderung der Ethnorelativität und der Selbst- und Gruppenreflexion.</a:t>
            </a:r>
            <a:endParaRPr sz="1200"/>
          </a:p>
        </p:txBody>
      </p:sp>
      <p:sp>
        <p:nvSpPr>
          <p:cNvPr id="212" name="Google Shape;212;p37"/>
          <p:cNvSpPr txBox="1"/>
          <p:nvPr>
            <p:ph idx="1" type="body"/>
          </p:nvPr>
        </p:nvSpPr>
        <p:spPr>
          <a:xfrm>
            <a:off x="910425" y="2361300"/>
            <a:ext cx="6858000" cy="986100"/>
          </a:xfrm>
          <a:prstGeom prst="rect">
            <a:avLst/>
          </a:prstGeom>
        </p:spPr>
        <p:txBody>
          <a:bodyPr anchorCtr="0" anchor="ctr" bIns="91425" lIns="274300" spcFirstLastPara="1" rIns="91425" wrap="square" tIns="91425">
            <a:noAutofit/>
          </a:bodyPr>
          <a:lstStyle/>
          <a:p>
            <a:pPr indent="0" lvl="0" marL="0" rtl="0" algn="l">
              <a:spcBef>
                <a:spcPts val="0"/>
              </a:spcBef>
              <a:spcAft>
                <a:spcPts val="1000"/>
              </a:spcAft>
              <a:buNone/>
            </a:pPr>
            <a:r>
              <a:rPr lang="en" sz="1200"/>
              <a:t>Hinterfragen Sie europäische Perspektiven und fördern Sie eine kritische Analyse.</a:t>
            </a:r>
            <a:endParaRPr sz="1200"/>
          </a:p>
        </p:txBody>
      </p:sp>
      <p:sp>
        <p:nvSpPr>
          <p:cNvPr id="213" name="Google Shape;213;p37"/>
          <p:cNvSpPr txBox="1"/>
          <p:nvPr>
            <p:ph idx="3" type="body"/>
          </p:nvPr>
        </p:nvSpPr>
        <p:spPr>
          <a:xfrm>
            <a:off x="910425" y="11400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Die Vielfalt der Perspektiven in der Hochschulbildung zu erhöhen.</a:t>
            </a:r>
            <a:endParaRPr sz="1200"/>
          </a:p>
        </p:txBody>
      </p:sp>
      <p:sp>
        <p:nvSpPr>
          <p:cNvPr id="214" name="Google Shape;214;p3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t>Ziele des Moduls: Teil 2</a:t>
            </a:r>
            <a:endParaRPr sz="2500"/>
          </a:p>
        </p:txBody>
      </p:sp>
      <p:cxnSp>
        <p:nvCxnSpPr>
          <p:cNvPr id="215" name="Google Shape;215;p37"/>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216" name="Google Shape;216;p37"/>
          <p:cNvCxnSpPr>
            <a:endCxn id="212"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17" name="Google Shape;217;p37"/>
          <p:cNvCxnSpPr>
            <a:endCxn id="211"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18" name="Google Shape;218;p37"/>
          <p:cNvCxnSpPr>
            <a:endCxn id="213"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2" name="Shape 222"/>
        <p:cNvGrpSpPr/>
        <p:nvPr/>
      </p:nvGrpSpPr>
      <p:grpSpPr>
        <a:xfrm>
          <a:off x="0" y="0"/>
          <a:ext cx="0" cy="0"/>
          <a:chOff x="0" y="0"/>
          <a:chExt cx="0" cy="0"/>
        </a:xfrm>
      </p:grpSpPr>
      <p:sp>
        <p:nvSpPr>
          <p:cNvPr id="223" name="Google Shape;223;p38"/>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Bewältigung der Herausforderungen des konstruktiven Lernens in einer vielfältigen Klasse.</a:t>
            </a:r>
            <a:endParaRPr/>
          </a:p>
        </p:txBody>
      </p:sp>
      <p:sp>
        <p:nvSpPr>
          <p:cNvPr id="224" name="Google Shape;224;p38"/>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Hinterfragen Sie die Vorstellung von positivistischem Wissen und lassen Sie sich auf verschiedene Arten des Wissens ein.</a:t>
            </a:r>
            <a:endParaRPr/>
          </a:p>
        </p:txBody>
      </p:sp>
      <p:sp>
        <p:nvSpPr>
          <p:cNvPr id="225" name="Google Shape;225;p38"/>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Über den Alibi-Charakter hinausgehen, um eine sinnvolle Einbeziehung der verschiedenen Perspektiven zu gewährleisten.</a:t>
            </a:r>
            <a:endParaRPr sz="1400"/>
          </a:p>
        </p:txBody>
      </p:sp>
      <p:sp>
        <p:nvSpPr>
          <p:cNvPr id="226" name="Google Shape;226;p38"/>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227" name="Google Shape;227;p38"/>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
        <p:nvSpPr>
          <p:cNvPr id="228" name="Google Shape;228;p38"/>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
        <p:nvSpPr>
          <p:cNvPr id="229" name="Google Shape;229;p3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Strategien zur Einbeziehung der Vielfalt: Teil 1</a:t>
            </a:r>
            <a:endParaRPr sz="25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9"/>
          <p:cNvSpPr txBox="1"/>
          <p:nvPr>
            <p:ph idx="1" type="body"/>
          </p:nvPr>
        </p:nvSpPr>
        <p:spPr>
          <a:xfrm>
            <a:off x="4891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sich mit den Herausforderungen des konstruktiven Lernens auseinandersetzen, um ein integratives und unterstützendes Umfeld zu schaffen</a:t>
            </a:r>
            <a:endParaRPr>
              <a:solidFill>
                <a:schemeClr val="dk1"/>
              </a:solidFill>
            </a:endParaRPr>
          </a:p>
        </p:txBody>
      </p:sp>
      <p:sp>
        <p:nvSpPr>
          <p:cNvPr id="235" name="Google Shape;235;p39"/>
          <p:cNvSpPr txBox="1"/>
          <p:nvPr>
            <p:ph idx="2" type="body"/>
          </p:nvPr>
        </p:nvSpPr>
        <p:spPr>
          <a:xfrm>
            <a:off x="32689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Positivistisches Wissen in Frage stellen, indem die kritische Analyse gefördert und europäische Perspektiven in Frage gestellt werden</a:t>
            </a:r>
            <a:endParaRPr>
              <a:solidFill>
                <a:schemeClr val="dk1"/>
              </a:solidFill>
            </a:endParaRPr>
          </a:p>
        </p:txBody>
      </p:sp>
      <p:sp>
        <p:nvSpPr>
          <p:cNvPr id="236" name="Google Shape;236;p39"/>
          <p:cNvSpPr txBox="1"/>
          <p:nvPr>
            <p:ph idx="3" type="body"/>
          </p:nvPr>
        </p:nvSpPr>
        <p:spPr>
          <a:xfrm>
            <a:off x="60487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Über den Alibi-Charakter hinausgehen, um eine sinnvolle Einbeziehung verschiedener Perspektiven zu gewährleisten</a:t>
            </a:r>
            <a:endParaRPr>
              <a:solidFill>
                <a:schemeClr val="dk1"/>
              </a:solidFill>
            </a:endParaRPr>
          </a:p>
        </p:txBody>
      </p:sp>
      <p:sp>
        <p:nvSpPr>
          <p:cNvPr id="237" name="Google Shape;237;p3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Strategien zur Einbeziehung der Vielfalt: Teil 2</a:t>
            </a:r>
            <a:endParaRPr sz="252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1" name="Shape 241"/>
        <p:cNvGrpSpPr/>
        <p:nvPr/>
      </p:nvGrpSpPr>
      <p:grpSpPr>
        <a:xfrm>
          <a:off x="0" y="0"/>
          <a:ext cx="0" cy="0"/>
          <a:chOff x="0" y="0"/>
          <a:chExt cx="0" cy="0"/>
        </a:xfrm>
      </p:grpSpPr>
      <p:sp>
        <p:nvSpPr>
          <p:cNvPr id="242" name="Google Shape;242;p40"/>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4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Überwindung von Herausforderungen bei der Umsetzung von Diversity: Teil 1</a:t>
            </a:r>
            <a:endParaRPr sz="2520"/>
          </a:p>
        </p:txBody>
      </p:sp>
      <p:sp>
        <p:nvSpPr>
          <p:cNvPr id="244" name="Google Shape;244;p40"/>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Vermeidung von Alibifunktionalität bei Bemühungen um Vielfalt.</a:t>
            </a:r>
            <a:endParaRPr sz="1200"/>
          </a:p>
          <a:p>
            <a:pPr indent="-247650" lvl="0" marL="342900" rtl="0" algn="l">
              <a:spcBef>
                <a:spcPts val="1000"/>
              </a:spcBef>
              <a:spcAft>
                <a:spcPts val="0"/>
              </a:spcAft>
              <a:buSzPts val="1200"/>
              <a:buChar char="•"/>
            </a:pPr>
            <a:r>
              <a:rPr lang="en" sz="1200"/>
              <a:t>Die eurozentrische Dominanz in Frage stellen.</a:t>
            </a:r>
            <a:endParaRPr sz="1200"/>
          </a:p>
          <a:p>
            <a:pPr indent="-247650" lvl="0" marL="342900" rtl="0" algn="l">
              <a:spcBef>
                <a:spcPts val="1000"/>
              </a:spcBef>
              <a:spcAft>
                <a:spcPts val="1000"/>
              </a:spcAft>
              <a:buSzPts val="1200"/>
              <a:buChar char="•"/>
            </a:pPr>
            <a:r>
              <a:rPr lang="en" sz="1200"/>
              <a:t>Einbeziehung verschiedener Perspektiven in das Lernen.</a:t>
            </a:r>
            <a:endParaRPr sz="1200"/>
          </a:p>
        </p:txBody>
      </p:sp>
      <p:sp>
        <p:nvSpPr>
          <p:cNvPr id="245" name="Google Shape;245;p40"/>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Förderung einer echten Integration.</a:t>
            </a:r>
            <a:endParaRPr sz="1200"/>
          </a:p>
          <a:p>
            <a:pPr indent="-247650" lvl="0" marL="342900" marR="0" rtl="0" algn="l">
              <a:lnSpc>
                <a:spcPct val="115000"/>
              </a:lnSpc>
              <a:spcBef>
                <a:spcPts val="1000"/>
              </a:spcBef>
              <a:spcAft>
                <a:spcPts val="0"/>
              </a:spcAft>
              <a:buSzPts val="1200"/>
              <a:buChar char="•"/>
            </a:pPr>
            <a:r>
              <a:rPr lang="en" sz="1200"/>
              <a:t>Förderung von alternativen Perspektiven.</a:t>
            </a:r>
            <a:endParaRPr sz="1200"/>
          </a:p>
          <a:p>
            <a:pPr indent="-247650" lvl="0" marL="342900" marR="0" rtl="0" algn="l">
              <a:lnSpc>
                <a:spcPct val="115000"/>
              </a:lnSpc>
              <a:spcBef>
                <a:spcPts val="1000"/>
              </a:spcBef>
              <a:spcAft>
                <a:spcPts val="1000"/>
              </a:spcAft>
              <a:buSzPts val="1200"/>
              <a:buChar char="•"/>
            </a:pPr>
            <a:r>
              <a:rPr lang="en" sz="1200"/>
              <a:t>Nutzung verschiedener Perspektiven beim Erfahrungslernen.</a:t>
            </a:r>
            <a:endParaRPr sz="1200"/>
          </a:p>
        </p:txBody>
      </p:sp>
      <p:sp>
        <p:nvSpPr>
          <p:cNvPr id="246" name="Google Shape;246;p40"/>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Herausforderungen</a:t>
            </a:r>
            <a:endParaRPr/>
          </a:p>
        </p:txBody>
      </p:sp>
      <p:sp>
        <p:nvSpPr>
          <p:cNvPr id="247" name="Google Shape;247;p40"/>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Strategien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Überwindung von Herausforderungen bei der Umsetzung von Diversity: Teil 2</a:t>
            </a:r>
            <a:endParaRPr sz="2520"/>
          </a:p>
        </p:txBody>
      </p:sp>
      <p:sp>
        <p:nvSpPr>
          <p:cNvPr id="253" name="Google Shape;253;p41"/>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dk1"/>
              </a:buClr>
              <a:buSzPts val="1100"/>
              <a:buChar char="●"/>
            </a:pPr>
            <a:r>
              <a:rPr lang="en" sz="1100"/>
              <a:t>Über den Alibi-Charakter hinausgehen</a:t>
            </a:r>
            <a:endParaRPr sz="1100"/>
          </a:p>
          <a:p>
            <a:pPr indent="-241300" lvl="0" marL="342900" rtl="0" algn="l">
              <a:spcBef>
                <a:spcPts val="1000"/>
              </a:spcBef>
              <a:spcAft>
                <a:spcPts val="0"/>
              </a:spcAft>
              <a:buClr>
                <a:schemeClr val="dk1"/>
              </a:buClr>
              <a:buSzPts val="1100"/>
              <a:buChar char="●"/>
            </a:pPr>
            <a:r>
              <a:rPr lang="en" sz="1100"/>
              <a:t>Positivistisches Wissen in Frage stellen</a:t>
            </a:r>
            <a:endParaRPr sz="1100"/>
          </a:p>
          <a:p>
            <a:pPr indent="-241300" lvl="0" marL="342900" rtl="0" algn="l">
              <a:spcBef>
                <a:spcPts val="1000"/>
              </a:spcBef>
              <a:spcAft>
                <a:spcPts val="1000"/>
              </a:spcAft>
              <a:buClr>
                <a:schemeClr val="dk1"/>
              </a:buClr>
              <a:buSzPts val="1100"/>
              <a:buChar char="●"/>
            </a:pPr>
            <a:r>
              <a:rPr lang="en" sz="1100"/>
              <a:t>Herausforderungen des konstruktiven Lernens angehen</a:t>
            </a:r>
            <a:endParaRPr sz="1100"/>
          </a:p>
        </p:txBody>
      </p:sp>
      <p:sp>
        <p:nvSpPr>
          <p:cNvPr id="254" name="Google Shape;254;p41"/>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dk1"/>
              </a:buClr>
              <a:buSzPts val="1100"/>
              <a:buChar char="●"/>
            </a:pPr>
            <a:r>
              <a:rPr lang="en" sz="1100"/>
              <a:t>Fallstudie 1: Identitätstexte für den soziokulturellen Austausch</a:t>
            </a:r>
            <a:endParaRPr sz="1100"/>
          </a:p>
          <a:p>
            <a:pPr indent="-241300" lvl="0" marL="342900" marR="0" rtl="0" algn="l">
              <a:lnSpc>
                <a:spcPct val="115000"/>
              </a:lnSpc>
              <a:spcBef>
                <a:spcPts val="1000"/>
              </a:spcBef>
              <a:spcAft>
                <a:spcPts val="0"/>
              </a:spcAft>
              <a:buClr>
                <a:schemeClr val="dk1"/>
              </a:buClr>
              <a:buSzPts val="1100"/>
              <a:buChar char="●"/>
            </a:pPr>
            <a:r>
              <a:rPr lang="en" sz="1100"/>
              <a:t>Fallstudie 2: "Ein Idiot im Ausland" zur interkulturellen Kommunikation</a:t>
            </a:r>
            <a:endParaRPr sz="1100"/>
          </a:p>
          <a:p>
            <a:pPr indent="-241300" lvl="0" marL="342900" marR="0" rtl="0" algn="l">
              <a:lnSpc>
                <a:spcPct val="115000"/>
              </a:lnSpc>
              <a:spcBef>
                <a:spcPts val="1000"/>
              </a:spcBef>
              <a:spcAft>
                <a:spcPts val="1000"/>
              </a:spcAft>
              <a:buClr>
                <a:schemeClr val="dk1"/>
              </a:buClr>
              <a:buSzPts val="1100"/>
              <a:buChar char="●"/>
            </a:pPr>
            <a:r>
              <a:rPr lang="en" sz="1100"/>
              <a:t>Fallstudie 3: [Fallstudie 3 hinzufügen]</a:t>
            </a:r>
            <a:endParaRPr sz="1100"/>
          </a:p>
        </p:txBody>
      </p:sp>
      <p:sp>
        <p:nvSpPr>
          <p:cNvPr id="255" name="Google Shape;255;p41"/>
          <p:cNvSpPr txBox="1"/>
          <p:nvPr>
            <p:ph idx="3" type="subTitle"/>
          </p:nvPr>
        </p:nvSpPr>
        <p:spPr>
          <a:xfrm>
            <a:off x="6927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Strategien für Vielfalt</a:t>
            </a:r>
            <a:endParaRPr sz="1400">
              <a:solidFill>
                <a:schemeClr val="lt1"/>
              </a:solidFill>
            </a:endParaRPr>
          </a:p>
        </p:txBody>
      </p:sp>
      <p:sp>
        <p:nvSpPr>
          <p:cNvPr id="256" name="Google Shape;256;p41"/>
          <p:cNvSpPr txBox="1"/>
          <p:nvPr>
            <p:ph idx="4" type="subTitle"/>
          </p:nvPr>
        </p:nvSpPr>
        <p:spPr>
          <a:xfrm>
            <a:off x="50359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Erfolgreiche Initiativen</a:t>
            </a:r>
            <a:endParaRPr sz="1400">
              <a:solidFill>
                <a:schemeClr val="lt1"/>
              </a:solidFill>
            </a:endParaRPr>
          </a:p>
        </p:txBody>
      </p:sp>
      <p:cxnSp>
        <p:nvCxnSpPr>
          <p:cNvPr id="257" name="Google Shape;257;p41"/>
          <p:cNvCxnSpPr/>
          <p:nvPr/>
        </p:nvCxnSpPr>
        <p:spPr>
          <a:xfrm>
            <a:off x="4857775" y="1164900"/>
            <a:ext cx="0" cy="3526800"/>
          </a:xfrm>
          <a:prstGeom prst="straightConnector1">
            <a:avLst/>
          </a:prstGeom>
          <a:noFill/>
          <a:ln cap="flat" cmpd="sng" w="9525">
            <a:solidFill>
              <a:schemeClr val="accent1"/>
            </a:solidFill>
            <a:prstDash val="dot"/>
            <a:round/>
            <a:headEnd len="med" w="med" type="none"/>
            <a:tailEnd len="med" w="med" type="none"/>
          </a:ln>
        </p:spPr>
      </p:cxnSp>
      <p:cxnSp>
        <p:nvCxnSpPr>
          <p:cNvPr id="258" name="Google Shape;258;p41"/>
          <p:cNvCxnSpPr/>
          <p:nvPr/>
        </p:nvCxnSpPr>
        <p:spPr>
          <a:xfrm>
            <a:off x="518350" y="1164900"/>
            <a:ext cx="0" cy="3526800"/>
          </a:xfrm>
          <a:prstGeom prst="straightConnector1">
            <a:avLst/>
          </a:prstGeom>
          <a:noFill/>
          <a:ln cap="flat" cmpd="sng" w="9525">
            <a:solidFill>
              <a:schemeClr val="accent1"/>
            </a:solidFill>
            <a:prstDash val="dot"/>
            <a:round/>
            <a:headEnd len="med" w="med" type="none"/>
            <a:tailEnd len="med" w="med" type="none"/>
          </a:ln>
        </p:spPr>
      </p:cxnSp>
      <p:sp>
        <p:nvSpPr>
          <p:cNvPr id="259" name="Google Shape;259;p41"/>
          <p:cNvSpPr/>
          <p:nvPr/>
        </p:nvSpPr>
        <p:spPr>
          <a:xfrm>
            <a:off x="450850" y="1383600"/>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1"/>
          <p:cNvSpPr/>
          <p:nvPr/>
        </p:nvSpPr>
        <p:spPr>
          <a:xfrm>
            <a:off x="4790275" y="1383588"/>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