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0" r:id="rId5"/>
    <p:sldMasterId id="2147483721" r:id="rId6"/>
    <p:sldMasterId id="2147483722" r:id="rId7"/>
    <p:sldMasterId id="214748372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y="5143500" cx="9144000"/>
  <p:notesSz cx="6858000" cy="9144000"/>
  <p:embeddedFontLst>
    <p:embeddedFont>
      <p:font typeface="Hanken Grotesk"/>
      <p:regular r:id="rId45"/>
      <p:bold r:id="rId46"/>
      <p:italic r:id="rId47"/>
      <p:boldItalic r:id="rId48"/>
    </p:embeddedFont>
    <p:embeddedFont>
      <p:font typeface="Roboto"/>
      <p:regular r:id="rId49"/>
      <p:bold r:id="rId50"/>
      <p:italic r:id="rId51"/>
      <p:boldItalic r:id="rId52"/>
    </p:embeddedFont>
    <p:embeddedFont>
      <p:font typeface="Hanken Grotesk SemiBold"/>
      <p:regular r:id="rId53"/>
      <p:bold r:id="rId54"/>
      <p:italic r:id="rId55"/>
      <p:boldItalic r:id="rId56"/>
    </p:embeddedFont>
    <p:embeddedFont>
      <p:font typeface="Inter"/>
      <p:regular r:id="rId57"/>
      <p:bold r:id="rId58"/>
    </p:embeddedFont>
    <p:embeddedFont>
      <p:font typeface="Hanken Grotesk Black"/>
      <p:bold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731982-851C-41EF-ABDB-200815381A41}">
  <a:tblStyle styleId="{04731982-851C-41EF-ABDB-200815381A4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font" Target="fonts/HankenGrotesk-bold.fntdata"/><Relationship Id="rId45" Type="http://schemas.openxmlformats.org/officeDocument/2006/relationships/font" Target="fonts/HankenGrotes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HankenGrotesk-boldItalic.fntdata"/><Relationship Id="rId47" Type="http://schemas.openxmlformats.org/officeDocument/2006/relationships/font" Target="fonts/HankenGrotesk-italic.fntdata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60" Type="http://schemas.openxmlformats.org/officeDocument/2006/relationships/font" Target="fonts/HankenGroteskBlack-boldItalic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HankenGroteskSemiBold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2.xml"/><Relationship Id="rId55" Type="http://schemas.openxmlformats.org/officeDocument/2006/relationships/font" Target="fonts/HankenGroteskSemiBold-italic.fntdata"/><Relationship Id="rId10" Type="http://schemas.openxmlformats.org/officeDocument/2006/relationships/slide" Target="slides/slide1.xml"/><Relationship Id="rId54" Type="http://schemas.openxmlformats.org/officeDocument/2006/relationships/font" Target="fonts/HankenGroteskSemiBold-bold.fntdata"/><Relationship Id="rId13" Type="http://schemas.openxmlformats.org/officeDocument/2006/relationships/slide" Target="slides/slide4.xml"/><Relationship Id="rId57" Type="http://schemas.openxmlformats.org/officeDocument/2006/relationships/font" Target="fonts/Inter-regular.fntdata"/><Relationship Id="rId12" Type="http://schemas.openxmlformats.org/officeDocument/2006/relationships/slide" Target="slides/slide3.xml"/><Relationship Id="rId56" Type="http://schemas.openxmlformats.org/officeDocument/2006/relationships/font" Target="fonts/HankenGroteskSemiBold-boldItalic.fntdata"/><Relationship Id="rId15" Type="http://schemas.openxmlformats.org/officeDocument/2006/relationships/slide" Target="slides/slide6.xml"/><Relationship Id="rId59" Type="http://schemas.openxmlformats.org/officeDocument/2006/relationships/font" Target="fonts/HankenGroteskBlack-bold.fntdata"/><Relationship Id="rId14" Type="http://schemas.openxmlformats.org/officeDocument/2006/relationships/slide" Target="slides/slide5.xml"/><Relationship Id="rId58" Type="http://schemas.openxmlformats.org/officeDocument/2006/relationships/font" Target="fonts/Inter-bold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Google Shape;5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Google Shape;5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7" name="Google Shape;6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9" name="Google Shape;6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0" name="Google Shape;6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7" name="Google Shape;6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Google Shape;4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4" name="Google Shape;65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Google Shape;6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5" name="Google Shape;6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Google Shape;6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8" name="Google Shape;6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8" name="Google Shape;7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9" name="Google Shape;7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0" name="Google Shape;73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1" name="Google Shape;7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1" name="Google Shape;75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2" name="Google Shape;7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Google Shape;77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2" name="Google Shape;7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2" name="Google Shape;79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0" name="Google Shape;80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f519d42c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f519d42c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Google Shape;4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Google Shape;5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Google Shape;5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2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4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5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4"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457200" y="1473200"/>
            <a:ext cx="2606675" cy="288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3236913" y="1473200"/>
            <a:ext cx="2606675" cy="288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6016625" y="1473200"/>
            <a:ext cx="2606675" cy="288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12"/>
          <p:cNvCxnSpPr/>
          <p:nvPr/>
        </p:nvCxnSpPr>
        <p:spPr>
          <a:xfrm flipH="1" rot="10800000">
            <a:off x="457200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2"/>
          <p:cNvCxnSpPr/>
          <p:nvPr/>
        </p:nvCxnSpPr>
        <p:spPr>
          <a:xfrm flipH="1" rot="10800000">
            <a:off x="3236913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12"/>
          <p:cNvCxnSpPr/>
          <p:nvPr/>
        </p:nvCxnSpPr>
        <p:spPr>
          <a:xfrm flipH="1" rot="10800000">
            <a:off x="6016625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2"/>
          <p:cNvSpPr txBox="1"/>
          <p:nvPr>
            <p:ph type="title"/>
          </p:nvPr>
        </p:nvSpPr>
        <p:spPr>
          <a:xfrm>
            <a:off x="457200" y="44805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457200" y="1472184"/>
            <a:ext cx="2606100" cy="28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3237000" y="1472184"/>
            <a:ext cx="2606100" cy="28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3" type="body"/>
          </p:nvPr>
        </p:nvSpPr>
        <p:spPr>
          <a:xfrm>
            <a:off x="6016800" y="1484573"/>
            <a:ext cx="2606100" cy="28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">
  <p:cSld name="CUSTOM_2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">
  <p:cSld name="CUSTOM_3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741363" y="1452563"/>
            <a:ext cx="349250" cy="349250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lnTo>
                  <a:pt x="137160" y="98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741363" y="2679700"/>
            <a:ext cx="349250" cy="349250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lnTo>
                  <a:pt x="137160" y="98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741363" y="3894138"/>
            <a:ext cx="349250" cy="350837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lnTo>
                  <a:pt x="137160" y="98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">
  <p:cSld name="CUSTOM_3_2_1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2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3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4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5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6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 1">
  <p:cSld name="CUSTOM_3_2_1_1_1_1_1_1_1"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457200" y="1289050"/>
            <a:ext cx="8229600" cy="985838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57200" y="2397125"/>
            <a:ext cx="8229600" cy="985838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457200" y="3505200"/>
            <a:ext cx="8229600" cy="985838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2674938" y="1717675"/>
            <a:ext cx="134937" cy="134938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2674938" y="2824163"/>
            <a:ext cx="134937" cy="136525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2674938" y="3932238"/>
            <a:ext cx="134937" cy="134937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1">
  <p:cSld name="CUSTOM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19"/>
          <p:cNvSpPr/>
          <p:nvPr>
            <p:ph idx="2" type="pic"/>
          </p:nvPr>
        </p:nvSpPr>
        <p:spPr>
          <a:xfrm>
            <a:off x="4774400" y="1368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2">
  <p:cSld name="CUSTOM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4812625" y="1368600"/>
            <a:ext cx="387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20"/>
          <p:cNvSpPr/>
          <p:nvPr>
            <p:ph idx="2" type="pic"/>
          </p:nvPr>
        </p:nvSpPr>
        <p:spPr>
          <a:xfrm>
            <a:off x="609600" y="1371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3">
  <p:cSld name="CUSTOM_1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5334000" y="1418500"/>
            <a:ext cx="3352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1"/>
          <p:cNvSpPr/>
          <p:nvPr>
            <p:ph idx="2" type="pic"/>
          </p:nvPr>
        </p:nvSpPr>
        <p:spPr>
          <a:xfrm>
            <a:off x="609600" y="1371600"/>
            <a:ext cx="4586100" cy="256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3_1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">
  <p:cSld name="CUSTOM_3_2_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">
  <p:cSld name="CUSTOM_2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">
  <p:cSld name="CUSTOM_3_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741363" y="1452563"/>
            <a:ext cx="349250" cy="349250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lnTo>
                  <a:pt x="137160" y="98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741363" y="2679700"/>
            <a:ext cx="349250" cy="349250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lnTo>
                  <a:pt x="137160" y="98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741363" y="3894138"/>
            <a:ext cx="349250" cy="350837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lnTo>
                  <a:pt x="137160" y="98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2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8" name="Google Shape;178;p29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2">
  <p:cSld name="CUSTOM_3_2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31"/>
          <p:cNvCxnSpPr/>
          <p:nvPr/>
        </p:nvCxnSpPr>
        <p:spPr>
          <a:xfrm>
            <a:off x="457200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1"/>
          <p:cNvCxnSpPr/>
          <p:nvPr/>
        </p:nvCxnSpPr>
        <p:spPr>
          <a:xfrm>
            <a:off x="3236913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1"/>
          <p:cNvCxnSpPr/>
          <p:nvPr/>
        </p:nvCxnSpPr>
        <p:spPr>
          <a:xfrm>
            <a:off x="6016625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31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31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3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4">
  <p:cSld name="CUSTOM_3_2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333500" y="1597025"/>
            <a:ext cx="917575" cy="91757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4113213" y="1597025"/>
            <a:ext cx="917575" cy="91757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6892925" y="1597025"/>
            <a:ext cx="917575" cy="91757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891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32689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3" type="body"/>
          </p:nvPr>
        </p:nvSpPr>
        <p:spPr>
          <a:xfrm>
            <a:off x="60487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4">
    <p:bg>
      <p:bgPr>
        <a:solidFill>
          <a:schemeClr val="l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>
            <a:off x="457200" y="1473200"/>
            <a:ext cx="2606675" cy="288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3236913" y="1473200"/>
            <a:ext cx="2606675" cy="288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6016625" y="1473200"/>
            <a:ext cx="2606675" cy="288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32"/>
          <p:cNvCxnSpPr/>
          <p:nvPr/>
        </p:nvCxnSpPr>
        <p:spPr>
          <a:xfrm flipH="1" rot="10800000">
            <a:off x="457200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32"/>
          <p:cNvCxnSpPr/>
          <p:nvPr/>
        </p:nvCxnSpPr>
        <p:spPr>
          <a:xfrm flipH="1" rot="10800000">
            <a:off x="3236913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32"/>
          <p:cNvCxnSpPr/>
          <p:nvPr/>
        </p:nvCxnSpPr>
        <p:spPr>
          <a:xfrm flipH="1" rot="10800000">
            <a:off x="6016625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32"/>
          <p:cNvSpPr txBox="1"/>
          <p:nvPr>
            <p:ph type="title"/>
          </p:nvPr>
        </p:nvSpPr>
        <p:spPr>
          <a:xfrm>
            <a:off x="457200" y="44805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457200" y="1472184"/>
            <a:ext cx="2606100" cy="28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32"/>
          <p:cNvSpPr txBox="1"/>
          <p:nvPr>
            <p:ph idx="2" type="body"/>
          </p:nvPr>
        </p:nvSpPr>
        <p:spPr>
          <a:xfrm>
            <a:off x="3237000" y="1472184"/>
            <a:ext cx="2606100" cy="28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2" name="Google Shape;202;p32"/>
          <p:cNvSpPr txBox="1"/>
          <p:nvPr>
            <p:ph idx="3" type="body"/>
          </p:nvPr>
        </p:nvSpPr>
        <p:spPr>
          <a:xfrm>
            <a:off x="6016800" y="1484573"/>
            <a:ext cx="2606100" cy="28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">
  <p:cSld name="CUSTOM_3_2_1_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33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33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3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4">
  <p:cSld name="CUSTOM_3_2_1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1333500" y="1597025"/>
            <a:ext cx="917575" cy="91757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4113213" y="1597025"/>
            <a:ext cx="917575" cy="91757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211" name="Google Shape;211;p34"/>
          <p:cNvSpPr/>
          <p:nvPr/>
        </p:nvSpPr>
        <p:spPr>
          <a:xfrm>
            <a:off x="6892925" y="1597025"/>
            <a:ext cx="917575" cy="91757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4891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34"/>
          <p:cNvSpPr txBox="1"/>
          <p:nvPr>
            <p:ph idx="2" type="body"/>
          </p:nvPr>
        </p:nvSpPr>
        <p:spPr>
          <a:xfrm>
            <a:off x="32689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3" type="body"/>
          </p:nvPr>
        </p:nvSpPr>
        <p:spPr>
          <a:xfrm>
            <a:off x="60487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3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5">
  <p:cSld name="CUSTOM_3_2_1_1_1">
    <p:bg>
      <p:bgPr>
        <a:solidFill>
          <a:schemeClr val="lt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/>
          <p:nvPr/>
        </p:nvSpPr>
        <p:spPr>
          <a:xfrm>
            <a:off x="457200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218" name="Google Shape;218;p35"/>
          <p:cNvSpPr/>
          <p:nvPr/>
        </p:nvSpPr>
        <p:spPr>
          <a:xfrm>
            <a:off x="3236913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6016625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4572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3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22" name="Google Shape;222;p35"/>
          <p:cNvSpPr txBox="1"/>
          <p:nvPr>
            <p:ph idx="2" type="body"/>
          </p:nvPr>
        </p:nvSpPr>
        <p:spPr>
          <a:xfrm>
            <a:off x="32370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35"/>
          <p:cNvSpPr txBox="1"/>
          <p:nvPr>
            <p:ph idx="3" type="body"/>
          </p:nvPr>
        </p:nvSpPr>
        <p:spPr>
          <a:xfrm>
            <a:off x="60168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bg>
      <p:bgPr>
        <a:solidFill>
          <a:schemeClr val="lt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457200" y="1370013"/>
            <a:ext cx="2606675" cy="3201987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3236913" y="1370013"/>
            <a:ext cx="2606675" cy="3201987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6016625" y="1370013"/>
            <a:ext cx="2606675" cy="3201987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9" name="Google Shape;229;p36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0" name="Google Shape;230;p36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Google Shape;231;p36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7" name="Google Shape;237;p37"/>
          <p:cNvSpPr txBox="1"/>
          <p:nvPr>
            <p:ph idx="2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39" name="Google Shape;239;p37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0" name="Google Shape;240;p37"/>
          <p:cNvSpPr txBox="1"/>
          <p:nvPr>
            <p:ph idx="4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7"/>
          <p:cNvSpPr txBox="1"/>
          <p:nvPr>
            <p:ph idx="5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37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38"/>
          <p:cNvSpPr txBox="1"/>
          <p:nvPr>
            <p:ph idx="2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6" name="Google Shape;246;p38"/>
          <p:cNvSpPr txBox="1"/>
          <p:nvPr>
            <p:ph idx="3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8"/>
          <p:cNvSpPr txBox="1"/>
          <p:nvPr>
            <p:ph idx="4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8"/>
          <p:cNvSpPr txBox="1"/>
          <p:nvPr>
            <p:ph idx="5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50" name="Google Shape;250;p38"/>
          <p:cNvSpPr txBox="1"/>
          <p:nvPr>
            <p:ph idx="6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 1">
  <p:cSld name="CUSTOM_3_2_1_1_1_1_1_1_1">
    <p:bg>
      <p:bgPr>
        <a:solidFill>
          <a:schemeClr val="lt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/>
          <p:nvPr/>
        </p:nvSpPr>
        <p:spPr>
          <a:xfrm>
            <a:off x="457200" y="1289050"/>
            <a:ext cx="8229600" cy="985838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457200" y="2397125"/>
            <a:ext cx="8229600" cy="985838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457200" y="3505200"/>
            <a:ext cx="8229600" cy="985838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9"/>
          <p:cNvSpPr/>
          <p:nvPr/>
        </p:nvSpPr>
        <p:spPr>
          <a:xfrm>
            <a:off x="2674938" y="1717675"/>
            <a:ext cx="134937" cy="134938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2674938" y="2824163"/>
            <a:ext cx="134937" cy="136525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9"/>
          <p:cNvSpPr/>
          <p:nvPr/>
        </p:nvSpPr>
        <p:spPr>
          <a:xfrm>
            <a:off x="2674938" y="3932238"/>
            <a:ext cx="134937" cy="134937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9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9" name="Google Shape;259;p39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0" name="Google Shape;260;p39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39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2" name="Google Shape;262;p39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39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39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3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457200" y="4462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8" name="Google Shape;268;p40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9" name="Google Shape;269;p40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270" name="Google Shape;270;p40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1">
  <p:cSld name="CUSTOM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p41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4" name="Google Shape;274;p41"/>
          <p:cNvSpPr/>
          <p:nvPr>
            <p:ph idx="2" type="pic"/>
          </p:nvPr>
        </p:nvSpPr>
        <p:spPr>
          <a:xfrm>
            <a:off x="4774400" y="1368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">
  <p:cSld name="CUSTOM_3_2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2">
  <p:cSld name="CUSTOM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42"/>
          <p:cNvSpPr txBox="1"/>
          <p:nvPr>
            <p:ph idx="1" type="body"/>
          </p:nvPr>
        </p:nvSpPr>
        <p:spPr>
          <a:xfrm>
            <a:off x="4812625" y="1368600"/>
            <a:ext cx="387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8" name="Google Shape;278;p42"/>
          <p:cNvSpPr/>
          <p:nvPr>
            <p:ph idx="2" type="pic"/>
          </p:nvPr>
        </p:nvSpPr>
        <p:spPr>
          <a:xfrm>
            <a:off x="609600" y="1371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3">
  <p:cSld name="CUSTOM_1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p43"/>
          <p:cNvSpPr txBox="1"/>
          <p:nvPr>
            <p:ph idx="1" type="body"/>
          </p:nvPr>
        </p:nvSpPr>
        <p:spPr>
          <a:xfrm>
            <a:off x="5334000" y="1418500"/>
            <a:ext cx="3352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43"/>
          <p:cNvSpPr/>
          <p:nvPr>
            <p:ph idx="2" type="pic"/>
          </p:nvPr>
        </p:nvSpPr>
        <p:spPr>
          <a:xfrm>
            <a:off x="609600" y="1371600"/>
            <a:ext cx="4586100" cy="256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3_1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85" name="Google Shape;285;p44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6" name="Google Shape;286;p44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44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288" name="Google Shape;288;p44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5" name="Google Shape;295;p46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9" name="Google Shape;299;p47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00" name="Google Shape;300;p47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01" name="Google Shape;301;p47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02" name="Google Shape;302;p47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idx="1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5" name="Google Shape;305;p48"/>
          <p:cNvSpPr txBox="1"/>
          <p:nvPr>
            <p:ph idx="2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6" name="Google Shape;306;p4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07" name="Google Shape;307;p48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8" name="Google Shape;308;p48"/>
          <p:cNvSpPr txBox="1"/>
          <p:nvPr>
            <p:ph idx="4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9" name="Google Shape;309;p48"/>
          <p:cNvSpPr txBox="1"/>
          <p:nvPr>
            <p:ph idx="5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48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 1">
  <p:cSld name="CUSTOM_3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3" name="Google Shape;313;p49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4" name="Google Shape;314;p4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15" name="Google Shape;315;p49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2">
  <p:cSld name="CUSTOM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51"/>
          <p:cNvCxnSpPr/>
          <p:nvPr/>
        </p:nvCxnSpPr>
        <p:spPr>
          <a:xfrm>
            <a:off x="457200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51"/>
          <p:cNvCxnSpPr/>
          <p:nvPr/>
        </p:nvCxnSpPr>
        <p:spPr>
          <a:xfrm>
            <a:off x="3236913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51"/>
          <p:cNvCxnSpPr/>
          <p:nvPr/>
        </p:nvCxnSpPr>
        <p:spPr>
          <a:xfrm>
            <a:off x="6016625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p51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3" name="Google Shape;323;p51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4" name="Google Shape;324;p51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5" name="Google Shape;325;p5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">
  <p:cSld name="CUSTOM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328" name="Google Shape;328;p52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329" name="Google Shape;329;p52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1" name="Google Shape;331;p52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2" name="Google Shape;332;p5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33" name="Google Shape;333;p52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457200" y="1370013"/>
            <a:ext cx="2606675" cy="3201987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236913" y="1370013"/>
            <a:ext cx="2606675" cy="3201987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6016625" y="1370013"/>
            <a:ext cx="2606675" cy="3201987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4">
  <p:cSld name="CUSTOM_3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/>
          <p:nvPr/>
        </p:nvSpPr>
        <p:spPr>
          <a:xfrm>
            <a:off x="1333500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336" name="Google Shape;336;p53"/>
          <p:cNvSpPr/>
          <p:nvPr/>
        </p:nvSpPr>
        <p:spPr>
          <a:xfrm>
            <a:off x="4113213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337" name="Google Shape;337;p53"/>
          <p:cNvSpPr/>
          <p:nvPr/>
        </p:nvSpPr>
        <p:spPr>
          <a:xfrm>
            <a:off x="6892925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338" name="Google Shape;338;p53"/>
          <p:cNvSpPr txBox="1"/>
          <p:nvPr>
            <p:ph idx="1" type="body"/>
          </p:nvPr>
        </p:nvSpPr>
        <p:spPr>
          <a:xfrm>
            <a:off x="4891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9" name="Google Shape;339;p53"/>
          <p:cNvSpPr txBox="1"/>
          <p:nvPr>
            <p:ph idx="2" type="body"/>
          </p:nvPr>
        </p:nvSpPr>
        <p:spPr>
          <a:xfrm>
            <a:off x="32689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0" name="Google Shape;340;p53"/>
          <p:cNvSpPr txBox="1"/>
          <p:nvPr>
            <p:ph idx="3" type="body"/>
          </p:nvPr>
        </p:nvSpPr>
        <p:spPr>
          <a:xfrm>
            <a:off x="6048750" y="2727525"/>
            <a:ext cx="2606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1" name="Google Shape;341;p5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p54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5" name="Google Shape;345;p5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46" name="Google Shape;346;p54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5">
  <p:cSld name="CUSTOM_3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/>
          <p:nvPr/>
        </p:nvSpPr>
        <p:spPr>
          <a:xfrm>
            <a:off x="457200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464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349" name="Google Shape;349;p55"/>
          <p:cNvSpPr/>
          <p:nvPr/>
        </p:nvSpPr>
        <p:spPr>
          <a:xfrm>
            <a:off x="3236913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464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350" name="Google Shape;350;p55"/>
          <p:cNvSpPr/>
          <p:nvPr/>
        </p:nvSpPr>
        <p:spPr>
          <a:xfrm>
            <a:off x="6016625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464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457200" y="1834125"/>
            <a:ext cx="2606100" cy="2273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2" name="Google Shape;352;p5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53" name="Google Shape;353;p55"/>
          <p:cNvSpPr txBox="1"/>
          <p:nvPr>
            <p:ph idx="2" type="body"/>
          </p:nvPr>
        </p:nvSpPr>
        <p:spPr>
          <a:xfrm>
            <a:off x="3237000" y="1834125"/>
            <a:ext cx="2606100" cy="2273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4" name="Google Shape;354;p55"/>
          <p:cNvSpPr txBox="1"/>
          <p:nvPr>
            <p:ph idx="3" type="body"/>
          </p:nvPr>
        </p:nvSpPr>
        <p:spPr>
          <a:xfrm>
            <a:off x="6016800" y="1834125"/>
            <a:ext cx="2606100" cy="2273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">
  <p:cSld name="CUSTOM_3_2_1_2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7" name="Google Shape;357;p56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8" name="Google Shape;358;p56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9" name="Google Shape;359;p5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2">
  <p:cSld name="CUSTOM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/>
          <p:nvPr/>
        </p:nvSpPr>
        <p:spPr>
          <a:xfrm>
            <a:off x="-17463" y="0"/>
            <a:ext cx="6076951" cy="5143500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7"/>
          <p:cNvSpPr txBox="1"/>
          <p:nvPr>
            <p:ph type="title"/>
          </p:nvPr>
        </p:nvSpPr>
        <p:spPr>
          <a:xfrm>
            <a:off x="457200" y="445025"/>
            <a:ext cx="560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3E7"/>
              </a:buClr>
              <a:buSzPts val="2500"/>
              <a:buNone/>
              <a:defRPr sz="2500">
                <a:solidFill>
                  <a:srgbClr val="4643E7"/>
                </a:solidFill>
              </a:defRPr>
            </a:lvl9pPr>
          </a:lstStyle>
          <a:p/>
        </p:txBody>
      </p:sp>
      <p:sp>
        <p:nvSpPr>
          <p:cNvPr id="363" name="Google Shape;363;p57"/>
          <p:cNvSpPr txBox="1"/>
          <p:nvPr>
            <p:ph idx="1" type="body"/>
          </p:nvPr>
        </p:nvSpPr>
        <p:spPr>
          <a:xfrm>
            <a:off x="457200" y="1017725"/>
            <a:ext cx="53211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" type="body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69" name="Google Shape;369;p59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">
  <p:cSld name="CUSTOM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373" name="Google Shape;373;p60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374" name="Google Shape;374;p60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375" name="Google Shape;375;p60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6" name="Google Shape;376;p60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7" name="Google Shape;377;p6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78" name="Google Shape;378;p60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1"/>
          <p:cNvSpPr/>
          <p:nvPr/>
        </p:nvSpPr>
        <p:spPr>
          <a:xfrm>
            <a:off x="457200" y="1370013"/>
            <a:ext cx="2606675" cy="3201987"/>
          </a:xfrm>
          <a:prstGeom prst="rect">
            <a:avLst/>
          </a:prstGeom>
          <a:solidFill>
            <a:srgbClr val="FFFFFF">
              <a:alpha val="19607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1" name="Google Shape;381;p61"/>
          <p:cNvSpPr/>
          <p:nvPr/>
        </p:nvSpPr>
        <p:spPr>
          <a:xfrm>
            <a:off x="3236913" y="1370013"/>
            <a:ext cx="2606675" cy="3201987"/>
          </a:xfrm>
          <a:prstGeom prst="rect">
            <a:avLst/>
          </a:prstGeom>
          <a:solidFill>
            <a:srgbClr val="FFFFFF">
              <a:alpha val="19607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382" name="Google Shape;382;p61"/>
          <p:cNvSpPr/>
          <p:nvPr/>
        </p:nvSpPr>
        <p:spPr>
          <a:xfrm>
            <a:off x="6016625" y="1370013"/>
            <a:ext cx="2606675" cy="3201987"/>
          </a:xfrm>
          <a:prstGeom prst="rect">
            <a:avLst/>
          </a:prstGeom>
          <a:solidFill>
            <a:srgbClr val="FFFFFF">
              <a:alpha val="19607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3" name="Google Shape;383;p61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4" name="Google Shape;384;p61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5" name="Google Shape;385;p61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6" name="Google Shape;386;p61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61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61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6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2"/>
          <p:cNvSpPr txBox="1"/>
          <p:nvPr>
            <p:ph idx="1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3" name="Google Shape;393;p62"/>
          <p:cNvSpPr txBox="1"/>
          <p:nvPr>
            <p:ph idx="2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4" name="Google Shape;394;p62"/>
          <p:cNvSpPr txBox="1"/>
          <p:nvPr>
            <p:ph idx="3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62"/>
          <p:cNvSpPr txBox="1"/>
          <p:nvPr>
            <p:ph idx="4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62"/>
          <p:cNvSpPr txBox="1"/>
          <p:nvPr>
            <p:ph idx="5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6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98" name="Google Shape;398;p62"/>
          <p:cNvSpPr txBox="1"/>
          <p:nvPr>
            <p:ph idx="6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4462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01" name="Google Shape;401;p63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02" name="Google Shape;402;p63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10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spcBef>
                <a:spcPts val="100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03" name="Google Shape;403;p63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04" name="Google Shape;404;p63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anken Grotesk SemiBold"/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/>
          <p:nvPr/>
        </p:nvSpPr>
        <p:spPr>
          <a:xfrm>
            <a:off x="-7938" y="-22225"/>
            <a:ext cx="9144001" cy="5143500"/>
          </a:xfrm>
          <a:prstGeom prst="rect">
            <a:avLst/>
          </a:prstGeom>
          <a:solidFill>
            <a:srgbClr val="FFFFFF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6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4" name="Google Shape;414;p6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5" name="Google Shape;415;p66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8" name="Google Shape;418;p67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1" name="Google Shape;421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2" name="Google Shape;422;p68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5" name="Google Shape;425;p6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6" name="Google Shape;426;p6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7" name="Google Shape;427;p69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0" name="Google Shape;430;p70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3" name="Google Shape;433;p7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4" name="Google Shape;434;p71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7" name="Google Shape;437;p72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1" name="Google Shape;441;p7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2" name="Google Shape;442;p7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3" name="Google Shape;443;p73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6" name="Google Shape;446;p74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49" name="Google Shape;449;p7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0" name="Google Shape;450;p75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6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5">
  <p:cSld name="CUSTOM_3_2_1_1_1"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457200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3236913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6016625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32370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60168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2">
  <p:cSld name="CUSTOM_3_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457200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0"/>
          <p:cNvCxnSpPr/>
          <p:nvPr/>
        </p:nvCxnSpPr>
        <p:spPr>
          <a:xfrm>
            <a:off x="3236913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0"/>
          <p:cNvCxnSpPr/>
          <p:nvPr/>
        </p:nvCxnSpPr>
        <p:spPr>
          <a:xfrm>
            <a:off x="6016625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61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636B6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45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A3A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5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65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65"/>
          <p:cNvSpPr txBox="1"/>
          <p:nvPr>
            <p:ph idx="12" type="sldNum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hyperlink" Target="https://digitproject.pl/" TargetMode="External"/><Relationship Id="rId6" Type="http://schemas.openxmlformats.org/officeDocument/2006/relationships/hyperlink" Target="https://vistula.edu.pl/" TargetMode="External"/><Relationship Id="rId7" Type="http://schemas.openxmlformats.org/officeDocument/2006/relationships/hyperlink" Target="http://creativecommons.org/licenses/by-nc-nd/4.0/?ref=chooser-v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hyperlink" Target="https://digitproject.pl/" TargetMode="External"/><Relationship Id="rId6" Type="http://schemas.openxmlformats.org/officeDocument/2006/relationships/hyperlink" Target="https://vistula.edu.pl/" TargetMode="External"/><Relationship Id="rId7" Type="http://schemas.openxmlformats.org/officeDocument/2006/relationships/hyperlink" Target="http://creativecommons.org/licenses/by-nc-nd/4.0/?ref=chooser-v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7"/>
          <p:cNvSpPr txBox="1"/>
          <p:nvPr>
            <p:ph type="ctrTitle"/>
          </p:nvPr>
        </p:nvSpPr>
        <p:spPr>
          <a:xfrm>
            <a:off x="1100138" y="1563688"/>
            <a:ext cx="7602537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</a:pPr>
            <a:r>
              <a:rPr lang="pl" sz="3000">
                <a:latin typeface="Hanken Grotesk"/>
                <a:ea typeface="Hanken Grotesk"/>
                <a:cs typeface="Hanken Grotesk"/>
                <a:sym typeface="Hanken Grotesk"/>
              </a:rPr>
              <a:t>Powszechne bariery w realizacji pragnień i motywacji uchodźców/imigrantów w dostępie do szkolnictwa wyższego</a:t>
            </a:r>
            <a:endParaRPr/>
          </a:p>
        </p:txBody>
      </p:sp>
      <p:pic>
        <p:nvPicPr>
          <p:cNvPr id="458" name="Google Shape;45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475" y="376801"/>
            <a:ext cx="2690028" cy="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26" y="359250"/>
            <a:ext cx="1551549" cy="9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77"/>
          <p:cNvSpPr txBox="1"/>
          <p:nvPr/>
        </p:nvSpPr>
        <p:spPr>
          <a:xfrm>
            <a:off x="981750" y="3811275"/>
            <a:ext cx="7180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Oświadczenie</a:t>
            </a:r>
            <a:br>
              <a:rPr b="1"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Ten projekt został sfinansowany przy wsparciu Komisji Europejskiej. Zawartość tej strony reprezentuje poglądy wyłącznie autorów i jest ich wyłączną odpowiedzialnością. Komisja nie ponosi odpowiedzialności za jakiekolwiek wykorzystanie informacji na niej zawartych.</a:t>
            </a:r>
            <a:endParaRPr sz="10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800"/>
              </a:spcBef>
              <a:spcAft>
                <a:spcPts val="800"/>
              </a:spcAft>
              <a:buNone/>
            </a:pP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 </a:t>
            </a:r>
            <a:r>
              <a:rPr lang="pl" sz="11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© 2023 by </a:t>
            </a: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Vistula University </a:t>
            </a:r>
            <a:r>
              <a:rPr lang="pl" sz="11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is licensed under </a:t>
            </a: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 4.0 </a:t>
            </a:r>
            <a:endParaRPr sz="105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6"/>
          <p:cNvSpPr txBox="1"/>
          <p:nvPr>
            <p:ph type="title"/>
          </p:nvPr>
        </p:nvSpPr>
        <p:spPr>
          <a:xfrm>
            <a:off x="457200" y="446088"/>
            <a:ext cx="8229600" cy="573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Hanken Grotesk"/>
              <a:buNone/>
            </a:pPr>
            <a:r>
              <a:rPr b="1" lang="pl" sz="252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Studia przypadków: skuteczne działania rzecznicze</a:t>
            </a:r>
            <a:endParaRPr b="1" sz="252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5" name="Google Shape;555;p86"/>
          <p:cNvSpPr/>
          <p:nvPr/>
        </p:nvSpPr>
        <p:spPr>
          <a:xfrm>
            <a:off x="457200" y="1165225"/>
            <a:ext cx="3995738" cy="34036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6"/>
          <p:cNvSpPr/>
          <p:nvPr/>
        </p:nvSpPr>
        <p:spPr>
          <a:xfrm>
            <a:off x="4691063" y="1165225"/>
            <a:ext cx="3995737" cy="34036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86"/>
          <p:cNvSpPr txBox="1"/>
          <p:nvPr>
            <p:ph idx="1" type="body"/>
          </p:nvPr>
        </p:nvSpPr>
        <p:spPr>
          <a:xfrm>
            <a:off x="457200" y="1835150"/>
            <a:ext cx="3995738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Inter"/>
              <a:buChar char="•"/>
            </a:pPr>
            <a:r>
              <a:rPr lang="pl" sz="1100">
                <a:latin typeface="Inter"/>
                <a:ea typeface="Inter"/>
                <a:cs typeface="Inter"/>
                <a:sym typeface="Inter"/>
              </a:rPr>
              <a:t>Organizacja rzecznicza. Powstały programy stypendialne dla uchodźców i imigrantów.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Inter"/>
              <a:buChar char="•"/>
            </a:pPr>
            <a:r>
              <a:rPr lang="pl" sz="1100">
                <a:latin typeface="Inter"/>
                <a:ea typeface="Inter"/>
                <a:cs typeface="Inter"/>
                <a:sym typeface="Inter"/>
              </a:rPr>
              <a:t>Zwiększano świadomość na temat barier i lobbowano na rzecz zmian w polityce.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100"/>
              <a:buFont typeface="Inter"/>
              <a:buChar char="•"/>
            </a:pPr>
            <a:r>
              <a:rPr lang="pl" sz="1100">
                <a:latin typeface="Inter"/>
                <a:ea typeface="Inter"/>
                <a:cs typeface="Inter"/>
                <a:sym typeface="Inter"/>
              </a:rPr>
              <a:t>Umożliwiono rekrutację uchodźców i imigrantów na studia wyższe.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8" name="Google Shape;558;p86"/>
          <p:cNvSpPr txBox="1"/>
          <p:nvPr>
            <p:ph idx="3" type="subTitle"/>
          </p:nvPr>
        </p:nvSpPr>
        <p:spPr>
          <a:xfrm>
            <a:off x="457200" y="1165225"/>
            <a:ext cx="3995738" cy="6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75" spcFirstLastPara="1" rIns="13715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r>
              <a:rPr lang="pl" sz="1400">
                <a:solidFill>
                  <a:schemeClr val="accent4"/>
                </a:solidFill>
              </a:rPr>
              <a:t>Studium przypadku 1</a:t>
            </a:r>
            <a:endParaRPr sz="1400">
              <a:solidFill>
                <a:schemeClr val="accent4"/>
              </a:solidFill>
            </a:endParaRPr>
          </a:p>
        </p:txBody>
      </p:sp>
      <p:sp>
        <p:nvSpPr>
          <p:cNvPr id="559" name="Google Shape;559;p86"/>
          <p:cNvSpPr txBox="1"/>
          <p:nvPr>
            <p:ph idx="2" type="body"/>
          </p:nvPr>
        </p:nvSpPr>
        <p:spPr>
          <a:xfrm>
            <a:off x="4691063" y="1835150"/>
            <a:ext cx="3995737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Grupa rzecznicza B opracowała program integracji uchodźców i imigrantów.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Kursy językowe, warsztaty kulturalne i mentoring.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Zwiększony dostęp do szkolnictwa wyższego dla uchodźców i imigrantów.</a:t>
            </a:r>
            <a:endParaRPr/>
          </a:p>
        </p:txBody>
      </p:sp>
      <p:sp>
        <p:nvSpPr>
          <p:cNvPr id="560" name="Google Shape;560;p86"/>
          <p:cNvSpPr txBox="1"/>
          <p:nvPr>
            <p:ph idx="4" type="subTitle"/>
          </p:nvPr>
        </p:nvSpPr>
        <p:spPr>
          <a:xfrm>
            <a:off x="4691063" y="1165225"/>
            <a:ext cx="3995737" cy="6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75" spcFirstLastPara="1" rIns="13715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Hanken Grotesk SemiBold"/>
              <a:buNone/>
            </a:pPr>
            <a:r>
              <a:rPr lang="pl"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Studium przypadku 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7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Stypendia i programy pomocy finansowej mogą pomóc w zmniejszeniu barier finansowych dla studentów znajdujących się w niekorzystnej sytuacji.</a:t>
            </a:r>
            <a:endParaRPr/>
          </a:p>
        </p:txBody>
      </p:sp>
      <p:sp>
        <p:nvSpPr>
          <p:cNvPr id="566" name="Google Shape;566;p87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Brak środków finansowych może ograniczyć dostęp do czesnego, podręczników i innych materiałów edukacyjnych.</a:t>
            </a:r>
            <a:endParaRPr/>
          </a:p>
        </p:txBody>
      </p:sp>
      <p:sp>
        <p:nvSpPr>
          <p:cNvPr id="567" name="Google Shape;567;p87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Ograniczenia finansowe stanowią dla uchodźców i imigrantów główną przeszkodę w zdobywaniu wyższego wykształcenia.</a:t>
            </a:r>
            <a:endParaRPr/>
          </a:p>
        </p:txBody>
      </p:sp>
      <p:sp>
        <p:nvSpPr>
          <p:cNvPr id="568" name="Google Shape;568;p87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Wpływ ograniczeń finansowych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569" name="Google Shape;569;p87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570" name="Google Shape;570;p87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571" name="Google Shape;571;p87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8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Posiadanie solidnych podstaw językowych może otworzyć możliwości szkolnictwa wyższego i poprawić dostęp do wysokiej jakości edukacji.</a:t>
            </a:r>
            <a:endParaRPr/>
          </a:p>
        </p:txBody>
      </p:sp>
      <p:sp>
        <p:nvSpPr>
          <p:cNvPr id="577" name="Google Shape;577;p88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Biegła znajomość języka wykładowego poprawia komunikację z kolegami i wykładowcami, co prowadzi do bardziej wzbogacającego doświadczenia edukacyjnego.</a:t>
            </a:r>
            <a:endParaRPr/>
          </a:p>
        </p:txBody>
      </p:sp>
      <p:sp>
        <p:nvSpPr>
          <p:cNvPr id="578" name="Google Shape;578;p88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Znajomość języka ma kluczowe znaczenie dla powodzenia w nauce, ponieważ pomaga w zrozumieniu materiałów szkoleniowych i uczestniczeniu w dyskusjach.</a:t>
            </a:r>
            <a:endParaRPr/>
          </a:p>
        </p:txBody>
      </p:sp>
      <p:sp>
        <p:nvSpPr>
          <p:cNvPr id="579" name="Google Shape;579;p88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Znajomość języka i dostęp do szkolnictwa wyższego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581" name="Google Shape;581;p88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582" name="Google Shape;582;p88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9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Uznawanie kwalifikacji pomaga uchodźcom i imigrantom wykorzystać swoje umiejętności i wnieść wkład w lokalną gospodarkę.</a:t>
            </a:r>
            <a:endParaRPr/>
          </a:p>
        </p:txBody>
      </p:sp>
      <p:sp>
        <p:nvSpPr>
          <p:cNvPr id="588" name="Google Shape;588;p89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Zapewnianie edukacji poszerza wiedzę, poprawia perspektywy zatrudnienia i sprzyja wymianie kulturalnej.</a:t>
            </a:r>
            <a:endParaRPr/>
          </a:p>
        </p:txBody>
      </p:sp>
      <p:sp>
        <p:nvSpPr>
          <p:cNvPr id="589" name="Google Shape;589;p89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Różnice w systemach edukacyjnych i ograniczone zasoby można rozwiązać poprzez ramy ewaluacji i programy wsparcia.</a:t>
            </a:r>
            <a:endParaRPr/>
          </a:p>
        </p:txBody>
      </p:sp>
      <p:sp>
        <p:nvSpPr>
          <p:cNvPr id="590" name="Google Shape;590;p89"/>
          <p:cNvSpPr txBox="1"/>
          <p:nvPr>
            <p:ph idx="2" type="subTitle"/>
          </p:nvPr>
        </p:nvSpPr>
        <p:spPr>
          <a:xfrm>
            <a:off x="457200" y="1477963"/>
            <a:ext cx="260667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636B61"/>
              </a:buClr>
              <a:buSzPts val="1800"/>
              <a:buFont typeface="Inter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Znaczenie uznania</a:t>
            </a:r>
            <a:endParaRPr/>
          </a:p>
        </p:txBody>
      </p:sp>
      <p:sp>
        <p:nvSpPr>
          <p:cNvPr id="591" name="Google Shape;591;p89"/>
          <p:cNvSpPr txBox="1"/>
          <p:nvPr>
            <p:ph idx="4" type="subTitle"/>
          </p:nvPr>
        </p:nvSpPr>
        <p:spPr>
          <a:xfrm>
            <a:off x="3268663" y="1477963"/>
            <a:ext cx="260667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Korzyści z dostępu</a:t>
            </a:r>
            <a:endParaRPr/>
          </a:p>
        </p:txBody>
      </p:sp>
      <p:sp>
        <p:nvSpPr>
          <p:cNvPr id="592" name="Google Shape;592;p89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Uznawanie kwalifikacji i dostęp do edukacji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593" name="Google Shape;593;p89"/>
          <p:cNvSpPr txBox="1"/>
          <p:nvPr>
            <p:ph idx="6" type="subTitle"/>
          </p:nvPr>
        </p:nvSpPr>
        <p:spPr>
          <a:xfrm>
            <a:off x="6080125" y="1477963"/>
            <a:ext cx="260667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636B61"/>
              </a:buClr>
              <a:buSzPts val="1800"/>
              <a:buFont typeface="Inter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Wyzwania i rozwiązania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0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Integracja różnych kultur poprawia komunikację i przyczynia się do sukcesu akademickiego.</a:t>
            </a:r>
            <a:endParaRPr/>
          </a:p>
        </p:txBody>
      </p:sp>
      <p:sp>
        <p:nvSpPr>
          <p:cNvPr id="599" name="Google Shape;599;p90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Zrozumienie lokalnej kultury pomaga w budowaniu relacji z uczniami i ich rodzinami.</a:t>
            </a:r>
            <a:endParaRPr/>
          </a:p>
        </p:txBody>
      </p:sp>
      <p:sp>
        <p:nvSpPr>
          <p:cNvPr id="600" name="Google Shape;600;p90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Integracja kulturowa ma kluczowe znaczenie dla zapewnienia dostępu do edukacji.</a:t>
            </a:r>
            <a:endParaRPr/>
          </a:p>
        </p:txBody>
      </p:sp>
      <p:sp>
        <p:nvSpPr>
          <p:cNvPr id="601" name="Google Shape;601;p90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Integracja Kulturowa i Edukacja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602" name="Google Shape;602;p90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603" name="Google Shape;603;p90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604" name="Google Shape;604;p90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1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Instytucje mogą poprawić dostęp do edukacji, oferując stypendia, elastyczne harmonogramy i zasoby wrażliwe kulturowo.</a:t>
            </a:r>
            <a:endParaRPr/>
          </a:p>
        </p:txBody>
      </p:sp>
      <p:sp>
        <p:nvSpPr>
          <p:cNvPr id="610" name="Google Shape;610;p91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Usługi wsparcia mogą obejmować pomoc językową, doradztwo, pomoc finansową i doradztwo akademickie.</a:t>
            </a:r>
            <a:endParaRPr/>
          </a:p>
        </p:txBody>
      </p:sp>
      <p:sp>
        <p:nvSpPr>
          <p:cNvPr id="611" name="Google Shape;611;p91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Dostęp do usług wsparcia ma kluczowe znaczenie dla pokonania barier przez uchodźców i imigrantów i odniesienia sukcesu w szkolnictwie wyższym.</a:t>
            </a:r>
            <a:endParaRPr/>
          </a:p>
        </p:txBody>
      </p:sp>
      <p:sp>
        <p:nvSpPr>
          <p:cNvPr id="612" name="Google Shape;612;p91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Dostępność usług wsparcia i dostęp do edukacji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614" name="Google Shape;614;p91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615" name="Google Shape;615;p91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2"/>
          <p:cNvSpPr txBox="1"/>
          <p:nvPr>
            <p:ph type="title"/>
          </p:nvPr>
        </p:nvSpPr>
        <p:spPr>
          <a:xfrm>
            <a:off x="457200" y="446088"/>
            <a:ext cx="8229600" cy="573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Hanken Grotesk"/>
              <a:buNone/>
            </a:pPr>
            <a:r>
              <a:rPr b="1" lang="pl" sz="252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Rozwój polityki i jego wpływ</a:t>
            </a:r>
            <a:endParaRPr b="1" sz="252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457200" y="1165225"/>
            <a:ext cx="3995738" cy="34036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4691063" y="1165225"/>
            <a:ext cx="3995737" cy="34036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92"/>
          <p:cNvSpPr txBox="1"/>
          <p:nvPr>
            <p:ph idx="1" type="body"/>
          </p:nvPr>
        </p:nvSpPr>
        <p:spPr>
          <a:xfrm>
            <a:off x="457200" y="1835150"/>
            <a:ext cx="3995738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Inter"/>
              <a:buChar char="•"/>
            </a:pPr>
            <a:r>
              <a:rPr lang="pl" sz="1100">
                <a:latin typeface="Inter"/>
                <a:ea typeface="Inter"/>
                <a:cs typeface="Inter"/>
                <a:sym typeface="Inter"/>
              </a:rPr>
              <a:t>Uznawanie kwalifikacji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Inter"/>
              <a:buChar char="•"/>
            </a:pPr>
            <a:r>
              <a:rPr lang="pl" sz="1100">
                <a:latin typeface="Inter"/>
                <a:ea typeface="Inter"/>
                <a:cs typeface="Inter"/>
                <a:sym typeface="Inter"/>
              </a:rPr>
              <a:t>Wsparcie finansowe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Inter"/>
              <a:buChar char="•"/>
            </a:pPr>
            <a:r>
              <a:rPr lang="pl" sz="1100">
                <a:latin typeface="Inter"/>
                <a:ea typeface="Inter"/>
                <a:cs typeface="Inter"/>
                <a:sym typeface="Inter"/>
              </a:rPr>
              <a:t>Znajomość języka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100"/>
              <a:buFont typeface="Inter"/>
              <a:buChar char="•"/>
            </a:pPr>
            <a:r>
              <a:rPr lang="pl" sz="1100">
                <a:latin typeface="Inter"/>
                <a:ea typeface="Inter"/>
                <a:cs typeface="Inter"/>
                <a:sym typeface="Inter"/>
              </a:rPr>
              <a:t>Integracja kulturowa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4" name="Google Shape;624;p92"/>
          <p:cNvSpPr txBox="1"/>
          <p:nvPr>
            <p:ph idx="3" type="subTitle"/>
          </p:nvPr>
        </p:nvSpPr>
        <p:spPr>
          <a:xfrm>
            <a:off x="457200" y="1165225"/>
            <a:ext cx="3995738" cy="6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75" spcFirstLastPara="1" rIns="13715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r>
              <a:rPr lang="pl" sz="1400">
                <a:solidFill>
                  <a:schemeClr val="accent4"/>
                </a:solidFill>
              </a:rPr>
              <a:t>Zmiany prawne i polityczne</a:t>
            </a:r>
            <a:endParaRPr sz="1400">
              <a:solidFill>
                <a:schemeClr val="accent4"/>
              </a:solidFill>
            </a:endParaRPr>
          </a:p>
        </p:txBody>
      </p:sp>
      <p:sp>
        <p:nvSpPr>
          <p:cNvPr id="625" name="Google Shape;625;p92"/>
          <p:cNvSpPr txBox="1"/>
          <p:nvPr>
            <p:ph idx="2" type="body"/>
          </p:nvPr>
        </p:nvSpPr>
        <p:spPr>
          <a:xfrm>
            <a:off x="4691063" y="1835150"/>
            <a:ext cx="3995737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Likwidacja barier kwalifikacyjnych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Większe możliwości pomocy finansowej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Programy wsparcia językowego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Inicjatywy integracyjne</a:t>
            </a:r>
            <a:endParaRPr/>
          </a:p>
        </p:txBody>
      </p:sp>
      <p:sp>
        <p:nvSpPr>
          <p:cNvPr id="626" name="Google Shape;626;p92"/>
          <p:cNvSpPr txBox="1"/>
          <p:nvPr>
            <p:ph idx="4" type="subTitle"/>
          </p:nvPr>
        </p:nvSpPr>
        <p:spPr>
          <a:xfrm>
            <a:off x="4691063" y="1165225"/>
            <a:ext cx="3995737" cy="6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75" spcFirstLastPara="1" rIns="13715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Hanken Grotesk SemiBold"/>
              <a:buNone/>
            </a:pPr>
            <a:r>
              <a:rPr lang="pl"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Wpływ na dostęp do szkolnictwa wyższego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3"/>
          <p:cNvSpPr txBox="1"/>
          <p:nvPr>
            <p:ph type="title"/>
          </p:nvPr>
        </p:nvSpPr>
        <p:spPr>
          <a:xfrm>
            <a:off x="457200" y="447675"/>
            <a:ext cx="82296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Hanken Grotesk"/>
              <a:buNone/>
            </a:pPr>
            <a:r>
              <a:rPr b="1" lang="pl" sz="252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Wezwanie do działania: Równe szanse edukacyjne</a:t>
            </a:r>
            <a:endParaRPr b="1" sz="252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32" name="Google Shape;632;p93"/>
          <p:cNvSpPr txBox="1"/>
          <p:nvPr>
            <p:ph idx="3" type="body"/>
          </p:nvPr>
        </p:nvSpPr>
        <p:spPr>
          <a:xfrm>
            <a:off x="6016625" y="1484313"/>
            <a:ext cx="2606675" cy="2868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Należy podkreślać biegłość językową, integrację kulturową i dostęp do usług wsparcia, aby ułatwić pomyślną integrację uchodźców i imigrantów w ramach szkolnictwa wyższego.</a:t>
            </a:r>
            <a:endParaRPr/>
          </a:p>
        </p:txBody>
      </p:sp>
      <p:sp>
        <p:nvSpPr>
          <p:cNvPr id="633" name="Google Shape;633;p93"/>
          <p:cNvSpPr txBox="1"/>
          <p:nvPr>
            <p:ph idx="2" type="body"/>
          </p:nvPr>
        </p:nvSpPr>
        <p:spPr>
          <a:xfrm>
            <a:off x="3236913" y="1471613"/>
            <a:ext cx="2606675" cy="2868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Naciskaj na programy wsparcia finansowego, które pomagają uchodźcom i imigrantom w pokryciu kosztów czesnego, podręczników i wydatków na życie podczas kontynuowania studiów.</a:t>
            </a:r>
            <a:endParaRPr/>
          </a:p>
        </p:txBody>
      </p:sp>
      <p:sp>
        <p:nvSpPr>
          <p:cNvPr id="634" name="Google Shape;634;p93"/>
          <p:cNvSpPr txBox="1"/>
          <p:nvPr>
            <p:ph idx="1" type="body"/>
          </p:nvPr>
        </p:nvSpPr>
        <p:spPr>
          <a:xfrm>
            <a:off x="457200" y="1471613"/>
            <a:ext cx="2606675" cy="2868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Zwolennik uznawania kwalifikacji, aby zapewnić uchodźcom i imigrantom dostęp do szkolnictwa wyższego w oparciu o ich umiejętności i wiedzę.</a:t>
            </a:r>
            <a:endParaRPr/>
          </a:p>
        </p:txBody>
      </p:sp>
      <p:cxnSp>
        <p:nvCxnSpPr>
          <p:cNvPr id="635" name="Google Shape;635;p93"/>
          <p:cNvCxnSpPr/>
          <p:nvPr/>
        </p:nvCxnSpPr>
        <p:spPr>
          <a:xfrm flipH="1" rot="10800000">
            <a:off x="457200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6" name="Google Shape;636;p93"/>
          <p:cNvCxnSpPr/>
          <p:nvPr/>
        </p:nvCxnSpPr>
        <p:spPr>
          <a:xfrm flipH="1" rot="10800000">
            <a:off x="3236913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p93"/>
          <p:cNvCxnSpPr/>
          <p:nvPr/>
        </p:nvCxnSpPr>
        <p:spPr>
          <a:xfrm flipH="1" rot="10800000">
            <a:off x="6016625" y="4343400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75" y="254000"/>
            <a:ext cx="598488" cy="598488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4"/>
          <p:cNvSpPr txBox="1"/>
          <p:nvPr>
            <p:ph type="ctrTitle"/>
          </p:nvPr>
        </p:nvSpPr>
        <p:spPr>
          <a:xfrm>
            <a:off x="1100138" y="1563688"/>
            <a:ext cx="571500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Wspieranie dostępu do szkolnictwa wyższego dla uchodźców i imigrantów</a:t>
            </a:r>
            <a:endParaRPr/>
          </a:p>
        </p:txBody>
      </p:sp>
      <p:sp>
        <p:nvSpPr>
          <p:cNvPr id="644" name="Google Shape;644;p94"/>
          <p:cNvSpPr txBox="1"/>
          <p:nvPr/>
        </p:nvSpPr>
        <p:spPr>
          <a:xfrm>
            <a:off x="1100138" y="4092575"/>
            <a:ext cx="465931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20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17 września 2023 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5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Porządek obrad</a:t>
            </a:r>
            <a:endParaRPr sz="2520">
              <a:solidFill>
                <a:schemeClr val="l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650" name="Google Shape;650;p95"/>
          <p:cNvSpPr txBox="1"/>
          <p:nvPr>
            <p:ph idx="1" type="body"/>
          </p:nvPr>
        </p:nvSpPr>
        <p:spPr>
          <a:xfrm>
            <a:off x="457200" y="1017588"/>
            <a:ext cx="4114800" cy="3717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Bariery w szkolnictwie wyższym dla uchodźców i imigrantów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Rozwój prawa i polityki w Europie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Kluczowe czynniki dostępu do szkolnictwa wyższego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Rola rzecznictwa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Skuteczne wskazówki i strategie rzecznictwa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Bądź na bieżąco ze zmianami prawnymi i politycznymi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Współpraca z władzami lokalnymi i uczelniami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Promowanie włączającego dostępu do szkolnictwa wyższego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Zwiększanie wsparcia finansowego dla uchodźców i imigrantów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80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Znaczenie znajomości języka</a:t>
            </a:r>
            <a:endParaRPr/>
          </a:p>
        </p:txBody>
      </p:sp>
      <p:sp>
        <p:nvSpPr>
          <p:cNvPr id="651" name="Google Shape;651;p95"/>
          <p:cNvSpPr txBox="1"/>
          <p:nvPr>
            <p:ph idx="1" type="body"/>
          </p:nvPr>
        </p:nvSpPr>
        <p:spPr>
          <a:xfrm>
            <a:off x="4572000" y="1017588"/>
            <a:ext cx="4572000" cy="3717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Integracja kulturowa w szkolnictwie wyższym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Dostęp do usług wsparcia dla uchodźców i imigrantów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Budowanie silnej sieci rzecznictwa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Uznawanie kwalifikacji uchodźców i imigrantów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800"/>
              </a:spcAft>
              <a:buSzPts val="1400"/>
              <a:buFont typeface="Inter"/>
              <a:buChar char="•"/>
            </a:pPr>
            <a:r>
              <a:rPr lang="pl">
                <a:latin typeface="Inter"/>
                <a:ea typeface="Inter"/>
                <a:cs typeface="Inter"/>
                <a:sym typeface="Inter"/>
              </a:rPr>
              <a:t>Wpływ rozwoju polityki na dostęp do szkolnictwa wyższego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8"/>
          <p:cNvSpPr txBox="1"/>
          <p:nvPr>
            <p:ph idx="1" type="body"/>
          </p:nvPr>
        </p:nvSpPr>
        <p:spPr>
          <a:xfrm>
            <a:off x="457200" y="636588"/>
            <a:ext cx="4270375" cy="3551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Bariery dla uchodźców i imigrantów w szkolnictwie wyższym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Rozwój prawa i polityki w Europie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Kluczowe wyzwania dla uchodźców i imigrantów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Raporty i zalecenia dotyczące edukacji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Rola rzecznictwa w dostępie do szkolnictwa wyższego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Skuteczne strategie rzecznictwa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Utrzymywanie informacji i współpraca na rzecz równych szans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Studia przypadków: skuteczne działania rzecznicze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Wpływ ograniczeń finansowych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Znajomość języka i dostęp do szkolnictwa wyższego</a:t>
            </a:r>
            <a:endParaRPr/>
          </a:p>
        </p:txBody>
      </p:sp>
      <p:sp>
        <p:nvSpPr>
          <p:cNvPr id="469" name="Google Shape;469;p78"/>
          <p:cNvSpPr txBox="1"/>
          <p:nvPr>
            <p:ph type="title"/>
          </p:nvPr>
        </p:nvSpPr>
        <p:spPr>
          <a:xfrm>
            <a:off x="457200" y="63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Porządek obrad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470" name="Google Shape;470;p78"/>
          <p:cNvSpPr txBox="1"/>
          <p:nvPr>
            <p:ph idx="1" type="body"/>
          </p:nvPr>
        </p:nvSpPr>
        <p:spPr>
          <a:xfrm>
            <a:off x="4729163" y="636588"/>
            <a:ext cx="4114800" cy="3551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Uznawanie kwalifikacji i dostęp do edukacji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Integracja Kulturowa i Edukacja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Dostępność usług wsparcia i dostęp do edukacji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Rozwój polityki i jego wpływ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Inter"/>
              <a:buChar char="•"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Wezwanie do działania: Równe szanse edukacyjne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6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Ograniczenia finansowe: Wysokie czesne i ograniczony dostęp do stypendiów mogą stanowić poważne bariery w szkolnictwie wyższym.</a:t>
            </a:r>
            <a:endParaRPr/>
          </a:p>
        </p:txBody>
      </p:sp>
      <p:sp>
        <p:nvSpPr>
          <p:cNvPr id="657" name="Google Shape;657;p96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Uznawanie kwalifikacji: Uchodźcy i imigranci często stają przed wyzwaniami związanymi z uznaniem ich kwalifikacji w kraju przyjmującym.</a:t>
            </a:r>
            <a:endParaRPr/>
          </a:p>
        </p:txBody>
      </p:sp>
      <p:sp>
        <p:nvSpPr>
          <p:cNvPr id="658" name="Google Shape;658;p96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Znajomość języka: ograniczona znajomość języka wykładowego może utrudniać osiągnięcie sukcesu w nauce.</a:t>
            </a:r>
            <a:endParaRPr sz="1400">
              <a:solidFill>
                <a:srgbClr val="FFFFFF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59" name="Google Shape;659;p96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Bariery w szkolnictwie wyższym dla uchodźców i imigrantów</a:t>
            </a:r>
            <a:endParaRPr/>
          </a:p>
        </p:txBody>
      </p:sp>
      <p:sp>
        <p:nvSpPr>
          <p:cNvPr id="660" name="Google Shape;660;p96"/>
          <p:cNvSpPr/>
          <p:nvPr/>
        </p:nvSpPr>
        <p:spPr>
          <a:xfrm>
            <a:off x="457200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01</a:t>
            </a:r>
            <a:endParaRPr/>
          </a:p>
        </p:txBody>
      </p:sp>
      <p:sp>
        <p:nvSpPr>
          <p:cNvPr id="661" name="Google Shape;661;p96"/>
          <p:cNvSpPr/>
          <p:nvPr/>
        </p:nvSpPr>
        <p:spPr>
          <a:xfrm>
            <a:off x="3236913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02</a:t>
            </a:r>
            <a:endParaRPr/>
          </a:p>
        </p:txBody>
      </p:sp>
      <p:sp>
        <p:nvSpPr>
          <p:cNvPr id="662" name="Google Shape;662;p96"/>
          <p:cNvSpPr/>
          <p:nvPr/>
        </p:nvSpPr>
        <p:spPr>
          <a:xfrm>
            <a:off x="6016625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7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Rozwój prawa i polityki w Europie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668" name="Google Shape;668;p97"/>
          <p:cNvSpPr txBox="1"/>
          <p:nvPr>
            <p:ph idx="2" type="body"/>
          </p:nvPr>
        </p:nvSpPr>
        <p:spPr>
          <a:xfrm>
            <a:off x="457200" y="354965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Zalecenie Rady Europy ma na celu sprawiedliwe uznawanie kwalifikacji i umiejętności uchodźców i imigrantów.</a:t>
            </a:r>
            <a:endParaRPr/>
          </a:p>
        </p:txBody>
      </p:sp>
      <p:sp>
        <p:nvSpPr>
          <p:cNvPr id="669" name="Google Shape;669;p97"/>
          <p:cNvSpPr txBox="1"/>
          <p:nvPr>
            <p:ph idx="1" type="body"/>
          </p:nvPr>
        </p:nvSpPr>
        <p:spPr>
          <a:xfrm>
            <a:off x="457200" y="240030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Kraje wprowadziły polityki ułatwiające uznawanie kwalifikacji zdobytych przez uchodźców i imigrantów.</a:t>
            </a:r>
            <a:endParaRPr/>
          </a:p>
        </p:txBody>
      </p:sp>
      <p:sp>
        <p:nvSpPr>
          <p:cNvPr id="670" name="Google Shape;670;p97"/>
          <p:cNvSpPr txBox="1"/>
          <p:nvPr>
            <p:ph idx="3" type="body"/>
          </p:nvPr>
        </p:nvSpPr>
        <p:spPr>
          <a:xfrm>
            <a:off x="457200" y="1249363"/>
            <a:ext cx="6862763" cy="92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Inicjatywy UE, takie jak Erasmus+ i Europejskie Ramy Kwalifikacji, promują równe szanse edukacyjne.</a:t>
            </a:r>
            <a:endParaRPr/>
          </a:p>
        </p:txBody>
      </p:sp>
      <p:cxnSp>
        <p:nvCxnSpPr>
          <p:cNvPr id="671" name="Google Shape;671;p97"/>
          <p:cNvCxnSpPr/>
          <p:nvPr/>
        </p:nvCxnSpPr>
        <p:spPr>
          <a:xfrm>
            <a:off x="457200" y="228917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97"/>
          <p:cNvCxnSpPr/>
          <p:nvPr/>
        </p:nvCxnSpPr>
        <p:spPr>
          <a:xfrm>
            <a:off x="457200" y="343852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" name="Google Shape;677;p98"/>
          <p:cNvGraphicFramePr/>
          <p:nvPr/>
        </p:nvGraphicFramePr>
        <p:xfrm>
          <a:off x="457200" y="121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{04731982-851C-41EF-ABDB-200815381A41}</a:tableStyleId>
              </a:tblPr>
              <a:tblGrid>
                <a:gridCol w="2077375"/>
                <a:gridCol w="6152225"/>
              </a:tblGrid>
              <a:tr h="111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8" name="Google Shape;678;p98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Kluczowe czynniki dostępu do szkolnictwa wyższego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679" name="Google Shape;679;p98"/>
          <p:cNvSpPr txBox="1"/>
          <p:nvPr>
            <p:ph idx="4294967295" type="body"/>
          </p:nvPr>
        </p:nvSpPr>
        <p:spPr>
          <a:xfrm>
            <a:off x="2749550" y="1292225"/>
            <a:ext cx="5024438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Istotną barierą może być ograniczona znajomość języka w kraju przyjmującym. Pomocne mogą być kursy językowe i programy wsparcia.</a:t>
            </a:r>
            <a:endParaRPr/>
          </a:p>
        </p:txBody>
      </p:sp>
      <p:sp>
        <p:nvSpPr>
          <p:cNvPr id="680" name="Google Shape;680;p98"/>
          <p:cNvSpPr txBox="1"/>
          <p:nvPr>
            <p:ph idx="4294967295" type="body"/>
          </p:nvPr>
        </p:nvSpPr>
        <p:spPr>
          <a:xfrm>
            <a:off x="2749550" y="2398713"/>
            <a:ext cx="5024438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Uchodźcy i imigranci często mają trudności z uznaniem ich kwalifikacji. Uproszczenie tego procesu może ułatwić dostęp.</a:t>
            </a:r>
            <a:endParaRPr/>
          </a:p>
        </p:txBody>
      </p:sp>
      <p:sp>
        <p:nvSpPr>
          <p:cNvPr id="681" name="Google Shape;681;p98"/>
          <p:cNvSpPr txBox="1"/>
          <p:nvPr>
            <p:ph idx="4294967295" type="subTitle"/>
          </p:nvPr>
        </p:nvSpPr>
        <p:spPr>
          <a:xfrm>
            <a:off x="457200" y="1292225"/>
            <a:ext cx="1828800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1" i="0" lang="pl" sz="14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Umiejętności językowe</a:t>
            </a:r>
            <a:endParaRPr/>
          </a:p>
        </p:txBody>
      </p:sp>
      <p:sp>
        <p:nvSpPr>
          <p:cNvPr id="682" name="Google Shape;682;p98"/>
          <p:cNvSpPr txBox="1"/>
          <p:nvPr>
            <p:ph idx="4294967295" type="subTitle"/>
          </p:nvPr>
        </p:nvSpPr>
        <p:spPr>
          <a:xfrm>
            <a:off x="457200" y="2398713"/>
            <a:ext cx="1828800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1" i="0" lang="pl" sz="14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Uznanie kwalifikacji</a:t>
            </a:r>
            <a:endParaRPr/>
          </a:p>
        </p:txBody>
      </p:sp>
      <p:sp>
        <p:nvSpPr>
          <p:cNvPr id="683" name="Google Shape;683;p98"/>
          <p:cNvSpPr txBox="1"/>
          <p:nvPr>
            <p:ph idx="4294967295" type="subTitle"/>
          </p:nvPr>
        </p:nvSpPr>
        <p:spPr>
          <a:xfrm>
            <a:off x="457200" y="3506788"/>
            <a:ext cx="1828800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anken Grotesk"/>
              <a:buNone/>
            </a:pPr>
            <a:r>
              <a:rPr b="1" i="0" lang="pl" sz="14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Bariery finansowe</a:t>
            </a:r>
            <a:endParaRPr/>
          </a:p>
        </p:txBody>
      </p:sp>
      <p:sp>
        <p:nvSpPr>
          <p:cNvPr id="684" name="Google Shape;684;p98"/>
          <p:cNvSpPr txBox="1"/>
          <p:nvPr>
            <p:ph idx="4294967295" type="body"/>
          </p:nvPr>
        </p:nvSpPr>
        <p:spPr>
          <a:xfrm>
            <a:off x="2749550" y="3506788"/>
            <a:ext cx="5024438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Ograniczenia finansowe mogą uniemożliwić dostęp do szkolnictwa wyższego. Pomocne mogą być stypendia i pomoc finansowa.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9"/>
          <p:cNvSpPr txBox="1"/>
          <p:nvPr>
            <p:ph idx="3" type="body"/>
          </p:nvPr>
        </p:nvSpPr>
        <p:spPr>
          <a:xfrm>
            <a:off x="6016625" y="1608138"/>
            <a:ext cx="2606675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Advocacy współpracuje z organizacjami i osobami prywatnymi w celu opracowania strategii wspierających równe szanse edukacyjne.</a:t>
            </a:r>
            <a:endParaRPr/>
          </a:p>
        </p:txBody>
      </p:sp>
      <p:sp>
        <p:nvSpPr>
          <p:cNvPr id="690" name="Google Shape;690;p99"/>
          <p:cNvSpPr txBox="1"/>
          <p:nvPr>
            <p:ph idx="2" type="body"/>
          </p:nvPr>
        </p:nvSpPr>
        <p:spPr>
          <a:xfrm>
            <a:off x="3236913" y="1608138"/>
            <a:ext cx="2606675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Rzecznictwo wpływa na decydentów i promuje zmiany w ramach prawnych i politycznych w celu usunięcia tych barier.</a:t>
            </a:r>
            <a:endParaRPr/>
          </a:p>
        </p:txBody>
      </p:sp>
      <p:sp>
        <p:nvSpPr>
          <p:cNvPr id="691" name="Google Shape;691;p99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accent1"/>
                </a:solidFill>
              </a:rPr>
              <a:t>Rola rzecznictwa</a:t>
            </a:r>
            <a:endParaRPr sz="2520">
              <a:solidFill>
                <a:schemeClr val="accent1"/>
              </a:solidFill>
            </a:endParaRPr>
          </a:p>
        </p:txBody>
      </p:sp>
      <p:sp>
        <p:nvSpPr>
          <p:cNvPr id="692" name="Google Shape;692;p99"/>
          <p:cNvSpPr txBox="1"/>
          <p:nvPr>
            <p:ph idx="1" type="body"/>
          </p:nvPr>
        </p:nvSpPr>
        <p:spPr>
          <a:xfrm>
            <a:off x="457200" y="1608138"/>
            <a:ext cx="2606675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Doradztwo podnosi świadomość na temat barier, jakie napotykają uchodźcy i imigranci w dostępie do szkolnictwa wyższego.</a:t>
            </a:r>
            <a:endParaRPr/>
          </a:p>
        </p:txBody>
      </p:sp>
      <p:cxnSp>
        <p:nvCxnSpPr>
          <p:cNvPr id="693" name="Google Shape;693;p99"/>
          <p:cNvCxnSpPr/>
          <p:nvPr/>
        </p:nvCxnSpPr>
        <p:spPr>
          <a:xfrm>
            <a:off x="457200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4" name="Google Shape;694;p99"/>
          <p:cNvCxnSpPr/>
          <p:nvPr/>
        </p:nvCxnSpPr>
        <p:spPr>
          <a:xfrm>
            <a:off x="3236913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5" name="Google Shape;695;p99"/>
          <p:cNvCxnSpPr/>
          <p:nvPr/>
        </p:nvCxnSpPr>
        <p:spPr>
          <a:xfrm>
            <a:off x="6016625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0"/>
          <p:cNvSpPr/>
          <p:nvPr/>
        </p:nvSpPr>
        <p:spPr>
          <a:xfrm>
            <a:off x="-6350" y="144463"/>
            <a:ext cx="9150350" cy="4856162"/>
          </a:xfrm>
          <a:prstGeom prst="rect">
            <a:avLst/>
          </a:prstGeom>
          <a:solidFill>
            <a:srgbClr val="FFFFF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00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Skuteczne wskazówki i strategie rzecznictwa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702" name="Google Shape;702;p100"/>
          <p:cNvSpPr txBox="1"/>
          <p:nvPr>
            <p:ph idx="1" type="body"/>
          </p:nvPr>
        </p:nvSpPr>
        <p:spPr>
          <a:xfrm>
            <a:off x="4572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Buduj partnerstwa na rzecz silniejszego rzecznictwa.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Bądź na bieżąco z istotnymi zmianami prawnymi.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Twórz jasne, przekonujące komunikaty.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Współpracuj z decydentami na rzecz zmian.</a:t>
            </a:r>
            <a:endParaRPr/>
          </a:p>
        </p:txBody>
      </p:sp>
      <p:sp>
        <p:nvSpPr>
          <p:cNvPr id="703" name="Google Shape;703;p100"/>
          <p:cNvSpPr txBox="1"/>
          <p:nvPr>
            <p:ph idx="2" type="body"/>
          </p:nvPr>
        </p:nvSpPr>
        <p:spPr>
          <a:xfrm>
            <a:off x="48006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Organizuj kampanie i wydarzenia uświadamiające.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Rozpowszechniaj materiały edukacyjne.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Współpraca z uczelniami w zakresie stypendiów.</a:t>
            </a:r>
            <a:endParaRPr/>
          </a:p>
          <a:p>
            <a:pPr indent="-2476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Hanken Grotesk"/>
              <a:buChar char="•"/>
            </a:pPr>
            <a:r>
              <a:rPr lang="pl" sz="1200">
                <a:latin typeface="Hanken Grotesk"/>
                <a:ea typeface="Hanken Grotesk"/>
                <a:cs typeface="Hanken Grotesk"/>
                <a:sym typeface="Hanken Grotesk"/>
              </a:rPr>
              <a:t>Opracuj dostosowane programy językowe i integracyjne.</a:t>
            </a:r>
            <a:endParaRPr/>
          </a:p>
        </p:txBody>
      </p:sp>
      <p:sp>
        <p:nvSpPr>
          <p:cNvPr id="704" name="Google Shape;704;p100"/>
          <p:cNvSpPr txBox="1"/>
          <p:nvPr>
            <p:ph idx="3" type="subTitle"/>
          </p:nvPr>
        </p:nvSpPr>
        <p:spPr>
          <a:xfrm>
            <a:off x="4572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Porady</a:t>
            </a:r>
            <a:endParaRPr/>
          </a:p>
        </p:txBody>
      </p:sp>
      <p:sp>
        <p:nvSpPr>
          <p:cNvPr id="705" name="Google Shape;705;p100"/>
          <p:cNvSpPr txBox="1"/>
          <p:nvPr>
            <p:ph idx="4" type="subTitle"/>
          </p:nvPr>
        </p:nvSpPr>
        <p:spPr>
          <a:xfrm>
            <a:off x="48006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 typeface="Hanken Grotesk SemiBold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Strategie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01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Angażuj się w dyskusje, uczestnicz w konferencjach i warsztatach poświęconych edukacji i migracji, aby być na bieżąco z najnowszymi osiągnięciami.</a:t>
            </a:r>
            <a:endParaRPr/>
          </a:p>
        </p:txBody>
      </p:sp>
      <p:sp>
        <p:nvSpPr>
          <p:cNvPr id="711" name="Google Shape;711;p101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Pozostań w kontakcie z organizacjami i sieciami, które opowiadają się za prawami uchodźców i imigrantów w dostępie do szkolnictwa wyższego.</a:t>
            </a:r>
            <a:endParaRPr/>
          </a:p>
        </p:txBody>
      </p:sp>
      <p:sp>
        <p:nvSpPr>
          <p:cNvPr id="712" name="Google Shape;712;p101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Regularnie monitoruj aktualizacje dotyczące zmian prawnych i politycznych związanych z edukacją uchodźców i imigrantów.</a:t>
            </a:r>
            <a:endParaRPr sz="1400">
              <a:solidFill>
                <a:srgbClr val="FFFFFF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713" name="Google Shape;713;p101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Bądź na bieżąco ze zmianami prawnymi i politycznymi</a:t>
            </a:r>
            <a:endParaRPr/>
          </a:p>
        </p:txBody>
      </p:sp>
      <p:sp>
        <p:nvSpPr>
          <p:cNvPr id="714" name="Google Shape;714;p101"/>
          <p:cNvSpPr/>
          <p:nvPr/>
        </p:nvSpPr>
        <p:spPr>
          <a:xfrm>
            <a:off x="457200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01</a:t>
            </a:r>
            <a:endParaRPr/>
          </a:p>
        </p:txBody>
      </p:sp>
      <p:sp>
        <p:nvSpPr>
          <p:cNvPr id="715" name="Google Shape;715;p101"/>
          <p:cNvSpPr/>
          <p:nvPr/>
        </p:nvSpPr>
        <p:spPr>
          <a:xfrm>
            <a:off x="3236913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02</a:t>
            </a:r>
            <a:endParaRPr/>
          </a:p>
        </p:txBody>
      </p:sp>
      <p:sp>
        <p:nvSpPr>
          <p:cNvPr id="716" name="Google Shape;716;p101"/>
          <p:cNvSpPr/>
          <p:nvPr/>
        </p:nvSpPr>
        <p:spPr>
          <a:xfrm>
            <a:off x="6016625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2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Współpraca z władzami lokalnymi i uniwersytetami w celu opracowania inicjatyw dotyczących biegłości językowej, uznawania kwalifikacji i ograniczeń finansowych.</a:t>
            </a:r>
            <a:endParaRPr/>
          </a:p>
        </p:txBody>
      </p:sp>
      <p:sp>
        <p:nvSpPr>
          <p:cNvPr id="722" name="Google Shape;722;p102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Nawiązuj sojusze z uniwersytetami, aby tworzyć specjalistyczne programy i usługi wsparcia dostosowane do potrzeb studentów-uchodźców i imigrantów.</a:t>
            </a:r>
            <a:endParaRPr/>
          </a:p>
        </p:txBody>
      </p:sp>
      <p:sp>
        <p:nvSpPr>
          <p:cNvPr id="723" name="Google Shape;723;p102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Nawiąż partnerstwo z władzami lokalnymi, aby propagować politykę promującą równe szanse edukacyjne dla uchodźców i imigrantów.</a:t>
            </a:r>
            <a:endParaRPr sz="1400">
              <a:solidFill>
                <a:srgbClr val="FFFFFF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724" name="Google Shape;724;p102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Współpraca z władzami lokalnymi i uczelniami</a:t>
            </a:r>
            <a:endParaRPr/>
          </a:p>
        </p:txBody>
      </p:sp>
      <p:sp>
        <p:nvSpPr>
          <p:cNvPr id="725" name="Google Shape;725;p102"/>
          <p:cNvSpPr/>
          <p:nvPr/>
        </p:nvSpPr>
        <p:spPr>
          <a:xfrm>
            <a:off x="457200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01</a:t>
            </a:r>
            <a:endParaRPr/>
          </a:p>
        </p:txBody>
      </p:sp>
      <p:sp>
        <p:nvSpPr>
          <p:cNvPr id="726" name="Google Shape;726;p102"/>
          <p:cNvSpPr/>
          <p:nvPr/>
        </p:nvSpPr>
        <p:spPr>
          <a:xfrm>
            <a:off x="3236913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02</a:t>
            </a:r>
            <a:endParaRPr/>
          </a:p>
        </p:txBody>
      </p:sp>
      <p:sp>
        <p:nvSpPr>
          <p:cNvPr id="727" name="Google Shape;727;p102"/>
          <p:cNvSpPr/>
          <p:nvPr/>
        </p:nvSpPr>
        <p:spPr>
          <a:xfrm>
            <a:off x="6016625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3"/>
          <p:cNvSpPr txBox="1"/>
          <p:nvPr>
            <p:ph idx="5" type="body"/>
          </p:nvPr>
        </p:nvSpPr>
        <p:spPr>
          <a:xfrm>
            <a:off x="6080125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Współpracuj z innymi i pracuj razem, aby promować równe szanse edukacyjne dla uchodźców i imigrantów.</a:t>
            </a:r>
            <a:endParaRPr/>
          </a:p>
        </p:txBody>
      </p:sp>
      <p:sp>
        <p:nvSpPr>
          <p:cNvPr id="733" name="Google Shape;733;p103"/>
          <p:cNvSpPr txBox="1"/>
          <p:nvPr>
            <p:ph idx="3" type="body"/>
          </p:nvPr>
        </p:nvSpPr>
        <p:spPr>
          <a:xfrm>
            <a:off x="3268663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Bądź na bieżąco ze zmianami prawnymi i politycznymi, aby skutecznie opowiadać się za włączającym dostępem do szkolnictwa wyższego.</a:t>
            </a:r>
            <a:endParaRPr/>
          </a:p>
        </p:txBody>
      </p:sp>
      <p:sp>
        <p:nvSpPr>
          <p:cNvPr id="734" name="Google Shape;734;p103"/>
          <p:cNvSpPr txBox="1"/>
          <p:nvPr>
            <p:ph idx="1" type="body"/>
          </p:nvPr>
        </p:nvSpPr>
        <p:spPr>
          <a:xfrm>
            <a:off x="457200" y="2133600"/>
            <a:ext cx="26066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Rzecznictwo odgrywa kluczową rolę we wspieraniu dostępu uchodźców i imigrantów do szkolnictwa wyższego.</a:t>
            </a:r>
            <a:endParaRPr sz="1400">
              <a:solidFill>
                <a:srgbClr val="FFFFFF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735" name="Google Shape;735;p103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Promowanie włączającego dostępu do szkolnictwa wyższego</a:t>
            </a:r>
            <a:endParaRPr/>
          </a:p>
        </p:txBody>
      </p:sp>
      <p:sp>
        <p:nvSpPr>
          <p:cNvPr id="736" name="Google Shape;736;p103"/>
          <p:cNvSpPr/>
          <p:nvPr/>
        </p:nvSpPr>
        <p:spPr>
          <a:xfrm>
            <a:off x="457200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01</a:t>
            </a:r>
            <a:endParaRPr/>
          </a:p>
        </p:txBody>
      </p:sp>
      <p:sp>
        <p:nvSpPr>
          <p:cNvPr id="737" name="Google Shape;737;p103"/>
          <p:cNvSpPr/>
          <p:nvPr/>
        </p:nvSpPr>
        <p:spPr>
          <a:xfrm>
            <a:off x="3236913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02</a:t>
            </a:r>
            <a:endParaRPr/>
          </a:p>
        </p:txBody>
      </p:sp>
      <p:sp>
        <p:nvSpPr>
          <p:cNvPr id="738" name="Google Shape;738;p103"/>
          <p:cNvSpPr/>
          <p:nvPr/>
        </p:nvSpPr>
        <p:spPr>
          <a:xfrm>
            <a:off x="6016625" y="1587500"/>
            <a:ext cx="2606675" cy="474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" sz="4500" u="none" cap="none" strike="noStrike">
                <a:solidFill>
                  <a:srgbClr val="FFFFFF"/>
                </a:solidFill>
                <a:latin typeface="Hanken Grotesk Black"/>
                <a:ea typeface="Hanken Grotesk Black"/>
                <a:cs typeface="Hanken Grotesk Black"/>
                <a:sym typeface="Hanken Grotesk Black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04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Zwiększanie wsparcia finansowego dla uchodźców i imigrantów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744" name="Google Shape;744;p104"/>
          <p:cNvSpPr txBox="1"/>
          <p:nvPr>
            <p:ph idx="2" type="body"/>
          </p:nvPr>
        </p:nvSpPr>
        <p:spPr>
          <a:xfrm>
            <a:off x="457200" y="354965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Współpraca z agencjami rządowymi, organizacjami pozarządowymi i organizacjami sektora prywatnego może pomóc w mobilizacji zasobów i tworzeniu stypendiów dla uchodźców i imigrantów.</a:t>
            </a:r>
            <a:endParaRPr/>
          </a:p>
        </p:txBody>
      </p:sp>
      <p:sp>
        <p:nvSpPr>
          <p:cNvPr id="745" name="Google Shape;745;p104"/>
          <p:cNvSpPr txBox="1"/>
          <p:nvPr>
            <p:ph idx="1" type="body"/>
          </p:nvPr>
        </p:nvSpPr>
        <p:spPr>
          <a:xfrm>
            <a:off x="457200" y="240030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Zwiększenie wsparcia finansowego może pomóc w zmniejszeniu ciężaru wydatków na edukację i promowaniu równych szans edukacyjnych.</a:t>
            </a:r>
            <a:endParaRPr/>
          </a:p>
        </p:txBody>
      </p:sp>
      <p:sp>
        <p:nvSpPr>
          <p:cNvPr id="746" name="Google Shape;746;p104"/>
          <p:cNvSpPr txBox="1"/>
          <p:nvPr>
            <p:ph idx="3" type="body"/>
          </p:nvPr>
        </p:nvSpPr>
        <p:spPr>
          <a:xfrm>
            <a:off x="457200" y="1249363"/>
            <a:ext cx="6862763" cy="92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Ograniczone zasoby finansowe stanowią dla uchodźców i imigrantów istotną barierę w dostępie do szkolnictwa wyższego.</a:t>
            </a:r>
            <a:endParaRPr/>
          </a:p>
        </p:txBody>
      </p:sp>
      <p:cxnSp>
        <p:nvCxnSpPr>
          <p:cNvPr id="747" name="Google Shape;747;p104"/>
          <p:cNvCxnSpPr/>
          <p:nvPr/>
        </p:nvCxnSpPr>
        <p:spPr>
          <a:xfrm>
            <a:off x="457200" y="228917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8" name="Google Shape;748;p104"/>
          <p:cNvCxnSpPr/>
          <p:nvPr/>
        </p:nvCxnSpPr>
        <p:spPr>
          <a:xfrm>
            <a:off x="457200" y="343852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5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Programy i zasoby wsparcia językowego są niezbędne, aby pomóc uchodźcom i imigrantom w doskonaleniu ich umiejętności językowych.</a:t>
            </a:r>
            <a:endParaRPr/>
          </a:p>
        </p:txBody>
      </p:sp>
      <p:sp>
        <p:nvSpPr>
          <p:cNvPr id="754" name="Google Shape;754;p105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Brak znajomości języka może skutkować trudnościami w rozumieniu wykładów, uczestniczeniu w dyskusjach i wykonywaniu zadań.</a:t>
            </a:r>
            <a:endParaRPr/>
          </a:p>
        </p:txBody>
      </p:sp>
      <p:sp>
        <p:nvSpPr>
          <p:cNvPr id="755" name="Google Shape;755;p105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Znajomość języka ma kluczowe znaczenie dla skutecznej komunikacji i sukcesu akademickiego w szkolnictwie wyższym.</a:t>
            </a:r>
            <a:endParaRPr/>
          </a:p>
        </p:txBody>
      </p:sp>
      <p:sp>
        <p:nvSpPr>
          <p:cNvPr id="756" name="Google Shape;756;p105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Znaczenie znajomości języka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757" name="Google Shape;757;p105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758" name="Google Shape;758;p105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759" name="Google Shape;759;p105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9"/>
          <p:cNvSpPr txBox="1"/>
          <p:nvPr>
            <p:ph idx="2" type="body"/>
          </p:nvPr>
        </p:nvSpPr>
        <p:spPr>
          <a:xfrm>
            <a:off x="3268663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Znajomość języków i wyzwania związane z integracją kulturową.</a:t>
            </a:r>
            <a:endParaRPr/>
          </a:p>
        </p:txBody>
      </p:sp>
      <p:sp>
        <p:nvSpPr>
          <p:cNvPr id="476" name="Google Shape;476;p79"/>
          <p:cNvSpPr txBox="1"/>
          <p:nvPr>
            <p:ph idx="3" type="body"/>
          </p:nvPr>
        </p:nvSpPr>
        <p:spPr>
          <a:xfrm>
            <a:off x="6048375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Bariery finansowe, w tym wysokie czesne i ograniczony dostęp do stypendiów czy pożyczek.</a:t>
            </a:r>
            <a:endParaRPr/>
          </a:p>
        </p:txBody>
      </p:sp>
      <p:sp>
        <p:nvSpPr>
          <p:cNvPr id="477" name="Google Shape;477;p79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Bariery dla uchodźców i imigrantów w szkolnictwie wyższym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478" name="Google Shape;478;p79"/>
          <p:cNvSpPr/>
          <p:nvPr/>
        </p:nvSpPr>
        <p:spPr>
          <a:xfrm>
            <a:off x="1333500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479" name="Google Shape;479;p79"/>
          <p:cNvSpPr/>
          <p:nvPr/>
        </p:nvSpPr>
        <p:spPr>
          <a:xfrm>
            <a:off x="4113213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480" name="Google Shape;480;p79"/>
          <p:cNvSpPr/>
          <p:nvPr/>
        </p:nvSpPr>
        <p:spPr>
          <a:xfrm>
            <a:off x="6892925" y="1597025"/>
            <a:ext cx="917575" cy="917575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  <p:sp>
        <p:nvSpPr>
          <p:cNvPr id="481" name="Google Shape;481;p79"/>
          <p:cNvSpPr txBox="1"/>
          <p:nvPr>
            <p:ph idx="1" type="body"/>
          </p:nvPr>
        </p:nvSpPr>
        <p:spPr>
          <a:xfrm>
            <a:off x="488950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Ograniczone uznawanie kwalifikacji uzyskanych w kraju ojczystym.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6"/>
          <p:cNvSpPr txBox="1"/>
          <p:nvPr>
            <p:ph idx="1" type="body"/>
          </p:nvPr>
        </p:nvSpPr>
        <p:spPr>
          <a:xfrm>
            <a:off x="488950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Strategie takie jak szkolenia dotyczące różnorodności i włączania, programy wymiany kulturalnej i inicjatywy mentorskie mogą wspierać integrację kulturową w szkolnictwie wyższym.</a:t>
            </a:r>
            <a:endParaRPr/>
          </a:p>
        </p:txBody>
      </p:sp>
      <p:sp>
        <p:nvSpPr>
          <p:cNvPr id="765" name="Google Shape;765;p106"/>
          <p:cNvSpPr txBox="1"/>
          <p:nvPr>
            <p:ph idx="2" type="body"/>
          </p:nvPr>
        </p:nvSpPr>
        <p:spPr>
          <a:xfrm>
            <a:off x="3268663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Promowanie integracji kulturowej w szkolnictwie wyższym może pomóc w stworzeniu przyjaznego i włączającego środowiska dla uchodźców i imigrantów.</a:t>
            </a:r>
            <a:endParaRPr/>
          </a:p>
        </p:txBody>
      </p:sp>
      <p:sp>
        <p:nvSpPr>
          <p:cNvPr id="766" name="Google Shape;766;p106"/>
          <p:cNvSpPr txBox="1"/>
          <p:nvPr>
            <p:ph idx="3" type="body"/>
          </p:nvPr>
        </p:nvSpPr>
        <p:spPr>
          <a:xfrm>
            <a:off x="6048375" y="2727325"/>
            <a:ext cx="26066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Hanken Grotesk"/>
              <a:buNone/>
            </a:pPr>
            <a:r>
              <a:rPr lang="pl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Integracja kulturowa jest kluczowym wyzwaniem, przed jakim stają uchodźcy i imigranci w dostępie do szkolnictwa wyższego.</a:t>
            </a:r>
            <a:endParaRPr/>
          </a:p>
        </p:txBody>
      </p:sp>
      <p:sp>
        <p:nvSpPr>
          <p:cNvPr id="767" name="Google Shape;767;p106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Integracja kulturowa w szkolnictwie wyższym</a:t>
            </a:r>
            <a:endParaRPr sz="2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07"/>
          <p:cNvSpPr txBox="1"/>
          <p:nvPr>
            <p:ph idx="2" type="body"/>
          </p:nvPr>
        </p:nvSpPr>
        <p:spPr>
          <a:xfrm>
            <a:off x="909638" y="3582988"/>
            <a:ext cx="6858000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 sz="12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Należy podjąć wysiłki w celu poprawy dostępu do usług wsparcia poprzez partnerstwa społeczne, programy pomocy językowej i szkolenia w zakresie kompetencji kulturowych.</a:t>
            </a:r>
            <a:endParaRPr/>
          </a:p>
        </p:txBody>
      </p:sp>
      <p:sp>
        <p:nvSpPr>
          <p:cNvPr id="773" name="Google Shape;773;p107"/>
          <p:cNvSpPr txBox="1"/>
          <p:nvPr>
            <p:ph idx="1" type="body"/>
          </p:nvPr>
        </p:nvSpPr>
        <p:spPr>
          <a:xfrm>
            <a:off x="909638" y="2360613"/>
            <a:ext cx="6858000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 sz="12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Brak świadomości, bariery językowe i różnice kulturowe mogą dodatkowo utrudniać dostęp do usług wsparcia.</a:t>
            </a:r>
            <a:endParaRPr/>
          </a:p>
        </p:txBody>
      </p:sp>
      <p:sp>
        <p:nvSpPr>
          <p:cNvPr id="774" name="Google Shape;774;p107"/>
          <p:cNvSpPr txBox="1"/>
          <p:nvPr>
            <p:ph idx="3" type="body"/>
          </p:nvPr>
        </p:nvSpPr>
        <p:spPr>
          <a:xfrm>
            <a:off x="909638" y="1139825"/>
            <a:ext cx="6858000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 sz="120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Uchodźcy i imigranci stoją przed wyzwaniami w dostępie do usług wsparcia, takich jak mieszkalnictwo, opieka zdrowotna i pomoc prawna.</a:t>
            </a:r>
            <a:endParaRPr/>
          </a:p>
        </p:txBody>
      </p:sp>
      <p:sp>
        <p:nvSpPr>
          <p:cNvPr id="775" name="Google Shape;775;p107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</a:pPr>
            <a:r>
              <a:rPr lang="pl" sz="2500">
                <a:latin typeface="Hanken Grotesk"/>
                <a:ea typeface="Hanken Grotesk"/>
                <a:cs typeface="Hanken Grotesk"/>
                <a:sym typeface="Hanken Grotesk"/>
              </a:rPr>
              <a:t>Dostęp do usług wsparcia dla uchodźców i imigrantów</a:t>
            </a:r>
            <a:endParaRPr/>
          </a:p>
        </p:txBody>
      </p:sp>
      <p:cxnSp>
        <p:nvCxnSpPr>
          <p:cNvPr id="776" name="Google Shape;776;p107"/>
          <p:cNvCxnSpPr/>
          <p:nvPr/>
        </p:nvCxnSpPr>
        <p:spPr>
          <a:xfrm>
            <a:off x="571500" y="1060450"/>
            <a:ext cx="0" cy="35877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107"/>
          <p:cNvCxnSpPr>
            <a:endCxn id="773" idx="1"/>
          </p:cNvCxnSpPr>
          <p:nvPr/>
        </p:nvCxnSpPr>
        <p:spPr>
          <a:xfrm>
            <a:off x="531938" y="2854326"/>
            <a:ext cx="37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8" name="Google Shape;778;p107"/>
          <p:cNvCxnSpPr>
            <a:endCxn id="772" idx="1"/>
          </p:cNvCxnSpPr>
          <p:nvPr/>
        </p:nvCxnSpPr>
        <p:spPr>
          <a:xfrm>
            <a:off x="531938" y="4075907"/>
            <a:ext cx="37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9" name="Google Shape;779;p107"/>
          <p:cNvCxnSpPr>
            <a:endCxn id="774" idx="1"/>
          </p:cNvCxnSpPr>
          <p:nvPr/>
        </p:nvCxnSpPr>
        <p:spPr>
          <a:xfrm>
            <a:off x="531938" y="1632744"/>
            <a:ext cx="37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8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Budowanie silnej sieci rzecznictwa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785" name="Google Shape;785;p108"/>
          <p:cNvSpPr txBox="1"/>
          <p:nvPr>
            <p:ph idx="2" type="body"/>
          </p:nvPr>
        </p:nvSpPr>
        <p:spPr>
          <a:xfrm>
            <a:off x="457200" y="354965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Wykorzystaj platformy mediów społecznościowych i kampanie internetowe, aby zmobilizować wsparcie i dotrzeć do szerszego grona odbiorców.</a:t>
            </a:r>
            <a:endParaRPr/>
          </a:p>
        </p:txBody>
      </p:sp>
      <p:sp>
        <p:nvSpPr>
          <p:cNvPr id="786" name="Google Shape;786;p108"/>
          <p:cNvSpPr txBox="1"/>
          <p:nvPr>
            <p:ph idx="1" type="body"/>
          </p:nvPr>
        </p:nvSpPr>
        <p:spPr>
          <a:xfrm>
            <a:off x="457200" y="240030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Należy współpracować z decydentami i decydentami, aby podnosić świadomość na temat barier, jakie napotykają uchodźcy i imigranci w dostępie do szkolnictwa wyższego.</a:t>
            </a:r>
            <a:endParaRPr/>
          </a:p>
        </p:txBody>
      </p:sp>
      <p:sp>
        <p:nvSpPr>
          <p:cNvPr id="787" name="Google Shape;787;p108"/>
          <p:cNvSpPr txBox="1"/>
          <p:nvPr>
            <p:ph idx="3" type="body"/>
          </p:nvPr>
        </p:nvSpPr>
        <p:spPr>
          <a:xfrm>
            <a:off x="457200" y="1249363"/>
            <a:ext cx="6862763" cy="92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Współpracuj z organizacjami i osobami, które podzielają te same cele i wartości, aby zintensyfikować swoje wysiłki rzecznicze.</a:t>
            </a:r>
            <a:endParaRPr/>
          </a:p>
        </p:txBody>
      </p:sp>
      <p:cxnSp>
        <p:nvCxnSpPr>
          <p:cNvPr id="788" name="Google Shape;788;p108"/>
          <p:cNvCxnSpPr/>
          <p:nvPr/>
        </p:nvCxnSpPr>
        <p:spPr>
          <a:xfrm>
            <a:off x="457200" y="228917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9" name="Google Shape;789;p108"/>
          <p:cNvCxnSpPr/>
          <p:nvPr/>
        </p:nvCxnSpPr>
        <p:spPr>
          <a:xfrm>
            <a:off x="457200" y="343852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09"/>
          <p:cNvSpPr txBox="1"/>
          <p:nvPr>
            <p:ph idx="1" type="body"/>
          </p:nvPr>
        </p:nvSpPr>
        <p:spPr>
          <a:xfrm>
            <a:off x="457200" y="1833563"/>
            <a:ext cx="2606675" cy="2273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Prowadzone są wysiłki polityczne mające na celu opracowanie wytycznych dotyczących uznawania kwalifikacji.</a:t>
            </a:r>
            <a:endParaRPr/>
          </a:p>
        </p:txBody>
      </p:sp>
      <p:sp>
        <p:nvSpPr>
          <p:cNvPr id="795" name="Google Shape;795;p109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lt1"/>
                </a:solidFill>
              </a:rPr>
              <a:t>Uznawanie kwalifikacji uchodźców i imigrantów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796" name="Google Shape;796;p109"/>
          <p:cNvSpPr txBox="1"/>
          <p:nvPr>
            <p:ph idx="2" type="body"/>
          </p:nvPr>
        </p:nvSpPr>
        <p:spPr>
          <a:xfrm>
            <a:off x="3236913" y="1833563"/>
            <a:ext cx="2606675" cy="2273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Brak ujednoliconych procesów oceny kwalifikacji zagranicznych pogłębia te wyzwania.</a:t>
            </a:r>
            <a:endParaRPr/>
          </a:p>
        </p:txBody>
      </p:sp>
      <p:sp>
        <p:nvSpPr>
          <p:cNvPr id="797" name="Google Shape;797;p109"/>
          <p:cNvSpPr txBox="1"/>
          <p:nvPr>
            <p:ph idx="3" type="body"/>
          </p:nvPr>
        </p:nvSpPr>
        <p:spPr>
          <a:xfrm>
            <a:off x="6016625" y="1833563"/>
            <a:ext cx="2606675" cy="2273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Hanken Grotesk"/>
              <a:buNone/>
            </a:pPr>
            <a:r>
              <a:rPr lang="pl">
                <a:latin typeface="Hanken Grotesk"/>
                <a:ea typeface="Hanken Grotesk"/>
                <a:cs typeface="Hanken Grotesk"/>
                <a:sym typeface="Hanken Grotesk"/>
              </a:rPr>
              <a:t>Bariery językowe często utrudniają uznawanie kwalifikacji uzyskanych w krajach pochodzenia.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0"/>
          <p:cNvSpPr txBox="1"/>
          <p:nvPr>
            <p:ph idx="3" type="body"/>
          </p:nvPr>
        </p:nvSpPr>
        <p:spPr>
          <a:xfrm>
            <a:off x="6016625" y="1481138"/>
            <a:ext cx="2606675" cy="2867025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>
                <a:solidFill>
                  <a:srgbClr val="00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Bycie na bieżąco z rozwojem polityki ma kluczowe znaczenie w propagowaniu równych szans edukacyjnych dla uchodźców i imigrantów.</a:t>
            </a:r>
            <a:endParaRPr/>
          </a:p>
        </p:txBody>
      </p:sp>
      <p:sp>
        <p:nvSpPr>
          <p:cNvPr id="803" name="Google Shape;803;p110"/>
          <p:cNvSpPr txBox="1"/>
          <p:nvPr>
            <p:ph idx="2" type="body"/>
          </p:nvPr>
        </p:nvSpPr>
        <p:spPr>
          <a:xfrm>
            <a:off x="3236913" y="1481138"/>
            <a:ext cx="2606675" cy="2867025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Hanken Grotesk"/>
              <a:buNone/>
            </a:pPr>
            <a:r>
              <a:rPr lang="pl">
                <a:solidFill>
                  <a:srgbClr val="00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Zmiany te mają na celu sprostanie wyzwaniom związanym ze znajomością języka, uznawaniem kwalifikacji, ograniczeniami finansowymi, integracją kulturową i usługami wsparcia.</a:t>
            </a:r>
            <a:endParaRPr/>
          </a:p>
        </p:txBody>
      </p:sp>
      <p:sp>
        <p:nvSpPr>
          <p:cNvPr id="804" name="Google Shape;804;p110"/>
          <p:cNvSpPr txBox="1"/>
          <p:nvPr>
            <p:ph idx="1" type="body"/>
          </p:nvPr>
        </p:nvSpPr>
        <p:spPr>
          <a:xfrm>
            <a:off x="457200" y="1481138"/>
            <a:ext cx="2606675" cy="2867025"/>
          </a:xfrm>
          <a:prstGeom prst="rect">
            <a:avLst/>
          </a:prstGeom>
          <a:solidFill>
            <a:srgbClr val="FFFFFF">
              <a:alpha val="74509"/>
            </a:srgbClr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1000"/>
              <a:buFont typeface="Hanken Grotesk"/>
              <a:buNone/>
            </a:pPr>
            <a:r>
              <a:rPr lang="pl">
                <a:solidFill>
                  <a:srgbClr val="00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 Europie wprowadzono zmiany prawne i polityczne, aby usunąć bariery napotykane przez uchodźców i imigrantów w dostępie do szkolnictwa wyższego.</a:t>
            </a:r>
            <a:endParaRPr/>
          </a:p>
        </p:txBody>
      </p:sp>
      <p:sp>
        <p:nvSpPr>
          <p:cNvPr id="805" name="Google Shape;805;p110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Wpływ rozwoju polityki na dostęp do szkolnictwa wyższego</a:t>
            </a:r>
            <a:endParaRPr sz="2520">
              <a:solidFill>
                <a:schemeClr val="dk1"/>
              </a:solidFill>
            </a:endParaRPr>
          </a:p>
        </p:txBody>
      </p:sp>
      <p:cxnSp>
        <p:nvCxnSpPr>
          <p:cNvPr id="806" name="Google Shape;806;p110"/>
          <p:cNvCxnSpPr/>
          <p:nvPr/>
        </p:nvCxnSpPr>
        <p:spPr>
          <a:xfrm flipH="1" rot="10800000">
            <a:off x="457200" y="4352925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7" name="Google Shape;807;p110"/>
          <p:cNvCxnSpPr/>
          <p:nvPr/>
        </p:nvCxnSpPr>
        <p:spPr>
          <a:xfrm flipH="1" rot="10800000">
            <a:off x="3236913" y="4352925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8" name="Google Shape;808;p110"/>
          <p:cNvCxnSpPr/>
          <p:nvPr/>
        </p:nvCxnSpPr>
        <p:spPr>
          <a:xfrm flipH="1" rot="10800000">
            <a:off x="6016625" y="4352925"/>
            <a:ext cx="2606675" cy="1588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651" y="886725"/>
            <a:ext cx="1551549" cy="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762" y="1056676"/>
            <a:ext cx="2690028" cy="6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11"/>
          <p:cNvSpPr txBox="1"/>
          <p:nvPr/>
        </p:nvSpPr>
        <p:spPr>
          <a:xfrm>
            <a:off x="1154250" y="3091175"/>
            <a:ext cx="68355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Oświadczenie</a:t>
            </a:r>
            <a:endParaRPr b="1" sz="10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l" sz="10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Ten projekt został sfinansowany przy wsparciu Komisji Europejskiej. Zawartość tej strony reprezentuje poglądy wyłącznie autorów i jest ich wyłączną odpowiedzialnością. Komisja nie ponosi odpowiedzialności za jakiekolwiek wykorzystanie informacji na niej zawartych.</a:t>
            </a:r>
            <a:endParaRPr b="1" sz="105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 </a:t>
            </a:r>
            <a:r>
              <a:rPr lang="pl" sz="11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© 2023 by </a:t>
            </a: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Vistula University </a:t>
            </a:r>
            <a:r>
              <a:rPr lang="pl" sz="11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is licensed under </a:t>
            </a:r>
            <a:r>
              <a:rPr lang="pl" sz="1100" u="sng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 4.0 </a:t>
            </a:r>
            <a:endParaRPr sz="105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0"/>
          <p:cNvSpPr txBox="1"/>
          <p:nvPr>
            <p:ph idx="1" type="body"/>
          </p:nvPr>
        </p:nvSpPr>
        <p:spPr>
          <a:xfrm>
            <a:off x="1373188" y="2360613"/>
            <a:ext cx="5946775" cy="98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Celem tych zmian jest promowanie włączającego i równego dostępu do szkolnictwa wyższego dla uchodźców i imigrantów w Europie.</a:t>
            </a:r>
            <a:endParaRPr/>
          </a:p>
        </p:txBody>
      </p:sp>
      <p:sp>
        <p:nvSpPr>
          <p:cNvPr id="487" name="Google Shape;487;p80"/>
          <p:cNvSpPr txBox="1"/>
          <p:nvPr>
            <p:ph idx="2" type="body"/>
          </p:nvPr>
        </p:nvSpPr>
        <p:spPr>
          <a:xfrm>
            <a:off x="1373188" y="3582988"/>
            <a:ext cx="5946775" cy="98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Środki te obejmują uznawanie kwalifikacji, programy wsparcia finansowego, wymogi dotyczące biegłości językowej, inicjatywy na rzecz integracji kulturowej i usługi wsparcia.</a:t>
            </a:r>
            <a:endParaRPr/>
          </a:p>
        </p:txBody>
      </p:sp>
      <p:sp>
        <p:nvSpPr>
          <p:cNvPr id="488" name="Google Shape;488;p80"/>
          <p:cNvSpPr txBox="1"/>
          <p:nvPr>
            <p:ph idx="3" type="body"/>
          </p:nvPr>
        </p:nvSpPr>
        <p:spPr>
          <a:xfrm>
            <a:off x="1373188" y="1139825"/>
            <a:ext cx="5946775" cy="985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Kraje europejskie wdrożyły różne środki prawne i polityczne mające na celu ułatwienie dostępu uchodźców i imigrantów do szkolnictwa wyższego.</a:t>
            </a:r>
            <a:endParaRPr/>
          </a:p>
        </p:txBody>
      </p:sp>
      <p:sp>
        <p:nvSpPr>
          <p:cNvPr id="489" name="Google Shape;489;p80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Rozwój prawa i polityki w Europie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490" name="Google Shape;490;p80"/>
          <p:cNvSpPr/>
          <p:nvPr/>
        </p:nvSpPr>
        <p:spPr>
          <a:xfrm>
            <a:off x="735013" y="1452563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491" name="Google Shape;491;p80"/>
          <p:cNvSpPr/>
          <p:nvPr/>
        </p:nvSpPr>
        <p:spPr>
          <a:xfrm>
            <a:off x="735013" y="2673350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492" name="Google Shape;492;p80"/>
          <p:cNvSpPr/>
          <p:nvPr/>
        </p:nvSpPr>
        <p:spPr>
          <a:xfrm>
            <a:off x="735013" y="3894138"/>
            <a:ext cx="361950" cy="36195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1"/>
          <p:cNvSpPr/>
          <p:nvPr/>
        </p:nvSpPr>
        <p:spPr>
          <a:xfrm>
            <a:off x="6016625" y="1370013"/>
            <a:ext cx="2606675" cy="3201987"/>
          </a:xfrm>
          <a:prstGeom prst="rect">
            <a:avLst/>
          </a:prstGeom>
          <a:solidFill>
            <a:srgbClr val="FFFFFF">
              <a:alpha val="9803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8" name="Google Shape;498;p81"/>
          <p:cNvSpPr txBox="1"/>
          <p:nvPr>
            <p:ph idx="6" type="subTitle"/>
          </p:nvPr>
        </p:nvSpPr>
        <p:spPr>
          <a:xfrm>
            <a:off x="6016625" y="1370013"/>
            <a:ext cx="2606675" cy="573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13715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B61"/>
              </a:buClr>
              <a:buSzPts val="1800"/>
              <a:buFont typeface="Inter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Znajomość języka</a:t>
            </a:r>
            <a:endParaRPr/>
          </a:p>
        </p:txBody>
      </p:sp>
      <p:sp>
        <p:nvSpPr>
          <p:cNvPr id="499" name="Google Shape;499;p81"/>
          <p:cNvSpPr/>
          <p:nvPr/>
        </p:nvSpPr>
        <p:spPr>
          <a:xfrm>
            <a:off x="457200" y="1370013"/>
            <a:ext cx="2606675" cy="3201987"/>
          </a:xfrm>
          <a:prstGeom prst="rect">
            <a:avLst/>
          </a:prstGeom>
          <a:solidFill>
            <a:srgbClr val="FFFFFF">
              <a:alpha val="9803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0" name="Google Shape;500;p81"/>
          <p:cNvSpPr/>
          <p:nvPr/>
        </p:nvSpPr>
        <p:spPr>
          <a:xfrm>
            <a:off x="3236913" y="1370013"/>
            <a:ext cx="2606675" cy="3201987"/>
          </a:xfrm>
          <a:prstGeom prst="rect">
            <a:avLst/>
          </a:prstGeom>
          <a:solidFill>
            <a:srgbClr val="FFFFFF">
              <a:alpha val="9803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501" name="Google Shape;501;p81"/>
          <p:cNvSpPr txBox="1"/>
          <p:nvPr>
            <p:ph idx="1" type="body"/>
          </p:nvPr>
        </p:nvSpPr>
        <p:spPr>
          <a:xfrm>
            <a:off x="457200" y="1901825"/>
            <a:ext cx="2606675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Uchodźcy i imigranci często napotykają trudności w uznaniu ich kwalifikacji.</a:t>
            </a:r>
            <a:endParaRPr/>
          </a:p>
        </p:txBody>
      </p:sp>
      <p:sp>
        <p:nvSpPr>
          <p:cNvPr id="502" name="Google Shape;502;p81"/>
          <p:cNvSpPr txBox="1"/>
          <p:nvPr>
            <p:ph idx="4" type="subTitle"/>
          </p:nvPr>
        </p:nvSpPr>
        <p:spPr>
          <a:xfrm>
            <a:off x="457200" y="1370013"/>
            <a:ext cx="2606675" cy="573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13715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B61"/>
              </a:buClr>
              <a:buSzPts val="1100"/>
              <a:buFont typeface="Inter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Uznanie kwalifikacji</a:t>
            </a:r>
            <a:endParaRPr sz="1200"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503" name="Google Shape;503;p81"/>
          <p:cNvSpPr txBox="1"/>
          <p:nvPr>
            <p:ph idx="5" type="subTitle"/>
          </p:nvPr>
        </p:nvSpPr>
        <p:spPr>
          <a:xfrm>
            <a:off x="3236913" y="1370013"/>
            <a:ext cx="2606675" cy="573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13715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B61"/>
              </a:buClr>
              <a:buSzPts val="1100"/>
              <a:buFont typeface="Inter"/>
              <a:buNone/>
            </a:pPr>
            <a:r>
              <a:rPr lang="pl"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Wsparcie finansowe</a:t>
            </a:r>
            <a:endParaRPr sz="1200"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504" name="Google Shape;504;p81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Kluczowe wyzwania dla uchodźców i imigrantów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505" name="Google Shape;505;p81"/>
          <p:cNvSpPr txBox="1"/>
          <p:nvPr>
            <p:ph idx="2" type="body"/>
          </p:nvPr>
        </p:nvSpPr>
        <p:spPr>
          <a:xfrm>
            <a:off x="3236913" y="1901825"/>
            <a:ext cx="2606675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91425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Dla wielu uchodźców i imigrantów istotną barierą mogą być koszty związane z wyższym wykształceniem.</a:t>
            </a:r>
            <a:endParaRPr/>
          </a:p>
        </p:txBody>
      </p:sp>
      <p:sp>
        <p:nvSpPr>
          <p:cNvPr id="506" name="Google Shape;506;p81"/>
          <p:cNvSpPr txBox="1"/>
          <p:nvPr>
            <p:ph idx="3" type="body"/>
          </p:nvPr>
        </p:nvSpPr>
        <p:spPr>
          <a:xfrm>
            <a:off x="6016625" y="1901825"/>
            <a:ext cx="2606675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91425" wrap="square" tIns="1828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Bariery językowe mogą stanowić poważne wyzwanie dla uchodźców i imigrantów w dostępie do szkolnictwa wyższego.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2"/>
          <p:cNvSpPr txBox="1"/>
          <p:nvPr>
            <p:ph type="title"/>
          </p:nvPr>
        </p:nvSpPr>
        <p:spPr>
          <a:xfrm>
            <a:off x="457200" y="446088"/>
            <a:ext cx="8229600" cy="573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Hanken Grotesk"/>
              <a:buNone/>
            </a:pPr>
            <a:r>
              <a:rPr b="1" lang="pl" sz="252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Raporty i zalecenia dotyczące edukacji</a:t>
            </a:r>
            <a:endParaRPr b="1" sz="252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12" name="Google Shape;512;p82"/>
          <p:cNvSpPr txBox="1"/>
          <p:nvPr>
            <p:ph idx="1" type="body"/>
          </p:nvPr>
        </p:nvSpPr>
        <p:spPr>
          <a:xfrm>
            <a:off x="4572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Raport z monitorowania edukacji globalnej UNESCO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Raport OECD dotyczący edukacji w skrócie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Monitor Edukacji i Szkoleń Komisji Europejskiej</a:t>
            </a:r>
            <a:endParaRPr/>
          </a:p>
        </p:txBody>
      </p:sp>
      <p:sp>
        <p:nvSpPr>
          <p:cNvPr id="513" name="Google Shape;513;p82"/>
          <p:cNvSpPr txBox="1"/>
          <p:nvPr>
            <p:ph idx="2" type="body"/>
          </p:nvPr>
        </p:nvSpPr>
        <p:spPr>
          <a:xfrm>
            <a:off x="4800600" y="1835150"/>
            <a:ext cx="3776663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Promowanie włączającego i równego dostępu do szkolnictwa wyższego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Uznawać i potwierdzać kwalifikacje uzyskane poza krajem przyjmującym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Zapewnienie wsparcia finansowego i stypendiów dla uchodźców i imigrantów</a:t>
            </a:r>
            <a:endParaRPr/>
          </a:p>
          <a:p>
            <a:pPr indent="-2413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Inter"/>
              <a:buChar char="•"/>
            </a:pPr>
            <a:r>
              <a:rPr lang="pl" sz="1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Opracowywanie programów doskonalenia języka</a:t>
            </a:r>
            <a:endParaRPr/>
          </a:p>
        </p:txBody>
      </p:sp>
      <p:sp>
        <p:nvSpPr>
          <p:cNvPr id="514" name="Google Shape;514;p82"/>
          <p:cNvSpPr txBox="1"/>
          <p:nvPr>
            <p:ph idx="3" type="subTitle"/>
          </p:nvPr>
        </p:nvSpPr>
        <p:spPr>
          <a:xfrm>
            <a:off x="4572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Hanken Grotesk SemiBold"/>
              <a:buNone/>
            </a:pPr>
            <a:r>
              <a:rPr lang="pl" sz="1400">
                <a:solidFill>
                  <a:srgbClr val="000000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Raporty</a:t>
            </a:r>
            <a:endParaRPr/>
          </a:p>
        </p:txBody>
      </p:sp>
      <p:sp>
        <p:nvSpPr>
          <p:cNvPr id="515" name="Google Shape;515;p82"/>
          <p:cNvSpPr txBox="1"/>
          <p:nvPr>
            <p:ph idx="4" type="subTitle"/>
          </p:nvPr>
        </p:nvSpPr>
        <p:spPr>
          <a:xfrm>
            <a:off x="4800600" y="1165225"/>
            <a:ext cx="3776663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Hanken Grotesk SemiBold"/>
              <a:buNone/>
            </a:pPr>
            <a:r>
              <a:rPr lang="pl" sz="1400">
                <a:solidFill>
                  <a:srgbClr val="000000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rPr>
              <a:t>Zalecenia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3"/>
          <p:cNvSpPr txBox="1"/>
          <p:nvPr>
            <p:ph idx="2" type="body"/>
          </p:nvPr>
        </p:nvSpPr>
        <p:spPr>
          <a:xfrm>
            <a:off x="457200" y="354965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Organizacje i osoby fizyczne mogą zapewnić wsparcie, zasoby i wskazówki uchodźcom i imigrantom w poruszaniu się po systemie szkolnictwa wyższego.</a:t>
            </a:r>
            <a:endParaRPr/>
          </a:p>
        </p:txBody>
      </p:sp>
      <p:sp>
        <p:nvSpPr>
          <p:cNvPr id="521" name="Google Shape;521;p83"/>
          <p:cNvSpPr txBox="1"/>
          <p:nvPr>
            <p:ph idx="1" type="body"/>
          </p:nvPr>
        </p:nvSpPr>
        <p:spPr>
          <a:xfrm>
            <a:off x="457200" y="2400300"/>
            <a:ext cx="6862763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Rzecznictwo pomaga wpływać na decydentów i instytucje w celu opracowania i wdrożenia polityk i programów, które eliminują te bariery.</a:t>
            </a:r>
            <a:endParaRPr/>
          </a:p>
        </p:txBody>
      </p:sp>
      <p:sp>
        <p:nvSpPr>
          <p:cNvPr id="522" name="Google Shape;522;p83"/>
          <p:cNvSpPr txBox="1"/>
          <p:nvPr>
            <p:ph idx="3" type="body"/>
          </p:nvPr>
        </p:nvSpPr>
        <p:spPr>
          <a:xfrm>
            <a:off x="457200" y="1249363"/>
            <a:ext cx="6862763" cy="92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Doradztwo odgrywa kluczową rolę w podnoszeniu świadomości na temat barier, jakie napotykają uchodźcy i imigranci w dostępie do szkolnictwa wyższego.</a:t>
            </a:r>
            <a:endParaRPr/>
          </a:p>
        </p:txBody>
      </p:sp>
      <p:sp>
        <p:nvSpPr>
          <p:cNvPr id="523" name="Google Shape;523;p83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Rola rzecznictwa w dostępie do szkolnictwa wyższego</a:t>
            </a:r>
            <a:endParaRPr sz="2520">
              <a:solidFill>
                <a:schemeClr val="dk1"/>
              </a:solidFill>
            </a:endParaRPr>
          </a:p>
        </p:txBody>
      </p:sp>
      <p:cxnSp>
        <p:nvCxnSpPr>
          <p:cNvPr id="524" name="Google Shape;524;p83"/>
          <p:cNvCxnSpPr/>
          <p:nvPr/>
        </p:nvCxnSpPr>
        <p:spPr>
          <a:xfrm>
            <a:off x="457200" y="228917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83"/>
          <p:cNvCxnSpPr/>
          <p:nvPr/>
        </p:nvCxnSpPr>
        <p:spPr>
          <a:xfrm>
            <a:off x="457200" y="3438525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83"/>
          <p:cNvCxnSpPr/>
          <p:nvPr/>
        </p:nvCxnSpPr>
        <p:spPr>
          <a:xfrm>
            <a:off x="457200" y="1149350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83"/>
          <p:cNvCxnSpPr/>
          <p:nvPr/>
        </p:nvCxnSpPr>
        <p:spPr>
          <a:xfrm>
            <a:off x="457200" y="4578350"/>
            <a:ext cx="77708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4"/>
          <p:cNvSpPr txBox="1"/>
          <p:nvPr>
            <p:ph idx="2" type="body"/>
          </p:nvPr>
        </p:nvSpPr>
        <p:spPr>
          <a:xfrm>
            <a:off x="3236913" y="1833563"/>
            <a:ext cx="2606675" cy="2273300"/>
          </a:xfrm>
          <a:prstGeom prst="rect">
            <a:avLst/>
          </a:prstGeom>
          <a:solidFill>
            <a:srgbClr val="FFFFFF">
              <a:alpha val="9803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Promowanie świadomości i zrozumienia znaczenia włączającego i równego dostępu do szkolnictwa wyższego dla uchodźców i imigrantów.</a:t>
            </a:r>
            <a:endParaRPr/>
          </a:p>
        </p:txBody>
      </p:sp>
      <p:sp>
        <p:nvSpPr>
          <p:cNvPr id="533" name="Google Shape;533;p84"/>
          <p:cNvSpPr txBox="1"/>
          <p:nvPr>
            <p:ph idx="3" type="body"/>
          </p:nvPr>
        </p:nvSpPr>
        <p:spPr>
          <a:xfrm>
            <a:off x="6016625" y="1833563"/>
            <a:ext cx="2606675" cy="2273300"/>
          </a:xfrm>
          <a:prstGeom prst="rect">
            <a:avLst/>
          </a:prstGeom>
          <a:solidFill>
            <a:srgbClr val="FFFFFF">
              <a:alpha val="9803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Współpracuj z władzami lokalnymi i uniwersytetami, aby budować partnerstwa i wspierać inicjatywy promujące włączający i równy dostęp.</a:t>
            </a:r>
            <a:endParaRPr/>
          </a:p>
        </p:txBody>
      </p:sp>
      <p:sp>
        <p:nvSpPr>
          <p:cNvPr id="534" name="Google Shape;534;p84"/>
          <p:cNvSpPr txBox="1"/>
          <p:nvPr>
            <p:ph idx="1" type="body"/>
          </p:nvPr>
        </p:nvSpPr>
        <p:spPr>
          <a:xfrm>
            <a:off x="457200" y="1833563"/>
            <a:ext cx="2606675" cy="2273300"/>
          </a:xfrm>
          <a:prstGeom prst="rect">
            <a:avLst/>
          </a:prstGeom>
          <a:solidFill>
            <a:srgbClr val="FFFFFF">
              <a:alpha val="9803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1828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Bądź na bieżąco ze zmianami prawnymi i politycznymi, aby skutecznie wspierać dostęp uchodźców i imigrantów do szkolnictwa wyższego.</a:t>
            </a:r>
            <a:endParaRPr/>
          </a:p>
        </p:txBody>
      </p:sp>
      <p:sp>
        <p:nvSpPr>
          <p:cNvPr id="535" name="Google Shape;535;p84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Skuteczne strategie rzecznictwa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536" name="Google Shape;536;p84"/>
          <p:cNvSpPr/>
          <p:nvPr/>
        </p:nvSpPr>
        <p:spPr>
          <a:xfrm>
            <a:off x="457200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/>
          </a:p>
        </p:txBody>
      </p:sp>
      <p:sp>
        <p:nvSpPr>
          <p:cNvPr id="537" name="Google Shape;537;p84"/>
          <p:cNvSpPr/>
          <p:nvPr/>
        </p:nvSpPr>
        <p:spPr>
          <a:xfrm>
            <a:off x="3236913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/>
          </a:p>
        </p:txBody>
      </p:sp>
      <p:sp>
        <p:nvSpPr>
          <p:cNvPr id="538" name="Google Shape;538;p84"/>
          <p:cNvSpPr/>
          <p:nvPr/>
        </p:nvSpPr>
        <p:spPr>
          <a:xfrm>
            <a:off x="6016625" y="1471613"/>
            <a:ext cx="476250" cy="361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800" u="none" cap="none" strike="noStrike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5"/>
          <p:cNvSpPr txBox="1"/>
          <p:nvPr>
            <p:ph idx="3" type="body"/>
          </p:nvPr>
        </p:nvSpPr>
        <p:spPr>
          <a:xfrm>
            <a:off x="6016625" y="1608138"/>
            <a:ext cx="2606675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Orędownik praw uchodźców i imigrantów do dostępu do szkolnictwa wyższego</a:t>
            </a:r>
            <a:endParaRPr/>
          </a:p>
        </p:txBody>
      </p:sp>
      <p:sp>
        <p:nvSpPr>
          <p:cNvPr id="544" name="Google Shape;544;p85"/>
          <p:cNvSpPr txBox="1"/>
          <p:nvPr>
            <p:ph idx="2" type="body"/>
          </p:nvPr>
        </p:nvSpPr>
        <p:spPr>
          <a:xfrm>
            <a:off x="3236913" y="1608138"/>
            <a:ext cx="2606675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Współpracuj z władzami lokalnymi i uniwersytetami, aby stworzyć włączające i równe możliwości</a:t>
            </a:r>
            <a:endParaRPr/>
          </a:p>
        </p:txBody>
      </p:sp>
      <p:sp>
        <p:nvSpPr>
          <p:cNvPr id="545" name="Google Shape;545;p85"/>
          <p:cNvSpPr txBox="1"/>
          <p:nvPr>
            <p:ph type="title"/>
          </p:nvPr>
        </p:nvSpPr>
        <p:spPr>
          <a:xfrm>
            <a:off x="457200" y="44450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pl" sz="2520">
                <a:solidFill>
                  <a:schemeClr val="dk1"/>
                </a:solidFill>
              </a:rPr>
              <a:t>Utrzymywanie informacji i współpraca na rzecz równych szans</a:t>
            </a:r>
            <a:endParaRPr sz="2520">
              <a:solidFill>
                <a:schemeClr val="dk1"/>
              </a:solidFill>
            </a:endParaRPr>
          </a:p>
        </p:txBody>
      </p:sp>
      <p:sp>
        <p:nvSpPr>
          <p:cNvPr id="546" name="Google Shape;546;p85"/>
          <p:cNvSpPr txBox="1"/>
          <p:nvPr>
            <p:ph idx="1" type="body"/>
          </p:nvPr>
        </p:nvSpPr>
        <p:spPr>
          <a:xfrm>
            <a:off x="457200" y="1608138"/>
            <a:ext cx="2606675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Inter"/>
              <a:buNone/>
            </a:pPr>
            <a:r>
              <a:rPr lang="pl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Bądź na bieżąco ze zmianami prawnymi i politycznymi związanymi z szkolnictwem wyższym dla uchodźców i imigrantów</a:t>
            </a:r>
            <a:endParaRPr/>
          </a:p>
        </p:txBody>
      </p:sp>
      <p:cxnSp>
        <p:nvCxnSpPr>
          <p:cNvPr id="547" name="Google Shape;547;p85"/>
          <p:cNvCxnSpPr/>
          <p:nvPr/>
        </p:nvCxnSpPr>
        <p:spPr>
          <a:xfrm>
            <a:off x="457200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Google Shape;548;p85"/>
          <p:cNvCxnSpPr/>
          <p:nvPr/>
        </p:nvCxnSpPr>
        <p:spPr>
          <a:xfrm>
            <a:off x="3236913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9" name="Google Shape;549;p85"/>
          <p:cNvCxnSpPr/>
          <p:nvPr/>
        </p:nvCxnSpPr>
        <p:spPr>
          <a:xfrm>
            <a:off x="6016625" y="1598613"/>
            <a:ext cx="0" cy="22002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s Light">
  <a:themeElements>
    <a:clrScheme name="Custom">
      <a:dk1>
        <a:srgbClr val="000000"/>
      </a:dk1>
      <a:lt1>
        <a:srgbClr val="FFFFFF"/>
      </a:lt1>
      <a:dk2>
        <a:srgbClr val="636B61"/>
      </a:dk2>
      <a:lt2>
        <a:srgbClr val="FFFFFF"/>
      </a:lt2>
      <a:accent1>
        <a:srgbClr val="0254DB"/>
      </a:accent1>
      <a:accent2>
        <a:srgbClr val="B5D6B2"/>
      </a:accent2>
      <a:accent3>
        <a:srgbClr val="F8B484"/>
      </a:accent3>
      <a:accent4>
        <a:srgbClr val="A54657"/>
      </a:accent4>
      <a:accent5>
        <a:srgbClr val="B5D6B2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lus Light">
  <a:themeElements>
    <a:clrScheme name="Custom">
      <a:dk1>
        <a:srgbClr val="000000"/>
      </a:dk1>
      <a:lt1>
        <a:srgbClr val="FFFFFF"/>
      </a:lt1>
      <a:dk2>
        <a:srgbClr val="636B61"/>
      </a:dk2>
      <a:lt2>
        <a:srgbClr val="FFFFFF"/>
      </a:lt2>
      <a:accent1>
        <a:srgbClr val="0254DB"/>
      </a:accent1>
      <a:accent2>
        <a:srgbClr val="B5D6B2"/>
      </a:accent2>
      <a:accent3>
        <a:srgbClr val="F8B484"/>
      </a:accent3>
      <a:accent4>
        <a:srgbClr val="A54657"/>
      </a:accent4>
      <a:accent5>
        <a:srgbClr val="B5D6B2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lus Glow">
  <a:themeElements>
    <a:clrScheme name="Simple Dark">
      <a:dk1>
        <a:srgbClr val="FFFFFF"/>
      </a:dk1>
      <a:lt1>
        <a:srgbClr val="000000"/>
      </a:lt1>
      <a:dk2>
        <a:srgbClr val="303030"/>
      </a:dk2>
      <a:lt2>
        <a:srgbClr val="A3A090"/>
      </a:lt2>
      <a:accent1>
        <a:srgbClr val="4643E7"/>
      </a:accent1>
      <a:accent2>
        <a:srgbClr val="D4D6E4"/>
      </a:accent2>
      <a:accent3>
        <a:srgbClr val="FF99F1"/>
      </a:accent3>
      <a:accent4>
        <a:srgbClr val="8C5F66"/>
      </a:accent4>
      <a:accent5>
        <a:srgbClr val="ADBCA5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