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 id="214748372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Hanken Grotesk"/>
      <p:regular r:id="rId45"/>
      <p:bold r:id="rId46"/>
      <p:italic r:id="rId47"/>
      <p:boldItalic r:id="rId48"/>
    </p:embeddedFont>
    <p:embeddedFont>
      <p:font typeface="Hanken Grotesk SemiBold"/>
      <p:regular r:id="rId49"/>
      <p:bold r:id="rId50"/>
      <p:italic r:id="rId51"/>
      <p:boldItalic r:id="rId52"/>
    </p:embeddedFont>
    <p:embeddedFont>
      <p:font typeface="Inter"/>
      <p:regular r:id="rId53"/>
      <p:bold r:id="rId54"/>
    </p:embeddedFont>
    <p:embeddedFont>
      <p:font typeface="Hanken Grotesk Black"/>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09C9CE-C275-4015-AEAC-EAB377095B44}">
  <a:tblStyle styleId="{5909C9CE-C275-4015-AEAC-EAB377095B4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HankenGrotesk-bold.fntdata"/><Relationship Id="rId45" Type="http://schemas.openxmlformats.org/officeDocument/2006/relationships/font" Target="fonts/HankenGrotesk-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HankenGrotesk-boldItalic.fntdata"/><Relationship Id="rId47" Type="http://schemas.openxmlformats.org/officeDocument/2006/relationships/font" Target="fonts/HankenGrotesk-italic.fntdata"/><Relationship Id="rId49" Type="http://schemas.openxmlformats.org/officeDocument/2006/relationships/font" Target="fonts/HankenGrotesk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ankenGroteskSemiBold-italic.fntdata"/><Relationship Id="rId50" Type="http://schemas.openxmlformats.org/officeDocument/2006/relationships/font" Target="fonts/HankenGroteskSemiBold-bold.fntdata"/><Relationship Id="rId53" Type="http://schemas.openxmlformats.org/officeDocument/2006/relationships/font" Target="fonts/Inter-regular.fntdata"/><Relationship Id="rId52" Type="http://schemas.openxmlformats.org/officeDocument/2006/relationships/font" Target="fonts/HankenGroteskSemiBold-boldItalic.fntdata"/><Relationship Id="rId11" Type="http://schemas.openxmlformats.org/officeDocument/2006/relationships/slide" Target="slides/slide2.xml"/><Relationship Id="rId55" Type="http://schemas.openxmlformats.org/officeDocument/2006/relationships/font" Target="fonts/HankenGroteskBlack-bold.fntdata"/><Relationship Id="rId10" Type="http://schemas.openxmlformats.org/officeDocument/2006/relationships/slide" Target="slides/slide1.xml"/><Relationship Id="rId54" Type="http://schemas.openxmlformats.org/officeDocument/2006/relationships/font" Target="fonts/Inter-bold.fntdata"/><Relationship Id="rId13" Type="http://schemas.openxmlformats.org/officeDocument/2006/relationships/slide" Target="slides/slide4.xml"/><Relationship Id="rId12" Type="http://schemas.openxmlformats.org/officeDocument/2006/relationships/slide" Target="slides/slide3.xml"/><Relationship Id="rId56" Type="http://schemas.openxmlformats.org/officeDocument/2006/relationships/font" Target="fonts/HankenGroteskBlack-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SLIDES_API60481858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SLIDES_API60481858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SLIDES_API604818582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SLIDES_API604818582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SLIDES_API68695814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SLIDES_API6869581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SLIDES_API82902895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SLIDES_API8290289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SLIDES_API16611234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SLIDES_API16611234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SLIDES_API39250378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SLIDES_API39250378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SLIDES_API156779316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SLIDES_API15677931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SLIDES_API604818582_2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SLIDES_API604818582_2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SLIDES_API604818582_2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SLIDES_API604818582_2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SLIDES_API15672735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SLIDES_API15672735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SLIDES_API1567273519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SLIDES_API1567273519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SLIDES_API60481858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SLIDES_API60481858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SLIDES_API1567273519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SLIDES_API1567273519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SLIDES_API1567273519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SLIDES_API1567273519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SLIDES_API1567273519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SLIDES_API1567273519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SLIDES_API1567273519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SLIDES_API1567273519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SLIDES_API1567273519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SLIDES_API1567273519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SLIDES_API1567273519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SLIDES_API1567273519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SLIDES_API1567273519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SLIDES_API1567273519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SLIDES_API1567273519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SLIDES_API1567273519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SLIDES_API1567273519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SLIDES_API1567273519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SLIDES_API1567273519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SLIDES_API1567273519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SLIDES_API604818582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SLIDES_API60481858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SLIDES_API1567273519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SLIDES_API1567273519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SLIDES_API1567273519_1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SLIDES_API1567273519_1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SLIDES_API1567273519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SLIDES_API1567273519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SLIDES_API1567273519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SLIDES_API1567273519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SLIDES_API1567273519_2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SLIDES_API1567273519_2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f50cf95ba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f50cf95ba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SLIDES_API604818582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SLIDES_API604818582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SLIDES_API604818582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SLIDES_API604818582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SLIDES_API604818582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SLIDES_API604818582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SLIDES_API604818582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SLIDES_API604818582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SLIDES_API604818582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SLIDES_API604818582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SLIDES_API604818582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SLIDES_API604818582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79" name="Shape 179"/>
        <p:cNvGrpSpPr/>
        <p:nvPr/>
      </p:nvGrpSpPr>
      <p:grpSpPr>
        <a:xfrm>
          <a:off x="0" y="0"/>
          <a:ext cx="0" cy="0"/>
          <a:chOff x="0" y="0"/>
          <a:chExt cx="0" cy="0"/>
        </a:xfrm>
      </p:grpSpPr>
      <p:sp>
        <p:nvSpPr>
          <p:cNvPr id="180" name="Google Shape;180;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1" name="Google Shape;181;p3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2" name="Shape 182"/>
        <p:cNvGrpSpPr/>
        <p:nvPr/>
      </p:nvGrpSpPr>
      <p:grpSpPr>
        <a:xfrm>
          <a:off x="0" y="0"/>
          <a:ext cx="0" cy="0"/>
          <a:chOff x="0" y="0"/>
          <a:chExt cx="0" cy="0"/>
        </a:xfrm>
      </p:grpSpPr>
      <p:sp>
        <p:nvSpPr>
          <p:cNvPr id="183" name="Google Shape;183;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4" name="Google Shape;184;p3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85" name="Shape 185"/>
        <p:cNvGrpSpPr/>
        <p:nvPr/>
      </p:nvGrpSpPr>
      <p:grpSpPr>
        <a:xfrm>
          <a:off x="0" y="0"/>
          <a:ext cx="0" cy="0"/>
          <a:chOff x="0" y="0"/>
          <a:chExt cx="0" cy="0"/>
        </a:xfrm>
      </p:grpSpPr>
      <p:sp>
        <p:nvSpPr>
          <p:cNvPr id="186" name="Google Shape;186;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7" name="Google Shape;187;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8" name="Google Shape;188;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0" name="Google Shape;190;p3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93" name="Shape 193"/>
        <p:cNvGrpSpPr/>
        <p:nvPr/>
      </p:nvGrpSpPr>
      <p:grpSpPr>
        <a:xfrm>
          <a:off x="0" y="0"/>
          <a:ext cx="0" cy="0"/>
          <a:chOff x="0" y="0"/>
          <a:chExt cx="0" cy="0"/>
        </a:xfrm>
      </p:grpSpPr>
      <p:sp>
        <p:nvSpPr>
          <p:cNvPr id="194" name="Google Shape;194;p3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5" name="Google Shape;195;p3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6" name="Google Shape;196;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7" name="Google Shape;197;p3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98" name="Shape 198"/>
        <p:cNvGrpSpPr/>
        <p:nvPr/>
      </p:nvGrpSpPr>
      <p:grpSpPr>
        <a:xfrm>
          <a:off x="0" y="0"/>
          <a:ext cx="0" cy="0"/>
          <a:chOff x="0" y="0"/>
          <a:chExt cx="0" cy="0"/>
        </a:xfrm>
      </p:grpSpPr>
      <p:sp>
        <p:nvSpPr>
          <p:cNvPr id="199" name="Google Shape;199;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0" name="Google Shape;200;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1" name="Google Shape;201;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2" name="Google Shape;202;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3" name="Google Shape;203;p4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4" name="Google Shape;204;p4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05" name="Google Shape;205;p4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06" name="Shape 206"/>
        <p:cNvGrpSpPr/>
        <p:nvPr/>
      </p:nvGrpSpPr>
      <p:grpSpPr>
        <a:xfrm>
          <a:off x="0" y="0"/>
          <a:ext cx="0" cy="0"/>
          <a:chOff x="0" y="0"/>
          <a:chExt cx="0" cy="0"/>
        </a:xfrm>
      </p:grpSpPr>
      <p:sp>
        <p:nvSpPr>
          <p:cNvPr id="207" name="Google Shape;207;p4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8" name="Google Shape;208;p4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9" name="Google Shape;209;p4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10" name="Google Shape;210;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11" name="Google Shape;211;p4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4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4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14" name="Shape 214"/>
        <p:cNvGrpSpPr/>
        <p:nvPr/>
      </p:nvGrpSpPr>
      <p:grpSpPr>
        <a:xfrm>
          <a:off x="0" y="0"/>
          <a:ext cx="0" cy="0"/>
          <a:chOff x="0" y="0"/>
          <a:chExt cx="0" cy="0"/>
        </a:xfrm>
      </p:grpSpPr>
      <p:sp>
        <p:nvSpPr>
          <p:cNvPr id="215" name="Google Shape;215;p4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4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8" name="Google Shape;218;p4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19" name="Google Shape;219;p4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0" name="Google Shape;220;p4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21" name="Google Shape;221;p4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22" name="Google Shape;222;p4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3" name="Google Shape;223;p4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4" name="Google Shape;224;p4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25" name="Shape 225"/>
        <p:cNvGrpSpPr/>
        <p:nvPr/>
      </p:nvGrpSpPr>
      <p:grpSpPr>
        <a:xfrm>
          <a:off x="0" y="0"/>
          <a:ext cx="0" cy="0"/>
          <a:chOff x="0" y="0"/>
          <a:chExt cx="0" cy="0"/>
        </a:xfrm>
      </p:grpSpPr>
      <p:sp>
        <p:nvSpPr>
          <p:cNvPr id="226" name="Google Shape;226;p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7" name="Google Shape;227;p4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8" name="Google Shape;228;p4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9" name="Google Shape;229;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230" name="Shape 230"/>
        <p:cNvGrpSpPr/>
        <p:nvPr/>
      </p:nvGrpSpPr>
      <p:grpSpPr>
        <a:xfrm>
          <a:off x="0" y="0"/>
          <a:ext cx="0" cy="0"/>
          <a:chOff x="0" y="0"/>
          <a:chExt cx="0" cy="0"/>
        </a:xfrm>
      </p:grpSpPr>
      <p:sp>
        <p:nvSpPr>
          <p:cNvPr id="231" name="Google Shape;231;p44"/>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2" name="Google Shape;232;p44"/>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3" name="Google Shape;233;p4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4" name="Google Shape;234;p4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235" name="Google Shape;235;p4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236" name="Google Shape;236;p4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237" name="Google Shape;237;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38" name="Shape 238"/>
        <p:cNvGrpSpPr/>
        <p:nvPr/>
      </p:nvGrpSpPr>
      <p:grpSpPr>
        <a:xfrm>
          <a:off x="0" y="0"/>
          <a:ext cx="0" cy="0"/>
          <a:chOff x="0" y="0"/>
          <a:chExt cx="0" cy="0"/>
        </a:xfrm>
      </p:grpSpPr>
      <p:sp>
        <p:nvSpPr>
          <p:cNvPr id="239" name="Google Shape;239;p4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0" name="Google Shape;240;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1" name="Google Shape;241;p4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42" name="Google Shape;242;p4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43" name="Google Shape;243;p4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44" name="Google Shape;244;p4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5" name="Google Shape;245;p4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46" name="Shape 246"/>
        <p:cNvGrpSpPr/>
        <p:nvPr/>
      </p:nvGrpSpPr>
      <p:grpSpPr>
        <a:xfrm>
          <a:off x="0" y="0"/>
          <a:ext cx="0" cy="0"/>
          <a:chOff x="0" y="0"/>
          <a:chExt cx="0" cy="0"/>
        </a:xfrm>
      </p:grpSpPr>
      <p:sp>
        <p:nvSpPr>
          <p:cNvPr id="247" name="Google Shape;247;p4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48" name="Google Shape;248;p4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49" name="Google Shape;249;p4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50" name="Google Shape;250;p4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1" name="Google Shape;251;p4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2" name="Google Shape;252;p4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3" name="Google Shape;253;p4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4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57" name="Shape 257"/>
        <p:cNvGrpSpPr/>
        <p:nvPr/>
      </p:nvGrpSpPr>
      <p:grpSpPr>
        <a:xfrm>
          <a:off x="0" y="0"/>
          <a:ext cx="0" cy="0"/>
          <a:chOff x="0" y="0"/>
          <a:chExt cx="0" cy="0"/>
        </a:xfrm>
      </p:grpSpPr>
      <p:sp>
        <p:nvSpPr>
          <p:cNvPr id="258" name="Google Shape;258;p4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9" name="Google Shape;259;p4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1" name="Google Shape;261;p4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2" name="Google Shape;262;p4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4" name="Google Shape;264;p4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7" name="Google Shape;267;p4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8" name="Google Shape;268;p4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4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72" name="Google Shape;272;p4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275" name="Google Shape;275;p4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6" name="Google Shape;276;p4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77" name="Google Shape;277;p4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78" name="Google Shape;278;p4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9" name="Google Shape;279;p4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0" name="Google Shape;280;p4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81" name="Google Shape;281;p4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2" name="Google Shape;282;p4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3" name="Google Shape;283;p4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4" name="Google Shape;284;p4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5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0" name="Google Shape;290;p5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1" name="Google Shape;291;p5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92" name="Google Shape;292;p5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5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6" name="Google Shape;296;p5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97" name="Shape 297"/>
        <p:cNvGrpSpPr/>
        <p:nvPr/>
      </p:nvGrpSpPr>
      <p:grpSpPr>
        <a:xfrm>
          <a:off x="0" y="0"/>
          <a:ext cx="0" cy="0"/>
          <a:chOff x="0" y="0"/>
          <a:chExt cx="0" cy="0"/>
        </a:xfrm>
      </p:grpSpPr>
      <p:sp>
        <p:nvSpPr>
          <p:cNvPr id="298" name="Google Shape;298;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5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0" name="Google Shape;300;p5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3" name="Google Shape;303;p5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4" name="Google Shape;304;p5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8" name="Google Shape;308;p5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9" name="Google Shape;309;p5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5" name="Shape 315"/>
        <p:cNvGrpSpPr/>
        <p:nvPr/>
      </p:nvGrpSpPr>
      <p:grpSpPr>
        <a:xfrm>
          <a:off x="0" y="0"/>
          <a:ext cx="0" cy="0"/>
          <a:chOff x="0" y="0"/>
          <a:chExt cx="0" cy="0"/>
        </a:xfrm>
      </p:grpSpPr>
      <p:sp>
        <p:nvSpPr>
          <p:cNvPr id="316" name="Google Shape;316;p56"/>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317" name="Google Shape;317;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318" name="Shape 318"/>
        <p:cNvGrpSpPr/>
        <p:nvPr/>
      </p:nvGrpSpPr>
      <p:grpSpPr>
        <a:xfrm>
          <a:off x="0" y="0"/>
          <a:ext cx="0" cy="0"/>
          <a:chOff x="0" y="0"/>
          <a:chExt cx="0" cy="0"/>
        </a:xfrm>
      </p:grpSpPr>
      <p:sp>
        <p:nvSpPr>
          <p:cNvPr id="319" name="Google Shape;319;p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0" name="Google Shape;320;p5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321" name="Shape 321"/>
        <p:cNvGrpSpPr/>
        <p:nvPr/>
      </p:nvGrpSpPr>
      <p:grpSpPr>
        <a:xfrm>
          <a:off x="0" y="0"/>
          <a:ext cx="0" cy="0"/>
          <a:chOff x="0" y="0"/>
          <a:chExt cx="0" cy="0"/>
        </a:xfrm>
      </p:grpSpPr>
      <p:sp>
        <p:nvSpPr>
          <p:cNvPr id="322" name="Google Shape;322;p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3" name="Google Shape;323;p58"/>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324" name="Shape 324"/>
        <p:cNvGrpSpPr/>
        <p:nvPr/>
      </p:nvGrpSpPr>
      <p:grpSpPr>
        <a:xfrm>
          <a:off x="0" y="0"/>
          <a:ext cx="0" cy="0"/>
          <a:chOff x="0" y="0"/>
          <a:chExt cx="0" cy="0"/>
        </a:xfrm>
      </p:grpSpPr>
      <p:sp>
        <p:nvSpPr>
          <p:cNvPr id="325" name="Google Shape;325;p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6" name="Google Shape;326;p59"/>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327" name="Shape 327"/>
        <p:cNvGrpSpPr/>
        <p:nvPr/>
      </p:nvGrpSpPr>
      <p:grpSpPr>
        <a:xfrm>
          <a:off x="0" y="0"/>
          <a:ext cx="0" cy="0"/>
          <a:chOff x="0" y="0"/>
          <a:chExt cx="0" cy="0"/>
        </a:xfrm>
      </p:grpSpPr>
      <p:sp>
        <p:nvSpPr>
          <p:cNvPr id="328" name="Google Shape;328;p6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9" name="Google Shape;329;p6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0" name="Google Shape;330;p6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1" name="Google Shape;331;p6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2" name="Google Shape;332;p60"/>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0"/>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0"/>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335" name="Shape 335"/>
        <p:cNvGrpSpPr/>
        <p:nvPr/>
      </p:nvGrpSpPr>
      <p:grpSpPr>
        <a:xfrm>
          <a:off x="0" y="0"/>
          <a:ext cx="0" cy="0"/>
          <a:chOff x="0" y="0"/>
          <a:chExt cx="0" cy="0"/>
        </a:xfrm>
      </p:grpSpPr>
      <p:sp>
        <p:nvSpPr>
          <p:cNvPr id="336" name="Google Shape;336;p6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7" name="Google Shape;337;p6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8" name="Google Shape;338;p6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9" name="Google Shape;339;p6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340" name="Shape 340"/>
        <p:cNvGrpSpPr/>
        <p:nvPr/>
      </p:nvGrpSpPr>
      <p:grpSpPr>
        <a:xfrm>
          <a:off x="0" y="0"/>
          <a:ext cx="0" cy="0"/>
          <a:chOff x="0" y="0"/>
          <a:chExt cx="0" cy="0"/>
        </a:xfrm>
      </p:grpSpPr>
      <p:sp>
        <p:nvSpPr>
          <p:cNvPr id="341" name="Google Shape;341;p62"/>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2" name="Google Shape;342;p62"/>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3" name="Google Shape;343;p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44" name="Google Shape;344;p62"/>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5" name="Google Shape;345;p62"/>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46" name="Google Shape;346;p62"/>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47" name="Google Shape;347;p62"/>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348" name="Shape 348"/>
        <p:cNvGrpSpPr/>
        <p:nvPr/>
      </p:nvGrpSpPr>
      <p:grpSpPr>
        <a:xfrm>
          <a:off x="0" y="0"/>
          <a:ext cx="0" cy="0"/>
          <a:chOff x="0" y="0"/>
          <a:chExt cx="0" cy="0"/>
        </a:xfrm>
      </p:grpSpPr>
      <p:sp>
        <p:nvSpPr>
          <p:cNvPr id="349" name="Google Shape;349;p6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0" name="Google Shape;350;p63"/>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1" name="Google Shape;351;p63"/>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2" name="Google Shape;352;p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353" name="Google Shape;353;p63"/>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4" name="Google Shape;354;p63"/>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5" name="Google Shape;355;p63"/>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356" name="Shape 356"/>
        <p:cNvGrpSpPr/>
        <p:nvPr/>
      </p:nvGrpSpPr>
      <p:grpSpPr>
        <a:xfrm>
          <a:off x="0" y="0"/>
          <a:ext cx="0" cy="0"/>
          <a:chOff x="0" y="0"/>
          <a:chExt cx="0" cy="0"/>
        </a:xfrm>
      </p:grpSpPr>
      <p:sp>
        <p:nvSpPr>
          <p:cNvPr id="357" name="Google Shape;357;p64"/>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8" name="Google Shape;358;p64"/>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59" name="Google Shape;359;p64"/>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60" name="Google Shape;360;p64"/>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361" name="Google Shape;361;p64"/>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62" name="Google Shape;362;p64"/>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363" name="Google Shape;363;p64"/>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364" name="Google Shape;364;p64"/>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5" name="Google Shape;365;p64"/>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6" name="Google Shape;366;p64"/>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367" name="Shape 367"/>
        <p:cNvGrpSpPr/>
        <p:nvPr/>
      </p:nvGrpSpPr>
      <p:grpSpPr>
        <a:xfrm>
          <a:off x="0" y="0"/>
          <a:ext cx="0" cy="0"/>
          <a:chOff x="0" y="0"/>
          <a:chExt cx="0" cy="0"/>
        </a:xfrm>
      </p:grpSpPr>
      <p:sp>
        <p:nvSpPr>
          <p:cNvPr id="368" name="Google Shape;368;p65"/>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9" name="Google Shape;369;p65"/>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0" name="Google Shape;370;p65"/>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1" name="Google Shape;371;p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372" name="Shape 372"/>
        <p:cNvGrpSpPr/>
        <p:nvPr/>
      </p:nvGrpSpPr>
      <p:grpSpPr>
        <a:xfrm>
          <a:off x="0" y="0"/>
          <a:ext cx="0" cy="0"/>
          <a:chOff x="0" y="0"/>
          <a:chExt cx="0" cy="0"/>
        </a:xfrm>
      </p:grpSpPr>
      <p:sp>
        <p:nvSpPr>
          <p:cNvPr id="373" name="Google Shape;373;p66"/>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4" name="Google Shape;374;p66"/>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5" name="Google Shape;375;p66"/>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6" name="Google Shape;376;p66"/>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377" name="Google Shape;377;p66"/>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378" name="Google Shape;378;p66"/>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379" name="Google Shape;379;p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380" name="Shape 380"/>
        <p:cNvGrpSpPr/>
        <p:nvPr/>
      </p:nvGrpSpPr>
      <p:grpSpPr>
        <a:xfrm>
          <a:off x="0" y="0"/>
          <a:ext cx="0" cy="0"/>
          <a:chOff x="0" y="0"/>
          <a:chExt cx="0" cy="0"/>
        </a:xfrm>
      </p:grpSpPr>
      <p:sp>
        <p:nvSpPr>
          <p:cNvPr id="381" name="Google Shape;381;p67"/>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2" name="Google Shape;382;p6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83" name="Google Shape;383;p67"/>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384" name="Google Shape;384;p67"/>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385" name="Google Shape;385;p67"/>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386" name="Google Shape;386;p67"/>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7" name="Google Shape;387;p67"/>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388" name="Shape 388"/>
        <p:cNvGrpSpPr/>
        <p:nvPr/>
      </p:nvGrpSpPr>
      <p:grpSpPr>
        <a:xfrm>
          <a:off x="0" y="0"/>
          <a:ext cx="0" cy="0"/>
          <a:chOff x="0" y="0"/>
          <a:chExt cx="0" cy="0"/>
        </a:xfrm>
      </p:grpSpPr>
      <p:sp>
        <p:nvSpPr>
          <p:cNvPr id="389" name="Google Shape;389;p68"/>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390" name="Google Shape;390;p68"/>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391" name="Google Shape;391;p68"/>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392" name="Google Shape;392;p68"/>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3" name="Google Shape;393;p68"/>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4" name="Google Shape;394;p68"/>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5" name="Google Shape;395;p68"/>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68"/>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68"/>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399" name="Shape 399"/>
        <p:cNvGrpSpPr/>
        <p:nvPr/>
      </p:nvGrpSpPr>
      <p:grpSpPr>
        <a:xfrm>
          <a:off x="0" y="0"/>
          <a:ext cx="0" cy="0"/>
          <a:chOff x="0" y="0"/>
          <a:chExt cx="0" cy="0"/>
        </a:xfrm>
      </p:grpSpPr>
      <p:sp>
        <p:nvSpPr>
          <p:cNvPr id="400" name="Google Shape;400;p69"/>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1" name="Google Shape;401;p69"/>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 name="Google Shape;402;p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03" name="Google Shape;403;p69"/>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4" name="Google Shape;404;p69"/>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9"/>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6" name="Google Shape;406;p69"/>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407" name="Shape 407"/>
        <p:cNvGrpSpPr/>
        <p:nvPr/>
      </p:nvGrpSpPr>
      <p:grpSpPr>
        <a:xfrm>
          <a:off x="0" y="0"/>
          <a:ext cx="0" cy="0"/>
          <a:chOff x="0" y="0"/>
          <a:chExt cx="0" cy="0"/>
        </a:xfrm>
      </p:grpSpPr>
      <p:sp>
        <p:nvSpPr>
          <p:cNvPr id="408" name="Google Shape;408;p70"/>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9" name="Google Shape;409;p70"/>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0" name="Google Shape;410;p70"/>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70"/>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70"/>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14" name="Google Shape;414;p70"/>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415" name="Shape 415"/>
        <p:cNvGrpSpPr/>
        <p:nvPr/>
      </p:nvGrpSpPr>
      <p:grpSpPr>
        <a:xfrm>
          <a:off x="0" y="0"/>
          <a:ext cx="0" cy="0"/>
          <a:chOff x="0" y="0"/>
          <a:chExt cx="0" cy="0"/>
        </a:xfrm>
      </p:grpSpPr>
      <p:sp>
        <p:nvSpPr>
          <p:cNvPr id="416" name="Google Shape;416;p71"/>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417" name="Google Shape;417;p71"/>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18" name="Google Shape;418;p71"/>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19" name="Google Shape;419;p71"/>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0" name="Google Shape;420;p71"/>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1" name="Google Shape;421;p71"/>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2" name="Google Shape;422;p71"/>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3" name="Google Shape;423;p71"/>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4" name="Google Shape;424;p71"/>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5" name="Google Shape;425;p71"/>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6" name="Google Shape;426;p71"/>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1"/>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1"/>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429" name="Shape 429"/>
        <p:cNvGrpSpPr/>
        <p:nvPr/>
      </p:nvGrpSpPr>
      <p:grpSpPr>
        <a:xfrm>
          <a:off x="0" y="0"/>
          <a:ext cx="0" cy="0"/>
          <a:chOff x="0" y="0"/>
          <a:chExt cx="0" cy="0"/>
        </a:xfrm>
      </p:grpSpPr>
      <p:sp>
        <p:nvSpPr>
          <p:cNvPr id="430" name="Google Shape;430;p72"/>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1" name="Google Shape;431;p7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2" name="Google Shape;432;p7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3" name="Google Shape;433;p7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34" name="Google Shape;434;p7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435" name="Shape 435"/>
        <p:cNvGrpSpPr/>
        <p:nvPr/>
      </p:nvGrpSpPr>
      <p:grpSpPr>
        <a:xfrm>
          <a:off x="0" y="0"/>
          <a:ext cx="0" cy="0"/>
          <a:chOff x="0" y="0"/>
          <a:chExt cx="0" cy="0"/>
        </a:xfrm>
      </p:grpSpPr>
      <p:sp>
        <p:nvSpPr>
          <p:cNvPr id="436" name="Google Shape;436;p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7" name="Google Shape;437;p73"/>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8" name="Google Shape;438;p73"/>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439" name="Shape 439"/>
        <p:cNvGrpSpPr/>
        <p:nvPr/>
      </p:nvGrpSpPr>
      <p:grpSpPr>
        <a:xfrm>
          <a:off x="0" y="0"/>
          <a:ext cx="0" cy="0"/>
          <a:chOff x="0" y="0"/>
          <a:chExt cx="0" cy="0"/>
        </a:xfrm>
      </p:grpSpPr>
      <p:sp>
        <p:nvSpPr>
          <p:cNvPr id="440" name="Google Shape;440;p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1" name="Google Shape;441;p74"/>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2" name="Google Shape;442;p74"/>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443" name="Shape 443"/>
        <p:cNvGrpSpPr/>
        <p:nvPr/>
      </p:nvGrpSpPr>
      <p:grpSpPr>
        <a:xfrm>
          <a:off x="0" y="0"/>
          <a:ext cx="0" cy="0"/>
          <a:chOff x="0" y="0"/>
          <a:chExt cx="0" cy="0"/>
        </a:xfrm>
      </p:grpSpPr>
      <p:sp>
        <p:nvSpPr>
          <p:cNvPr id="444" name="Google Shape;444;p7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5" name="Google Shape;445;p75"/>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6" name="Google Shape;446;p75"/>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447" name="Shape 447"/>
        <p:cNvGrpSpPr/>
        <p:nvPr/>
      </p:nvGrpSpPr>
      <p:grpSpPr>
        <a:xfrm>
          <a:off x="0" y="0"/>
          <a:ext cx="0" cy="0"/>
          <a:chOff x="0" y="0"/>
          <a:chExt cx="0" cy="0"/>
        </a:xfrm>
      </p:grpSpPr>
      <p:sp>
        <p:nvSpPr>
          <p:cNvPr id="448" name="Google Shape;448;p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9" name="Google Shape;449;p76"/>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0" name="Google Shape;450;p76"/>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1" name="Google Shape;451;p76"/>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52" name="Google Shape;452;p76"/>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0.xml"/><Relationship Id="rId11" Type="http://schemas.openxmlformats.org/officeDocument/2006/relationships/slideLayout" Target="../slideLayouts/slideLayout41.xml"/><Relationship Id="rId22" Type="http://schemas.openxmlformats.org/officeDocument/2006/relationships/theme" Target="../theme/theme1.xml"/><Relationship Id="rId10" Type="http://schemas.openxmlformats.org/officeDocument/2006/relationships/slideLayout" Target="../slideLayouts/slideLayout40.xml"/><Relationship Id="rId21" Type="http://schemas.openxmlformats.org/officeDocument/2006/relationships/slideLayout" Target="../slideLayouts/slideLayout51.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1.xml"/><Relationship Id="rId11" Type="http://schemas.openxmlformats.org/officeDocument/2006/relationships/slideLayout" Target="../slideLayouts/slideLayout62.xml"/><Relationship Id="rId22" Type="http://schemas.openxmlformats.org/officeDocument/2006/relationships/theme" Target="../theme/theme2.xml"/><Relationship Id="rId10" Type="http://schemas.openxmlformats.org/officeDocument/2006/relationships/slideLayout" Target="../slideLayouts/slideLayout61.xml"/><Relationship Id="rId21" Type="http://schemas.openxmlformats.org/officeDocument/2006/relationships/slideLayout" Target="../slideLayouts/slideLayout72.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6" Type="http://schemas.openxmlformats.org/officeDocument/2006/relationships/slideLayout" Target="../slideLayouts/slideLayout57.xml"/><Relationship Id="rId18" Type="http://schemas.openxmlformats.org/officeDocument/2006/relationships/slideLayout" Target="../slideLayouts/slideLayout69.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1" name="Shape 311"/>
        <p:cNvGrpSpPr/>
        <p:nvPr/>
      </p:nvGrpSpPr>
      <p:grpSpPr>
        <a:xfrm>
          <a:off x="0" y="0"/>
          <a:ext cx="0" cy="0"/>
          <a:chOff x="0" y="0"/>
          <a:chExt cx="0" cy="0"/>
        </a:xfrm>
      </p:grpSpPr>
      <p:sp>
        <p:nvSpPr>
          <p:cNvPr id="312" name="Google Shape;312;p5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313" name="Google Shape;313;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314" name="Google Shape;31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77"/>
          <p:cNvSpPr txBox="1"/>
          <p:nvPr>
            <p:ph type="ctrTitle"/>
          </p:nvPr>
        </p:nvSpPr>
        <p:spPr>
          <a:xfrm>
            <a:off x="1275600" y="1488475"/>
            <a:ext cx="65928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Gemeinsame Hindernisse für die Erfüllung des Wunsches und der Motivation von Flüchtlingen/Einwanderern, Zugang zur Hochschulbildung zu erhalten</a:t>
            </a:r>
            <a:endParaRPr sz="2400"/>
          </a:p>
        </p:txBody>
      </p:sp>
      <p:pic>
        <p:nvPicPr>
          <p:cNvPr id="458" name="Google Shape;458;p77"/>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459" name="Google Shape;459;p77"/>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460" name="Google Shape;460;p77"/>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sp>
        <p:nvSpPr>
          <p:cNvPr id="551" name="Google Shape;551;p86"/>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Fallstudien: Erfolgreiche Advocacy-Aktivitäten</a:t>
            </a:r>
            <a:endParaRPr sz="2520"/>
          </a:p>
        </p:txBody>
      </p:sp>
      <p:sp>
        <p:nvSpPr>
          <p:cNvPr id="552" name="Google Shape;552;p86"/>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6"/>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6"/>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Advocacy org. A hat Stipendienprogramme für Flüchtlinge und Einwanderer eingerichtet.</a:t>
            </a:r>
            <a:endParaRPr sz="1100"/>
          </a:p>
          <a:p>
            <a:pPr indent="-241300" lvl="0" marL="342900" rtl="0" algn="l">
              <a:spcBef>
                <a:spcPts val="1000"/>
              </a:spcBef>
              <a:spcAft>
                <a:spcPts val="0"/>
              </a:spcAft>
              <a:buClr>
                <a:schemeClr val="accent4"/>
              </a:buClr>
              <a:buSzPts val="1100"/>
              <a:buChar char="•"/>
            </a:pPr>
            <a:r>
              <a:rPr lang="en" sz="1100"/>
              <a:t>Sensibilisierung für Hindernisse und Lobbyarbeit für politische Veränderungen.</a:t>
            </a:r>
            <a:endParaRPr sz="1100"/>
          </a:p>
          <a:p>
            <a:pPr indent="-241300" lvl="0" marL="342900" rtl="0" algn="l">
              <a:spcBef>
                <a:spcPts val="1000"/>
              </a:spcBef>
              <a:spcAft>
                <a:spcPts val="1000"/>
              </a:spcAft>
              <a:buClr>
                <a:schemeClr val="accent4"/>
              </a:buClr>
              <a:buSzPts val="1100"/>
              <a:buChar char="•"/>
            </a:pPr>
            <a:r>
              <a:rPr lang="en" sz="1100"/>
              <a:t>Ermöglichung der Aufnahme von Flüchtlingen und Einwanderern in die Hochschulbildung.</a:t>
            </a:r>
            <a:endParaRPr sz="1100"/>
          </a:p>
        </p:txBody>
      </p:sp>
      <p:sp>
        <p:nvSpPr>
          <p:cNvPr id="555" name="Google Shape;555;p86"/>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Fallstudie 1</a:t>
            </a:r>
            <a:endParaRPr sz="1400">
              <a:solidFill>
                <a:schemeClr val="accent4"/>
              </a:solidFill>
            </a:endParaRPr>
          </a:p>
        </p:txBody>
      </p:sp>
      <p:sp>
        <p:nvSpPr>
          <p:cNvPr id="556" name="Google Shape;556;p86"/>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Die Interessengruppe B entwickelte ein Integrationsprogramm für Flüchtlinge und Einwanderer.</a:t>
            </a:r>
            <a:endParaRPr sz="1100"/>
          </a:p>
          <a:p>
            <a:pPr indent="-241300" lvl="0" marL="342900" marR="0" rtl="0" algn="l">
              <a:lnSpc>
                <a:spcPct val="115000"/>
              </a:lnSpc>
              <a:spcBef>
                <a:spcPts val="1000"/>
              </a:spcBef>
              <a:spcAft>
                <a:spcPts val="0"/>
              </a:spcAft>
              <a:buSzPts val="1100"/>
              <a:buChar char="•"/>
            </a:pPr>
            <a:r>
              <a:rPr lang="en" sz="1100"/>
              <a:t>Dazu gehörten Sprachkurse, kulturelle Workshops und Mentoring.</a:t>
            </a:r>
            <a:endParaRPr sz="1100"/>
          </a:p>
          <a:p>
            <a:pPr indent="-241300" lvl="0" marL="342900" marR="0" rtl="0" algn="l">
              <a:lnSpc>
                <a:spcPct val="115000"/>
              </a:lnSpc>
              <a:spcBef>
                <a:spcPts val="1000"/>
              </a:spcBef>
              <a:spcAft>
                <a:spcPts val="1000"/>
              </a:spcAft>
              <a:buSzPts val="1100"/>
              <a:buChar char="•"/>
            </a:pPr>
            <a:r>
              <a:rPr lang="en" sz="1100"/>
              <a:t>Verbesserter Zugang zur Hochschulbildung für Flüchtlinge und Einwanderer.</a:t>
            </a:r>
            <a:endParaRPr sz="1100"/>
          </a:p>
        </p:txBody>
      </p:sp>
      <p:sp>
        <p:nvSpPr>
          <p:cNvPr id="557" name="Google Shape;557;p86"/>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Fallstudie 2</a:t>
            </a:r>
            <a:endParaRPr sz="14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Ein Mangel an finanziellen Mitteln kann den Zugang zu Studiengebühren, Lehrbüchern und anderen Bildungsmaterialien einschränken.</a:t>
            </a:r>
            <a:endParaRPr/>
          </a:p>
        </p:txBody>
      </p:sp>
      <p:sp>
        <p:nvSpPr>
          <p:cNvPr id="563" name="Google Shape;563;p8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
        <p:nvSpPr>
          <p:cNvPr id="564" name="Google Shape;564;p8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Stipendien und Finanzhilfeprogramme können dazu beitragen, finanzielle Hürden für benachteiligte Studierende zu beseitigen.</a:t>
            </a:r>
            <a:endParaRPr/>
          </a:p>
        </p:txBody>
      </p:sp>
      <p:sp>
        <p:nvSpPr>
          <p:cNvPr id="565" name="Google Shape;565;p8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Finanzielle Engpässe sind ein großes Hindernis für Flüchtlinge und Einwanderer bei der Aufnahme einer Hochschulausbildung.</a:t>
            </a:r>
            <a:endParaRPr/>
          </a:p>
        </p:txBody>
      </p:sp>
      <p:sp>
        <p:nvSpPr>
          <p:cNvPr id="566" name="Google Shape;566;p8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Auswirkungen finanzieller Zwänge</a:t>
            </a:r>
            <a:endParaRPr sz="2520"/>
          </a:p>
        </p:txBody>
      </p:sp>
      <p:sp>
        <p:nvSpPr>
          <p:cNvPr id="567" name="Google Shape;567;p8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68" name="Google Shape;568;p8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Ein solides Sprachfundament kann die Chancen auf eine höhere Bildung eröffnen und den Zugang zu einer hochwertigen Ausbildung verbessern.</a:t>
            </a:r>
            <a:endParaRPr/>
          </a:p>
        </p:txBody>
      </p:sp>
      <p:sp>
        <p:nvSpPr>
          <p:cNvPr id="574" name="Google Shape;574;p8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Beherrschung der Unterrichtssprache verbessert die Kommunikation mit Gleichaltrigen und Lehrkräften und führt zu einer bereichernden Lernerfahrung.</a:t>
            </a:r>
            <a:endParaRPr/>
          </a:p>
        </p:txBody>
      </p:sp>
      <p:sp>
        <p:nvSpPr>
          <p:cNvPr id="575" name="Google Shape;575;p8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Sprachkenntnisse sind für den akademischen Erfolg von entscheidender Bedeutung, da sie das Verständnis der Kursunterlagen und die Teilnahme an Diskussionen erleichtern.</a:t>
            </a:r>
            <a:endParaRPr/>
          </a:p>
        </p:txBody>
      </p:sp>
      <p:sp>
        <p:nvSpPr>
          <p:cNvPr id="576" name="Google Shape;576;p8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Sprachkenntnisse und Zugang zur Hochschulbildung</a:t>
            </a:r>
            <a:endParaRPr sz="2520"/>
          </a:p>
        </p:txBody>
      </p:sp>
      <p:sp>
        <p:nvSpPr>
          <p:cNvPr id="577" name="Google Shape;577;p88"/>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78" name="Google Shape;578;p88"/>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579" name="Google Shape;579;p88"/>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9"/>
          <p:cNvSpPr txBox="1"/>
          <p:nvPr>
            <p:ph idx="1" type="body"/>
          </p:nvPr>
        </p:nvSpPr>
        <p:spPr>
          <a:xfrm>
            <a:off x="4572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Die Anerkennung von Qualifikationen hilft Flüchtlingen und Zuwanderern, ihre Fähigkeiten zu nutzen und zur lokalen Wirtschaft beizutragen.</a:t>
            </a:r>
            <a:endParaRPr/>
          </a:p>
        </p:txBody>
      </p:sp>
      <p:sp>
        <p:nvSpPr>
          <p:cNvPr id="585" name="Google Shape;585;p8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Die Bereitstellung von Bildung erweitert das Wissen, verbessert die Beschäftigungsaussichten und fördert den kulturellen Austausch.</a:t>
            </a:r>
            <a:endParaRPr/>
          </a:p>
        </p:txBody>
      </p:sp>
      <p:sp>
        <p:nvSpPr>
          <p:cNvPr id="586" name="Google Shape;586;p8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Unterschiede in den Bildungssystemen und begrenzte Ressourcen können durch Bewertungsrahmen und Förderprogramme ausgeglichen werden.</a:t>
            </a:r>
            <a:endParaRPr/>
          </a:p>
        </p:txBody>
      </p:sp>
      <p:sp>
        <p:nvSpPr>
          <p:cNvPr id="587" name="Google Shape;587;p89"/>
          <p:cNvSpPr txBox="1"/>
          <p:nvPr>
            <p:ph idx="2" type="subTitle"/>
          </p:nvPr>
        </p:nvSpPr>
        <p:spPr>
          <a:xfrm>
            <a:off x="4572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Die Bedeutung der Anerkennung</a:t>
            </a:r>
            <a:endParaRPr/>
          </a:p>
        </p:txBody>
      </p:sp>
      <p:sp>
        <p:nvSpPr>
          <p:cNvPr id="588" name="Google Shape;588;p89"/>
          <p:cNvSpPr txBox="1"/>
          <p:nvPr>
            <p:ph idx="4" type="subTitle"/>
          </p:nvPr>
        </p:nvSpPr>
        <p:spPr>
          <a:xfrm>
            <a:off x="326895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Clr>
                <a:schemeClr val="dk1"/>
              </a:buClr>
              <a:buSzPts val="1100"/>
              <a:buFont typeface="Arial"/>
              <a:buNone/>
            </a:pPr>
            <a:r>
              <a:rPr lang="en"/>
              <a:t>Vorteile des Zugangs</a:t>
            </a:r>
            <a:endParaRPr/>
          </a:p>
        </p:txBody>
      </p:sp>
      <p:sp>
        <p:nvSpPr>
          <p:cNvPr id="589" name="Google Shape;589;p8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Anerkennung von Qualifikationen und Zugang zu Bildung</a:t>
            </a:r>
            <a:endParaRPr sz="2520"/>
          </a:p>
        </p:txBody>
      </p:sp>
      <p:sp>
        <p:nvSpPr>
          <p:cNvPr id="590" name="Google Shape;590;p89"/>
          <p:cNvSpPr txBox="1"/>
          <p:nvPr>
            <p:ph idx="6" type="subTitle"/>
          </p:nvPr>
        </p:nvSpPr>
        <p:spPr>
          <a:xfrm>
            <a:off x="60807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Herausforderungen und Lösungen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Integration verschiedener Kulturen verbessert die Kommunikation und trägt zum akademischen Erfolg bei.</a:t>
            </a:r>
            <a:endParaRPr/>
          </a:p>
        </p:txBody>
      </p:sp>
      <p:sp>
        <p:nvSpPr>
          <p:cNvPr id="596" name="Google Shape;596;p9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Das Verständnis für die lokale Kultur hilft beim Aufbau von Beziehungen zu den Schülern und ihren Familien.</a:t>
            </a:r>
            <a:endParaRPr/>
          </a:p>
        </p:txBody>
      </p:sp>
      <p:sp>
        <p:nvSpPr>
          <p:cNvPr id="597" name="Google Shape;597;p9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kulturelle Integration ist entscheidend für den Zugang zur Bildung.</a:t>
            </a:r>
            <a:endParaRPr/>
          </a:p>
        </p:txBody>
      </p:sp>
      <p:sp>
        <p:nvSpPr>
          <p:cNvPr id="598" name="Google Shape;598;p9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Kulturelle Integration und Bildung</a:t>
            </a:r>
            <a:endParaRPr sz="2520"/>
          </a:p>
        </p:txBody>
      </p:sp>
      <p:sp>
        <p:nvSpPr>
          <p:cNvPr id="599" name="Google Shape;599;p9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00" name="Google Shape;600;p9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01" name="Google Shape;601;p9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Institutionen können den Zugang zu Bildung verbessern, indem sie Stipendien, flexible Zeitpläne und kultursensible Ressourcen anbieten.</a:t>
            </a:r>
            <a:endParaRPr/>
          </a:p>
        </p:txBody>
      </p:sp>
      <p:sp>
        <p:nvSpPr>
          <p:cNvPr id="607" name="Google Shape;607;p9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Zu den Unterstützungsleistungen können Sprachhilfe, Beratung, finanzielle Unterstützung und akademische Beratung gehören.</a:t>
            </a:r>
            <a:endParaRPr/>
          </a:p>
        </p:txBody>
      </p:sp>
      <p:sp>
        <p:nvSpPr>
          <p:cNvPr id="608" name="Google Shape;608;p9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Der Zugang zu Unterstützungsdiensten ist für Flüchtlinge und Zuwanderer von entscheidender Bedeutung, um Hindernisse zu überwinden und in der Hochschulbildung erfolgreich zu sein.</a:t>
            </a:r>
            <a:endParaRPr/>
          </a:p>
        </p:txBody>
      </p:sp>
      <p:sp>
        <p:nvSpPr>
          <p:cNvPr id="609" name="Google Shape;609;p9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Verfügbarkeit von Unterstützungsdiensten und Zugang zu Bildung</a:t>
            </a:r>
            <a:endParaRPr sz="2520"/>
          </a:p>
        </p:txBody>
      </p:sp>
      <p:sp>
        <p:nvSpPr>
          <p:cNvPr id="610" name="Google Shape;610;p91"/>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11" name="Google Shape;611;p91"/>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12" name="Google Shape;612;p91"/>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9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Politische Entwicklungen und ihre Auswirkungen</a:t>
            </a:r>
            <a:endParaRPr sz="2520"/>
          </a:p>
        </p:txBody>
      </p:sp>
      <p:sp>
        <p:nvSpPr>
          <p:cNvPr id="618" name="Google Shape;618;p92"/>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92"/>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92"/>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Anerkennung von Qualifikationen</a:t>
            </a:r>
            <a:endParaRPr sz="1100"/>
          </a:p>
          <a:p>
            <a:pPr indent="-241300" lvl="0" marL="342900" rtl="0" algn="l">
              <a:spcBef>
                <a:spcPts val="1000"/>
              </a:spcBef>
              <a:spcAft>
                <a:spcPts val="0"/>
              </a:spcAft>
              <a:buClr>
                <a:schemeClr val="accent4"/>
              </a:buClr>
              <a:buSzPts val="1100"/>
              <a:buChar char="•"/>
            </a:pPr>
            <a:r>
              <a:rPr lang="en" sz="1100"/>
              <a:t>Finanzielle Unterstützung</a:t>
            </a:r>
            <a:endParaRPr sz="1100"/>
          </a:p>
          <a:p>
            <a:pPr indent="-241300" lvl="0" marL="342900" rtl="0" algn="l">
              <a:spcBef>
                <a:spcPts val="1000"/>
              </a:spcBef>
              <a:spcAft>
                <a:spcPts val="0"/>
              </a:spcAft>
              <a:buClr>
                <a:schemeClr val="accent4"/>
              </a:buClr>
              <a:buSzPts val="1100"/>
              <a:buChar char="•"/>
            </a:pPr>
            <a:r>
              <a:rPr lang="en" sz="1100"/>
              <a:t>Sprachkenntnisse</a:t>
            </a:r>
            <a:endParaRPr sz="1100"/>
          </a:p>
          <a:p>
            <a:pPr indent="-241300" lvl="0" marL="342900" rtl="0" algn="l">
              <a:spcBef>
                <a:spcPts val="1000"/>
              </a:spcBef>
              <a:spcAft>
                <a:spcPts val="1000"/>
              </a:spcAft>
              <a:buClr>
                <a:schemeClr val="accent4"/>
              </a:buClr>
              <a:buSzPts val="1100"/>
              <a:buChar char="•"/>
            </a:pPr>
            <a:r>
              <a:rPr lang="en" sz="1100"/>
              <a:t>Kulturelle Integration</a:t>
            </a:r>
            <a:endParaRPr sz="1100"/>
          </a:p>
        </p:txBody>
      </p:sp>
      <p:sp>
        <p:nvSpPr>
          <p:cNvPr id="621" name="Google Shape;621;p92"/>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Rechtliche und politische Entwicklungen</a:t>
            </a:r>
            <a:endParaRPr sz="1400">
              <a:solidFill>
                <a:schemeClr val="accent4"/>
              </a:solidFill>
            </a:endParaRPr>
          </a:p>
        </p:txBody>
      </p:sp>
      <p:sp>
        <p:nvSpPr>
          <p:cNvPr id="622" name="Google Shape;622;p92"/>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Beseitigung von Qualifikationshindernissen</a:t>
            </a:r>
            <a:endParaRPr sz="1100"/>
          </a:p>
          <a:p>
            <a:pPr indent="-241300" lvl="0" marL="342900" marR="0" rtl="0" algn="l">
              <a:lnSpc>
                <a:spcPct val="115000"/>
              </a:lnSpc>
              <a:spcBef>
                <a:spcPts val="1000"/>
              </a:spcBef>
              <a:spcAft>
                <a:spcPts val="0"/>
              </a:spcAft>
              <a:buSzPts val="1100"/>
              <a:buChar char="•"/>
            </a:pPr>
            <a:r>
              <a:rPr lang="en" sz="1100"/>
              <a:t>Verbesserte Möglichkeiten der finanziellen Unterstützung</a:t>
            </a:r>
            <a:endParaRPr sz="1100"/>
          </a:p>
          <a:p>
            <a:pPr indent="-241300" lvl="0" marL="342900" marR="0" rtl="0" algn="l">
              <a:lnSpc>
                <a:spcPct val="115000"/>
              </a:lnSpc>
              <a:spcBef>
                <a:spcPts val="1000"/>
              </a:spcBef>
              <a:spcAft>
                <a:spcPts val="0"/>
              </a:spcAft>
              <a:buSzPts val="1100"/>
              <a:buChar char="•"/>
            </a:pPr>
            <a:r>
              <a:rPr lang="en" sz="1100"/>
              <a:t>Programme zur Sprachförderung</a:t>
            </a:r>
            <a:endParaRPr sz="1100"/>
          </a:p>
          <a:p>
            <a:pPr indent="-241300" lvl="0" marL="342900" marR="0" rtl="0" algn="l">
              <a:lnSpc>
                <a:spcPct val="115000"/>
              </a:lnSpc>
              <a:spcBef>
                <a:spcPts val="1000"/>
              </a:spcBef>
              <a:spcAft>
                <a:spcPts val="1000"/>
              </a:spcAft>
              <a:buSzPts val="1100"/>
              <a:buChar char="•"/>
            </a:pPr>
            <a:r>
              <a:rPr lang="en" sz="1100"/>
              <a:t>Initiativen zur Integration</a:t>
            </a:r>
            <a:endParaRPr sz="1100"/>
          </a:p>
        </p:txBody>
      </p:sp>
      <p:sp>
        <p:nvSpPr>
          <p:cNvPr id="623" name="Google Shape;623;p92"/>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Auswirkungen auf den Zugang zur Hochschulbildung</a:t>
            </a:r>
            <a:endParaRPr sz="140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7" name="Shape 627"/>
        <p:cNvGrpSpPr/>
        <p:nvPr/>
      </p:nvGrpSpPr>
      <p:grpSpPr>
        <a:xfrm>
          <a:off x="0" y="0"/>
          <a:ext cx="0" cy="0"/>
          <a:chOff x="0" y="0"/>
          <a:chExt cx="0" cy="0"/>
        </a:xfrm>
      </p:grpSpPr>
      <p:sp>
        <p:nvSpPr>
          <p:cNvPr id="628" name="Google Shape;628;p93"/>
          <p:cNvSpPr txBox="1"/>
          <p:nvPr>
            <p:ph type="title"/>
          </p:nvPr>
        </p:nvSpPr>
        <p:spPr>
          <a:xfrm>
            <a:off x="457200" y="448056"/>
            <a:ext cx="8229600" cy="5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20"/>
              <a:t>Aufruf zum Handeln: Gleiche Bildungschancen</a:t>
            </a:r>
            <a:endParaRPr sz="2520"/>
          </a:p>
        </p:txBody>
      </p:sp>
      <p:sp>
        <p:nvSpPr>
          <p:cNvPr id="629" name="Google Shape;629;p93"/>
          <p:cNvSpPr txBox="1"/>
          <p:nvPr>
            <p:ph idx="3" type="body"/>
          </p:nvPr>
        </p:nvSpPr>
        <p:spPr>
          <a:xfrm>
            <a:off x="6016800" y="1484573"/>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Förderung von Sprachkenntnissen, kultureller Integration und Zugang zu Unterstützungsdiensten, um die erfolgreiche Integration von Flüchtlingen und Einwanderern in das Hochschulwesen zu erleichtern.</a:t>
            </a:r>
            <a:endParaRPr/>
          </a:p>
        </p:txBody>
      </p:sp>
      <p:sp>
        <p:nvSpPr>
          <p:cNvPr id="630" name="Google Shape;630;p93"/>
          <p:cNvSpPr txBox="1"/>
          <p:nvPr>
            <p:ph idx="2" type="body"/>
          </p:nvPr>
        </p:nvSpPr>
        <p:spPr>
          <a:xfrm>
            <a:off x="3237000" y="1472184"/>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Setzen Sie sich für finanzielle Unterstützungsprogramme ein, die Flüchtlingen und Einwanderern helfen, die Kosten für Studiengebühren, Lehrbücher und Lebenshaltungskosten während des Studiums zu decken.</a:t>
            </a:r>
            <a:endParaRPr/>
          </a:p>
        </p:txBody>
      </p:sp>
      <p:sp>
        <p:nvSpPr>
          <p:cNvPr id="631" name="Google Shape;631;p93"/>
          <p:cNvSpPr txBox="1"/>
          <p:nvPr>
            <p:ph idx="1" type="body"/>
          </p:nvPr>
        </p:nvSpPr>
        <p:spPr>
          <a:xfrm>
            <a:off x="457200" y="1472184"/>
            <a:ext cx="2606100" cy="2868000"/>
          </a:xfrm>
          <a:prstGeom prst="rect">
            <a:avLst/>
          </a:prstGeom>
          <a:solidFill>
            <a:schemeClr val="lt1"/>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Für die Anerkennung von Qualifikationen eintreten, um sicherzustellen, dass Flüchtlinge und Einwanderer auf der Grundlage ihrer Fähigkeiten und Kenntnisse Zugang zur Hochschulbildung erhalten.</a:t>
            </a:r>
            <a:endParaRPr sz="1400"/>
          </a:p>
        </p:txBody>
      </p:sp>
      <p:cxnSp>
        <p:nvCxnSpPr>
          <p:cNvPr id="632" name="Google Shape;632;p93"/>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633" name="Google Shape;633;p93"/>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634" name="Google Shape;634;p93"/>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94"/>
          <p:cNvPicPr preferRelativeResize="0"/>
          <p:nvPr/>
        </p:nvPicPr>
        <p:blipFill>
          <a:blip r:embed="rId3">
            <a:alphaModFix/>
          </a:blip>
          <a:stretch>
            <a:fillRect/>
          </a:stretch>
        </p:blipFill>
        <p:spPr>
          <a:xfrm>
            <a:off x="295500" y="254450"/>
            <a:ext cx="598476" cy="598476"/>
          </a:xfrm>
          <a:prstGeom prst="rect">
            <a:avLst/>
          </a:prstGeom>
          <a:noFill/>
          <a:ln>
            <a:noFill/>
          </a:ln>
        </p:spPr>
      </p:pic>
      <p:sp>
        <p:nvSpPr>
          <p:cNvPr id="640" name="Google Shape;640;p94"/>
          <p:cNvSpPr txBox="1"/>
          <p:nvPr>
            <p:ph type="ctrTitle"/>
          </p:nvPr>
        </p:nvSpPr>
        <p:spPr>
          <a:xfrm>
            <a:off x="1100550" y="1563750"/>
            <a:ext cx="57150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Unterstützung des Zugangs zu höherer Bildung für Flüchtlinge und Einwanderer</a:t>
            </a:r>
            <a:endParaRPr/>
          </a:p>
        </p:txBody>
      </p:sp>
      <p:sp>
        <p:nvSpPr>
          <p:cNvPr id="641" name="Google Shape;641;p94"/>
          <p:cNvSpPr txBox="1"/>
          <p:nvPr/>
        </p:nvSpPr>
        <p:spPr>
          <a:xfrm>
            <a:off x="1100550" y="4092775"/>
            <a:ext cx="4659600" cy="3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Hanken Grotesk"/>
                <a:ea typeface="Hanken Grotesk"/>
                <a:cs typeface="Hanken Grotesk"/>
                <a:sym typeface="Hanken Grotesk"/>
              </a:rPr>
              <a:t>17. </a:t>
            </a:r>
            <a:r>
              <a:rPr lang="en" sz="2000">
                <a:solidFill>
                  <a:schemeClr val="accent1"/>
                </a:solidFill>
                <a:latin typeface="Hanken Grotesk"/>
                <a:ea typeface="Hanken Grotesk"/>
                <a:cs typeface="Hanken Grotesk"/>
                <a:sym typeface="Hanken Grotesk"/>
              </a:rPr>
              <a:t>September</a:t>
            </a:r>
            <a:r>
              <a:rPr lang="en" sz="2000">
                <a:solidFill>
                  <a:schemeClr val="accent1"/>
                </a:solidFill>
                <a:latin typeface="Hanken Grotesk"/>
                <a:ea typeface="Hanken Grotesk"/>
                <a:cs typeface="Hanken Grotesk"/>
                <a:sym typeface="Hanken Grotesk"/>
              </a:rPr>
              <a:t> 2023</a:t>
            </a:r>
            <a:endParaRPr sz="2000">
              <a:solidFill>
                <a:schemeClr val="accent1"/>
              </a:solidFill>
              <a:latin typeface="Hanken Grotesk"/>
              <a:ea typeface="Hanken Grotesk"/>
              <a:cs typeface="Hanken Grotesk"/>
              <a:sym typeface="Hanken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5"/>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Hindernisse für die Hochschulbildung von Flüchtlingen und Zuwanderern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Rechtliche und politische Entwicklungen in Europa</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Schlüsselfaktoren für den Zugang zur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Rolle der Advocacy-Arbeit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Tipps und Strategien für eine wirksame Interessenvertretung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 rechtliche und politische Entwicklungen auf dem Laufenden bleiben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Zusammenarbeit mit lokalen Behörden und Universitäten</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647" name="Google Shape;647;p9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648" name="Google Shape;648;p95"/>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Förderung des inklusiven Zugangs zur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Verstärkte finanzielle Unterstützung für Flüchtlinge und Einwanderer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Bedeutung von Sprachkenntnissen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Kulturelle Integration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Zugang zu Unterstützungsdiensten für Flüchtlinge und Zuwanderer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Aufbau eines starken Advocacy-Netzwerks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Anerkennung der Qualifikationen von Flüchtlingen und Zuwanderern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Die Auswirkungen der politischen Entwicklungen auf den Hochschulzugang</a:t>
            </a:r>
            <a:endParaRPr>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8"/>
          <p:cNvSpPr txBox="1"/>
          <p:nvPr>
            <p:ph idx="1" type="body"/>
          </p:nvPr>
        </p:nvSpPr>
        <p:spPr>
          <a:xfrm>
            <a:off x="457200" y="636725"/>
            <a:ext cx="42711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Hindernisse für Flüchtlinge und Zuwanderer in der Hochschulbildung</a:t>
            </a:r>
            <a:endParaRPr sz="1400"/>
          </a:p>
          <a:p>
            <a:pPr indent="-317500" lvl="0" marL="457200" rtl="0" algn="l">
              <a:lnSpc>
                <a:spcPct val="100000"/>
              </a:lnSpc>
              <a:spcBef>
                <a:spcPts val="800"/>
              </a:spcBef>
              <a:spcAft>
                <a:spcPts val="0"/>
              </a:spcAft>
              <a:buClr>
                <a:schemeClr val="accent1"/>
              </a:buClr>
              <a:buSzPts val="1400"/>
              <a:buChar char="•"/>
            </a:pPr>
            <a:r>
              <a:rPr lang="en" sz="1400"/>
              <a:t>Rechtliche und politische Entwicklungen in Europa</a:t>
            </a:r>
            <a:endParaRPr sz="1400"/>
          </a:p>
          <a:p>
            <a:pPr indent="-317500" lvl="0" marL="457200" rtl="0" algn="l">
              <a:lnSpc>
                <a:spcPct val="100000"/>
              </a:lnSpc>
              <a:spcBef>
                <a:spcPts val="800"/>
              </a:spcBef>
              <a:spcAft>
                <a:spcPts val="0"/>
              </a:spcAft>
              <a:buClr>
                <a:schemeClr val="accent1"/>
              </a:buClr>
              <a:buSzPts val="1400"/>
              <a:buChar char="•"/>
            </a:pPr>
            <a:r>
              <a:rPr lang="en" sz="1400"/>
              <a:t>Zentrale Herausforderungen für Flüchtlinge und Zuwanderer</a:t>
            </a:r>
            <a:endParaRPr sz="1400"/>
          </a:p>
          <a:p>
            <a:pPr indent="-317500" lvl="0" marL="457200" rtl="0" algn="l">
              <a:lnSpc>
                <a:spcPct val="100000"/>
              </a:lnSpc>
              <a:spcBef>
                <a:spcPts val="800"/>
              </a:spcBef>
              <a:spcAft>
                <a:spcPts val="0"/>
              </a:spcAft>
              <a:buClr>
                <a:schemeClr val="accent1"/>
              </a:buClr>
              <a:buSzPts val="1400"/>
              <a:buChar char="•"/>
            </a:pPr>
            <a:r>
              <a:rPr lang="en" sz="1400"/>
              <a:t>Berichte und Empfehlungen zur Bildung</a:t>
            </a:r>
            <a:endParaRPr sz="1400"/>
          </a:p>
          <a:p>
            <a:pPr indent="-317500" lvl="0" marL="457200" rtl="0" algn="l">
              <a:lnSpc>
                <a:spcPct val="100000"/>
              </a:lnSpc>
              <a:spcBef>
                <a:spcPts val="800"/>
              </a:spcBef>
              <a:spcAft>
                <a:spcPts val="0"/>
              </a:spcAft>
              <a:buClr>
                <a:schemeClr val="accent1"/>
              </a:buClr>
              <a:buSzPts val="1400"/>
              <a:buChar char="•"/>
            </a:pPr>
            <a:r>
              <a:rPr lang="en" sz="1400"/>
              <a:t>Die Rolle der Interessenvertretung beim Zugang zur Hochschulbildung</a:t>
            </a:r>
            <a:endParaRPr sz="1400"/>
          </a:p>
          <a:p>
            <a:pPr indent="-317500" lvl="0" marL="457200" rtl="0" algn="l">
              <a:lnSpc>
                <a:spcPct val="100000"/>
              </a:lnSpc>
              <a:spcBef>
                <a:spcPts val="800"/>
              </a:spcBef>
              <a:spcAft>
                <a:spcPts val="0"/>
              </a:spcAft>
              <a:buClr>
                <a:schemeClr val="accent1"/>
              </a:buClr>
              <a:buSzPts val="1400"/>
              <a:buChar char="•"/>
            </a:pPr>
            <a:r>
              <a:rPr lang="en" sz="1400"/>
              <a:t>Wirksame Advocacy-Strategien</a:t>
            </a:r>
            <a:endParaRPr sz="1400"/>
          </a:p>
          <a:p>
            <a:pPr indent="-317500" lvl="0" marL="457200" rtl="0" algn="l">
              <a:lnSpc>
                <a:spcPct val="100000"/>
              </a:lnSpc>
              <a:spcBef>
                <a:spcPts val="800"/>
              </a:spcBef>
              <a:spcAft>
                <a:spcPts val="0"/>
              </a:spcAft>
              <a:buClr>
                <a:schemeClr val="accent1"/>
              </a:buClr>
              <a:buSzPts val="1400"/>
              <a:buChar char="•"/>
            </a:pPr>
            <a:r>
              <a:rPr lang="en" sz="1400"/>
              <a:t>Informiert bleiben und mitarbeiten für Chancengleichheit</a:t>
            </a:r>
            <a:endParaRPr sz="1400"/>
          </a:p>
          <a:p>
            <a:pPr indent="-317500" lvl="0" marL="457200" rtl="0" algn="l">
              <a:lnSpc>
                <a:spcPct val="100000"/>
              </a:lnSpc>
              <a:spcBef>
                <a:spcPts val="800"/>
              </a:spcBef>
              <a:spcAft>
                <a:spcPts val="0"/>
              </a:spcAft>
              <a:buClr>
                <a:schemeClr val="accent1"/>
              </a:buClr>
              <a:buSzPts val="1400"/>
              <a:buChar char="•"/>
            </a:pPr>
            <a:r>
              <a:rPr lang="en" sz="1400"/>
              <a:t>Fallstudien: Erfolgreiche Advocacy-Aktivitäten</a:t>
            </a:r>
            <a:endParaRPr sz="1400"/>
          </a:p>
          <a:p>
            <a:pPr indent="-317500" lvl="0" marL="457200" rtl="0" algn="l">
              <a:lnSpc>
                <a:spcPct val="100000"/>
              </a:lnSpc>
              <a:spcBef>
                <a:spcPts val="800"/>
              </a:spcBef>
              <a:spcAft>
                <a:spcPts val="800"/>
              </a:spcAft>
              <a:buClr>
                <a:schemeClr val="accent1"/>
              </a:buClr>
              <a:buSzPts val="1400"/>
              <a:buChar char="•"/>
            </a:pPr>
            <a:r>
              <a:rPr lang="en" sz="1400"/>
              <a:t>Die Auswirkungen finanzieller Zwänge</a:t>
            </a:r>
            <a:endParaRPr sz="1400"/>
          </a:p>
        </p:txBody>
      </p:sp>
      <p:sp>
        <p:nvSpPr>
          <p:cNvPr id="466" name="Google Shape;466;p78"/>
          <p:cNvSpPr txBox="1"/>
          <p:nvPr>
            <p:ph type="title"/>
          </p:nvPr>
        </p:nvSpPr>
        <p:spPr>
          <a:xfrm>
            <a:off x="457200" y="64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Tagesordnung</a:t>
            </a:r>
            <a:endParaRPr sz="2520"/>
          </a:p>
        </p:txBody>
      </p:sp>
      <p:sp>
        <p:nvSpPr>
          <p:cNvPr id="467" name="Google Shape;467;p78"/>
          <p:cNvSpPr txBox="1"/>
          <p:nvPr>
            <p:ph idx="1" type="body"/>
          </p:nvPr>
        </p:nvSpPr>
        <p:spPr>
          <a:xfrm>
            <a:off x="4728400" y="636600"/>
            <a:ext cx="41148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Sprachkenntnisse und Zugang zur Hochschulbildung</a:t>
            </a:r>
            <a:endParaRPr sz="1400"/>
          </a:p>
          <a:p>
            <a:pPr indent="-317500" lvl="0" marL="457200" rtl="0" algn="l">
              <a:lnSpc>
                <a:spcPct val="100000"/>
              </a:lnSpc>
              <a:spcBef>
                <a:spcPts val="800"/>
              </a:spcBef>
              <a:spcAft>
                <a:spcPts val="0"/>
              </a:spcAft>
              <a:buClr>
                <a:schemeClr val="accent1"/>
              </a:buClr>
              <a:buSzPts val="1400"/>
              <a:buChar char="•"/>
            </a:pPr>
            <a:r>
              <a:rPr lang="en" sz="1400"/>
              <a:t>Anerkennung von Qualifikationen und Zugang zu Bildung</a:t>
            </a:r>
            <a:endParaRPr sz="1400"/>
          </a:p>
          <a:p>
            <a:pPr indent="-317500" lvl="0" marL="457200" rtl="0" algn="l">
              <a:lnSpc>
                <a:spcPct val="100000"/>
              </a:lnSpc>
              <a:spcBef>
                <a:spcPts val="800"/>
              </a:spcBef>
              <a:spcAft>
                <a:spcPts val="0"/>
              </a:spcAft>
              <a:buClr>
                <a:schemeClr val="accent1"/>
              </a:buClr>
              <a:buSzPts val="1400"/>
              <a:buChar char="•"/>
            </a:pPr>
            <a:r>
              <a:rPr lang="en" sz="1400"/>
              <a:t>Kulturelle Integration und Bildung</a:t>
            </a:r>
            <a:endParaRPr sz="1400"/>
          </a:p>
          <a:p>
            <a:pPr indent="-317500" lvl="0" marL="457200" rtl="0" algn="l">
              <a:lnSpc>
                <a:spcPct val="100000"/>
              </a:lnSpc>
              <a:spcBef>
                <a:spcPts val="800"/>
              </a:spcBef>
              <a:spcAft>
                <a:spcPts val="0"/>
              </a:spcAft>
              <a:buClr>
                <a:schemeClr val="accent1"/>
              </a:buClr>
              <a:buSzPts val="1400"/>
              <a:buChar char="•"/>
            </a:pPr>
            <a:r>
              <a:rPr lang="en" sz="1400"/>
              <a:t>Verfügbarkeit von Unterstützungsdiensten und Zugang zu Bildung</a:t>
            </a:r>
            <a:endParaRPr sz="1400"/>
          </a:p>
          <a:p>
            <a:pPr indent="-317500" lvl="0" marL="457200" rtl="0" algn="l">
              <a:lnSpc>
                <a:spcPct val="100000"/>
              </a:lnSpc>
              <a:spcBef>
                <a:spcPts val="800"/>
              </a:spcBef>
              <a:spcAft>
                <a:spcPts val="0"/>
              </a:spcAft>
              <a:buClr>
                <a:schemeClr val="accent1"/>
              </a:buClr>
              <a:buSzPts val="1400"/>
              <a:buChar char="•"/>
            </a:pPr>
            <a:r>
              <a:rPr lang="en" sz="1400"/>
              <a:t>Politische Entwicklungen und ihre Auswirkungen</a:t>
            </a:r>
            <a:endParaRPr sz="1400"/>
          </a:p>
          <a:p>
            <a:pPr indent="-317500" lvl="0" marL="457200" rtl="0" algn="l">
              <a:lnSpc>
                <a:spcPct val="100000"/>
              </a:lnSpc>
              <a:spcBef>
                <a:spcPts val="800"/>
              </a:spcBef>
              <a:spcAft>
                <a:spcPts val="800"/>
              </a:spcAft>
              <a:buClr>
                <a:schemeClr val="accent1"/>
              </a:buClr>
              <a:buSzPts val="1400"/>
              <a:buChar char="•"/>
            </a:pPr>
            <a:r>
              <a:rPr lang="en" sz="1400"/>
              <a:t>Aufruf zum Handeln: Gleiche Bildungschancen</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2" name="Shape 652"/>
        <p:cNvGrpSpPr/>
        <p:nvPr/>
      </p:nvGrpSpPr>
      <p:grpSpPr>
        <a:xfrm>
          <a:off x="0" y="0"/>
          <a:ext cx="0" cy="0"/>
          <a:chOff x="0" y="0"/>
          <a:chExt cx="0" cy="0"/>
        </a:xfrm>
      </p:grpSpPr>
      <p:sp>
        <p:nvSpPr>
          <p:cNvPr id="653" name="Google Shape;653;p96"/>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Finanzielle Zwänge: Hohe Studiengebühren und ein begrenzter Zugang zu Stipendien können erhebliche Hindernisse für die Hochschulbildung darstellen.</a:t>
            </a:r>
            <a:endParaRPr/>
          </a:p>
        </p:txBody>
      </p:sp>
      <p:sp>
        <p:nvSpPr>
          <p:cNvPr id="654" name="Google Shape;654;p96"/>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Anerkennung von Qualifikationen: Für Flüchtlinge und Einwanderer ist es oft schwierig, ihre Qualifikationen im Aufnahmeland anerkennen zu lassen.</a:t>
            </a:r>
            <a:endParaRPr/>
          </a:p>
        </p:txBody>
      </p:sp>
      <p:sp>
        <p:nvSpPr>
          <p:cNvPr id="655" name="Google Shape;655;p96"/>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Sprachkenntnisse: Begrenzte Sprachkenntnisse in der Unterrichtssprache können den akademischen Erfolg behindern.</a:t>
            </a:r>
            <a:endParaRPr sz="1400"/>
          </a:p>
        </p:txBody>
      </p:sp>
      <p:sp>
        <p:nvSpPr>
          <p:cNvPr id="656" name="Google Shape;656;p9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Hindernisse für die Hochschulbildung von Flüchtlingen und Zuwanderern</a:t>
            </a:r>
            <a:endParaRPr sz="2500">
              <a:solidFill>
                <a:schemeClr val="dk1"/>
              </a:solidFill>
            </a:endParaRPr>
          </a:p>
        </p:txBody>
      </p:sp>
      <p:sp>
        <p:nvSpPr>
          <p:cNvPr id="657" name="Google Shape;657;p96"/>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658" name="Google Shape;658;p96"/>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659" name="Google Shape;659;p96"/>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9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Rechtliche und politische Entwicklungen in Europa</a:t>
            </a:r>
            <a:endParaRPr sz="2520"/>
          </a:p>
        </p:txBody>
      </p:sp>
      <p:sp>
        <p:nvSpPr>
          <p:cNvPr id="665" name="Google Shape;665;p97"/>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Die Empfehlung des Europarats zielt auf eine gerechte Anerkennung der Qualifikationen und Fähigkeiten von Flüchtlingen und Einwanderern ab.</a:t>
            </a:r>
            <a:endParaRPr/>
          </a:p>
        </p:txBody>
      </p:sp>
      <p:sp>
        <p:nvSpPr>
          <p:cNvPr id="666" name="Google Shape;666;p97"/>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Länder haben Maßnahmen zur leichteren Anerkennung der von Flüchtlingen und Einwanderern erworbenen Qualifikationen eingeführt.</a:t>
            </a:r>
            <a:endParaRPr/>
          </a:p>
        </p:txBody>
      </p:sp>
      <p:sp>
        <p:nvSpPr>
          <p:cNvPr id="667" name="Google Shape;667;p97"/>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EU-Initiativen wie Erasmus+ und der Europäische Qualifikationsrahmen fördern gleiche Bildungschancen.</a:t>
            </a:r>
            <a:endParaRPr sz="1400"/>
          </a:p>
        </p:txBody>
      </p:sp>
      <p:cxnSp>
        <p:nvCxnSpPr>
          <p:cNvPr id="668" name="Google Shape;668;p97"/>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669" name="Google Shape;669;p97"/>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graphicFrame>
        <p:nvGraphicFramePr>
          <p:cNvPr id="674" name="Google Shape;674;p98"/>
          <p:cNvGraphicFramePr/>
          <p:nvPr/>
        </p:nvGraphicFramePr>
        <p:xfrm>
          <a:off x="457200" y="1216275"/>
          <a:ext cx="3000000" cy="3000000"/>
        </p:xfrm>
        <a:graphic>
          <a:graphicData uri="http://schemas.openxmlformats.org/drawingml/2006/table">
            <a:tbl>
              <a:tblPr>
                <a:noFill/>
                <a:tableStyleId>{5909C9CE-C275-4015-AEAC-EAB377095B44}</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675" name="Google Shape;675;p9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Schlüsselfaktoren für den Zugang zur Hochschulbildung</a:t>
            </a:r>
            <a:endParaRPr sz="2520">
              <a:solidFill>
                <a:schemeClr val="dk1"/>
              </a:solidFill>
            </a:endParaRPr>
          </a:p>
        </p:txBody>
      </p:sp>
      <p:sp>
        <p:nvSpPr>
          <p:cNvPr id="676" name="Google Shape;676;p98"/>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Begrenzte Sprachkenntnisse im Gastland können ein erhebliches Hindernis darstellen. Sprachkurse und Förderprogramme können helfen.</a:t>
            </a:r>
            <a:endParaRPr sz="1400">
              <a:solidFill>
                <a:schemeClr val="dk1"/>
              </a:solidFill>
            </a:endParaRPr>
          </a:p>
        </p:txBody>
      </p:sp>
      <p:sp>
        <p:nvSpPr>
          <p:cNvPr id="677" name="Google Shape;677;p98"/>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Flüchtlinge und Einwanderer haben oft Schwierigkeiten, ihre Qualifikationen anerkennen zu lassen. Die Vereinfachung dieses Verfahrens kann den Zugang erleichtern.</a:t>
            </a:r>
            <a:endParaRPr sz="1400">
              <a:solidFill>
                <a:schemeClr val="dk1"/>
              </a:solidFill>
            </a:endParaRPr>
          </a:p>
        </p:txBody>
      </p:sp>
      <p:sp>
        <p:nvSpPr>
          <p:cNvPr id="678" name="Google Shape;678;p98"/>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Sprachkenntnisse</a:t>
            </a:r>
            <a:endParaRPr b="1" sz="1400">
              <a:solidFill>
                <a:schemeClr val="dk1"/>
              </a:solidFill>
            </a:endParaRPr>
          </a:p>
        </p:txBody>
      </p:sp>
      <p:sp>
        <p:nvSpPr>
          <p:cNvPr id="679" name="Google Shape;679;p98"/>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Anerkennung von Qualifikationen</a:t>
            </a:r>
            <a:endParaRPr b="1" sz="1400">
              <a:solidFill>
                <a:schemeClr val="dk1"/>
              </a:solidFill>
            </a:endParaRPr>
          </a:p>
        </p:txBody>
      </p:sp>
      <p:sp>
        <p:nvSpPr>
          <p:cNvPr id="680" name="Google Shape;680;p98"/>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Finanzielle Hürden</a:t>
            </a:r>
            <a:endParaRPr b="1" sz="1400">
              <a:solidFill>
                <a:schemeClr val="dk1"/>
              </a:solidFill>
            </a:endParaRPr>
          </a:p>
        </p:txBody>
      </p:sp>
      <p:sp>
        <p:nvSpPr>
          <p:cNvPr id="681" name="Google Shape;681;p98"/>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Finanzielle Engpässe können den Zugang zur Hochschulbildung verhindern. Stipendien und finanzielle Unterstützung können helfen.</a:t>
            </a:r>
            <a:endParaRPr sz="14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Advocacy arbeitet mit Organisationen und Einzelpersonen zusammen, um Strategien zur Förderung gleicher Bildungschancen zu entwickeln.</a:t>
            </a:r>
            <a:endParaRPr/>
          </a:p>
        </p:txBody>
      </p:sp>
      <p:sp>
        <p:nvSpPr>
          <p:cNvPr id="687" name="Google Shape;687;p9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Advocacy nimmt Einfluss auf die politischen Entscheidungsträger und fördert Änderungen der rechtlichen und politischen Rahmenbedingungen, um diese Hindernisse zu beseitigen.</a:t>
            </a:r>
            <a:endParaRPr/>
          </a:p>
        </p:txBody>
      </p:sp>
      <p:sp>
        <p:nvSpPr>
          <p:cNvPr id="688" name="Google Shape;688;p9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Die Rolle der Advocacy-Arbeit</a:t>
            </a:r>
            <a:endParaRPr sz="2520">
              <a:solidFill>
                <a:schemeClr val="accent1"/>
              </a:solidFill>
            </a:endParaRPr>
          </a:p>
        </p:txBody>
      </p:sp>
      <p:sp>
        <p:nvSpPr>
          <p:cNvPr id="689" name="Google Shape;689;p9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Advocacy sensibilisiert für die Hindernisse, mit denen Flüchtlinge und Einwanderer beim Zugang zur Hochschulbildung konfrontiert sind.</a:t>
            </a:r>
            <a:endParaRPr sz="1400"/>
          </a:p>
        </p:txBody>
      </p:sp>
      <p:cxnSp>
        <p:nvCxnSpPr>
          <p:cNvPr id="690" name="Google Shape;690;p9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1" name="Google Shape;691;p9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2" name="Google Shape;692;p9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6" name="Shape 696"/>
        <p:cNvGrpSpPr/>
        <p:nvPr/>
      </p:nvGrpSpPr>
      <p:grpSpPr>
        <a:xfrm>
          <a:off x="0" y="0"/>
          <a:ext cx="0" cy="0"/>
          <a:chOff x="0" y="0"/>
          <a:chExt cx="0" cy="0"/>
        </a:xfrm>
      </p:grpSpPr>
      <p:sp>
        <p:nvSpPr>
          <p:cNvPr id="697" name="Google Shape;697;p10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0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Tipps und Strategien für eine wirksame Interessenvertretung</a:t>
            </a:r>
            <a:endParaRPr sz="2520"/>
          </a:p>
        </p:txBody>
      </p:sp>
      <p:sp>
        <p:nvSpPr>
          <p:cNvPr id="699" name="Google Shape;699;p10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Aufbau von Partnerschaften für eine stärkere Interessenvertretung.</a:t>
            </a:r>
            <a:endParaRPr sz="1200"/>
          </a:p>
          <a:p>
            <a:pPr indent="-247650" lvl="0" marL="342900" rtl="0" algn="l">
              <a:spcBef>
                <a:spcPts val="1000"/>
              </a:spcBef>
              <a:spcAft>
                <a:spcPts val="0"/>
              </a:spcAft>
              <a:buSzPts val="1200"/>
              <a:buChar char="•"/>
            </a:pPr>
            <a:r>
              <a:rPr lang="en" sz="1200"/>
              <a:t>Bleiben Sie auf dem Laufenden über relevante rechtliche Entwicklungen.</a:t>
            </a:r>
            <a:endParaRPr sz="1200"/>
          </a:p>
          <a:p>
            <a:pPr indent="-247650" lvl="0" marL="342900" rtl="0" algn="l">
              <a:spcBef>
                <a:spcPts val="1000"/>
              </a:spcBef>
              <a:spcAft>
                <a:spcPts val="0"/>
              </a:spcAft>
              <a:buSzPts val="1200"/>
              <a:buChar char="•"/>
            </a:pPr>
            <a:r>
              <a:rPr lang="en" sz="1200"/>
              <a:t>Verfassen Sie klare, überzeugende Botschaften für Ihre Interessen.</a:t>
            </a:r>
            <a:endParaRPr sz="1200"/>
          </a:p>
          <a:p>
            <a:pPr indent="-247650" lvl="0" marL="342900" rtl="0" algn="l">
              <a:spcBef>
                <a:spcPts val="1000"/>
              </a:spcBef>
              <a:spcAft>
                <a:spcPts val="1000"/>
              </a:spcAft>
              <a:buSzPts val="1200"/>
              <a:buChar char="•"/>
            </a:pPr>
            <a:r>
              <a:rPr lang="en" sz="1200"/>
              <a:t>Setzen Sie sich bei politischen Entscheidungsträgern für Veränderungen ein.</a:t>
            </a:r>
            <a:endParaRPr sz="1200"/>
          </a:p>
        </p:txBody>
      </p:sp>
      <p:sp>
        <p:nvSpPr>
          <p:cNvPr id="700" name="Google Shape;700;p10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Organisation von Sensibilisierungskampagnen und Veranstaltungen.</a:t>
            </a:r>
            <a:endParaRPr sz="1200"/>
          </a:p>
          <a:p>
            <a:pPr indent="-247650" lvl="0" marL="342900" marR="0" rtl="0" algn="l">
              <a:lnSpc>
                <a:spcPct val="115000"/>
              </a:lnSpc>
              <a:spcBef>
                <a:spcPts val="1000"/>
              </a:spcBef>
              <a:spcAft>
                <a:spcPts val="0"/>
              </a:spcAft>
              <a:buSzPts val="1200"/>
              <a:buChar char="•"/>
            </a:pPr>
            <a:r>
              <a:rPr lang="en" sz="1200"/>
              <a:t>Verteilen Sie Lehrmaterial.</a:t>
            </a:r>
            <a:endParaRPr sz="1200"/>
          </a:p>
          <a:p>
            <a:pPr indent="-247650" lvl="0" marL="342900" marR="0" rtl="0" algn="l">
              <a:lnSpc>
                <a:spcPct val="115000"/>
              </a:lnSpc>
              <a:spcBef>
                <a:spcPts val="1000"/>
              </a:spcBef>
              <a:spcAft>
                <a:spcPts val="0"/>
              </a:spcAft>
              <a:buSzPts val="1200"/>
              <a:buChar char="•"/>
            </a:pPr>
            <a:r>
              <a:rPr lang="en" sz="1200"/>
              <a:t>Zusammenarbeit mit Universitäten für Stipendien.</a:t>
            </a:r>
            <a:endParaRPr sz="1200"/>
          </a:p>
          <a:p>
            <a:pPr indent="-247650" lvl="0" marL="342900" marR="0" rtl="0" algn="l">
              <a:lnSpc>
                <a:spcPct val="115000"/>
              </a:lnSpc>
              <a:spcBef>
                <a:spcPts val="1000"/>
              </a:spcBef>
              <a:spcAft>
                <a:spcPts val="1000"/>
              </a:spcAft>
              <a:buSzPts val="1200"/>
              <a:buChar char="•"/>
            </a:pPr>
            <a:r>
              <a:rPr lang="en" sz="1200"/>
              <a:t>Entwicklung maßgeschneiderter Sprach- und Integrationsprogramme.</a:t>
            </a:r>
            <a:endParaRPr sz="1200"/>
          </a:p>
        </p:txBody>
      </p:sp>
      <p:sp>
        <p:nvSpPr>
          <p:cNvPr id="701" name="Google Shape;701;p10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Tipps</a:t>
            </a:r>
            <a:endParaRPr/>
          </a:p>
        </p:txBody>
      </p:sp>
      <p:sp>
        <p:nvSpPr>
          <p:cNvPr id="702" name="Google Shape;702;p10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Strategien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
        <p:nvSpPr>
          <p:cNvPr id="707" name="Google Shape;707;p101"/>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Beteiligen Sie sich an Diskussionen, besuchen Sie Konferenzen und nehmen Sie an Workshops zu den Themen Bildung und Migration teil, um über die neuesten Entwicklungen auf dem Laufenden zu bleiben.</a:t>
            </a:r>
            <a:endParaRPr/>
          </a:p>
        </p:txBody>
      </p:sp>
      <p:sp>
        <p:nvSpPr>
          <p:cNvPr id="708" name="Google Shape;708;p101"/>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Bleiben Sie in Kontakt mit Organisationen und Netzwerken, die sich für die Rechte von Flüchtlingen und Einwanderern beim Zugang zur Hochschulbildung einsetzen.</a:t>
            </a:r>
            <a:endParaRPr/>
          </a:p>
        </p:txBody>
      </p:sp>
      <p:sp>
        <p:nvSpPr>
          <p:cNvPr id="709" name="Google Shape;709;p101"/>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Regelmäßige Beobachtung aktueller rechtlicher und politischer Änderungen im Zusammenhang mit der Bildung für Flüchtlinge und Einwanderer.</a:t>
            </a:r>
            <a:endParaRPr sz="1400"/>
          </a:p>
        </p:txBody>
      </p:sp>
      <p:sp>
        <p:nvSpPr>
          <p:cNvPr id="710" name="Google Shape;710;p10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Über rechtliche und politische Entwicklungen auf dem Laufenden bleiben</a:t>
            </a:r>
            <a:endParaRPr sz="2500">
              <a:solidFill>
                <a:schemeClr val="dk1"/>
              </a:solidFill>
            </a:endParaRPr>
          </a:p>
        </p:txBody>
      </p:sp>
      <p:sp>
        <p:nvSpPr>
          <p:cNvPr id="711" name="Google Shape;711;p101"/>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12" name="Google Shape;712;p101"/>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13" name="Google Shape;713;p101"/>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7" name="Shape 717"/>
        <p:cNvGrpSpPr/>
        <p:nvPr/>
      </p:nvGrpSpPr>
      <p:grpSpPr>
        <a:xfrm>
          <a:off x="0" y="0"/>
          <a:ext cx="0" cy="0"/>
          <a:chOff x="0" y="0"/>
          <a:chExt cx="0" cy="0"/>
        </a:xfrm>
      </p:grpSpPr>
      <p:sp>
        <p:nvSpPr>
          <p:cNvPr id="718" name="Google Shape;718;p102"/>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Zusammenarbeit mit lokalen Behörden und Universitäten zur Entwicklung von Initiativen, die sich mit Sprachkenntnissen, der Anerkennung von Qualifikationen und finanziellen Zwängen befassen.</a:t>
            </a:r>
            <a:endParaRPr/>
          </a:p>
        </p:txBody>
      </p:sp>
      <p:sp>
        <p:nvSpPr>
          <p:cNvPr id="719" name="Google Shape;719;p102"/>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Bildung von Allianzen mit Universitäten, um spezielle Programme und Unterstützungsdienste zu schaffen, die auf die Bedürfnisse von Flüchtlingen und Zuwanderern zugeschnitten sind.</a:t>
            </a:r>
            <a:endParaRPr/>
          </a:p>
        </p:txBody>
      </p:sp>
      <p:sp>
        <p:nvSpPr>
          <p:cNvPr id="720" name="Google Shape;720;p102"/>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Aufbau von Partnerschaften mit lokalen Behörden, um sich für eine Politik einzusetzen, die gleiche Bildungschancen für Flüchtlinge und Einwanderer fördert.</a:t>
            </a:r>
            <a:endParaRPr sz="1400"/>
          </a:p>
        </p:txBody>
      </p:sp>
      <p:sp>
        <p:nvSpPr>
          <p:cNvPr id="721" name="Google Shape;721;p10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Zusammenarbeit mit lokalen Behörden und Universitäten</a:t>
            </a:r>
            <a:endParaRPr sz="2500">
              <a:solidFill>
                <a:schemeClr val="dk1"/>
              </a:solidFill>
            </a:endParaRPr>
          </a:p>
        </p:txBody>
      </p:sp>
      <p:sp>
        <p:nvSpPr>
          <p:cNvPr id="722" name="Google Shape;722;p102"/>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23" name="Google Shape;723;p102"/>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24" name="Google Shape;724;p102"/>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8" name="Shape 728"/>
        <p:cNvGrpSpPr/>
        <p:nvPr/>
      </p:nvGrpSpPr>
      <p:grpSpPr>
        <a:xfrm>
          <a:off x="0" y="0"/>
          <a:ext cx="0" cy="0"/>
          <a:chOff x="0" y="0"/>
          <a:chExt cx="0" cy="0"/>
        </a:xfrm>
      </p:grpSpPr>
      <p:sp>
        <p:nvSpPr>
          <p:cNvPr id="729" name="Google Shape;729;p103"/>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Mit anderen zusammenarbeiten und sich gemeinsam für gleiche Bildungschancen für Flüchtlinge und Zuwanderer einsetzen.</a:t>
            </a:r>
            <a:endParaRPr/>
          </a:p>
        </p:txBody>
      </p:sp>
      <p:sp>
        <p:nvSpPr>
          <p:cNvPr id="730" name="Google Shape;730;p103"/>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Bleiben Sie auf dem Laufenden über rechtliche und politische Entwicklungen, um sich effektiv für einen inklusiven Zugang zur Hochschulbildung einzusetzen.</a:t>
            </a:r>
            <a:endParaRPr/>
          </a:p>
        </p:txBody>
      </p:sp>
      <p:sp>
        <p:nvSpPr>
          <p:cNvPr id="731" name="Google Shape;731;p103"/>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Advocacy spielt eine entscheidende Rolle bei der Förderung des Zugangs von Flüchtlingen und Zuwanderern zur Hochschulbildung.</a:t>
            </a:r>
            <a:endParaRPr sz="1400"/>
          </a:p>
        </p:txBody>
      </p:sp>
      <p:sp>
        <p:nvSpPr>
          <p:cNvPr id="732" name="Google Shape;732;p10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Förderung des inklusiven Zugangs zur Hochschulbildung</a:t>
            </a:r>
            <a:endParaRPr sz="2500">
              <a:solidFill>
                <a:schemeClr val="dk1"/>
              </a:solidFill>
            </a:endParaRPr>
          </a:p>
        </p:txBody>
      </p:sp>
      <p:sp>
        <p:nvSpPr>
          <p:cNvPr id="733" name="Google Shape;733;p103"/>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34" name="Google Shape;734;p103"/>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35" name="Google Shape;735;p103"/>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Verstärkte finanzielle Unterstützung für Flüchtlinge und Einwanderer</a:t>
            </a:r>
            <a:endParaRPr sz="2520"/>
          </a:p>
        </p:txBody>
      </p:sp>
      <p:sp>
        <p:nvSpPr>
          <p:cNvPr id="741" name="Google Shape;741;p104"/>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Die Zusammenarbeit mit staatlichen Stellen, Nichtregierungsorganisationen und Organisationen des privaten Sektors kann dazu beitragen, Ressourcen zu mobilisieren und Stipendien für Flüchtlinge und Einwanderer zu schaffen.</a:t>
            </a:r>
            <a:endParaRPr/>
          </a:p>
        </p:txBody>
      </p:sp>
      <p:sp>
        <p:nvSpPr>
          <p:cNvPr id="742" name="Google Shape;742;p104"/>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Eine Erhöhung der finanziellen Unterstützung kann dazu beitragen, die Belastung durch die Bildungsausgaben zu verringern und die Chancengleichheit in der Bildung zu fördern.</a:t>
            </a:r>
            <a:endParaRPr/>
          </a:p>
        </p:txBody>
      </p:sp>
      <p:sp>
        <p:nvSpPr>
          <p:cNvPr id="743" name="Google Shape;743;p104"/>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Begrenzte finanzielle Mittel stellen für Flüchtlinge und Einwanderer ein erhebliches Hindernis beim Zugang zur Hochschulbildung dar.</a:t>
            </a:r>
            <a:endParaRPr sz="1400"/>
          </a:p>
        </p:txBody>
      </p:sp>
      <p:cxnSp>
        <p:nvCxnSpPr>
          <p:cNvPr id="744" name="Google Shape;744;p104"/>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45" name="Google Shape;745;p104"/>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5"/>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Sprachförderprogramme und -ressourcen sind für die Verbesserung der Sprachkenntnisse von Flüchtlingen und Zuwanderern von entscheidender Bedeutung.</a:t>
            </a:r>
            <a:endParaRPr/>
          </a:p>
        </p:txBody>
      </p:sp>
      <p:sp>
        <p:nvSpPr>
          <p:cNvPr id="751" name="Google Shape;751;p105"/>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Mangelnde Sprachkenntnisse können zu Schwierigkeiten beim Verstehen von Vorlesungen, bei der Teilnahme an Diskussionen und bei der Bearbeitung von Aufgaben führen.</a:t>
            </a:r>
            <a:endParaRPr/>
          </a:p>
        </p:txBody>
      </p:sp>
      <p:sp>
        <p:nvSpPr>
          <p:cNvPr id="752" name="Google Shape;752;p105"/>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Sprachkenntnisse sind für eine effektive Kommunikation und den akademischen Erfolg in der Hochschulbildung von entscheidender Bedeutung.</a:t>
            </a:r>
            <a:endParaRPr/>
          </a:p>
        </p:txBody>
      </p:sp>
      <p:sp>
        <p:nvSpPr>
          <p:cNvPr id="753" name="Google Shape;753;p10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Bedeutung von Sprachkenntnissen</a:t>
            </a:r>
            <a:endParaRPr sz="2520"/>
          </a:p>
        </p:txBody>
      </p:sp>
      <p:sp>
        <p:nvSpPr>
          <p:cNvPr id="754" name="Google Shape;754;p105"/>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755" name="Google Shape;755;p105"/>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756" name="Google Shape;756;p105"/>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79"/>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Sprachkenntnisse und Herausforderungen der kulturellen Integration.</a:t>
            </a:r>
            <a:endParaRPr/>
          </a:p>
        </p:txBody>
      </p:sp>
      <p:sp>
        <p:nvSpPr>
          <p:cNvPr id="473" name="Google Shape;473;p79"/>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Finanzielle Hindernisse, einschließlich hoher Studiengebühren und eingeschränkter Zugang zu Stipendien oder Darlehen.</a:t>
            </a:r>
            <a:endParaRPr/>
          </a:p>
        </p:txBody>
      </p:sp>
      <p:sp>
        <p:nvSpPr>
          <p:cNvPr id="474" name="Google Shape;474;p7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Hindernisse für Flüchtlinge und Zuwanderer in der Hochschulbildung</a:t>
            </a:r>
            <a:endParaRPr sz="2520"/>
          </a:p>
        </p:txBody>
      </p:sp>
      <p:sp>
        <p:nvSpPr>
          <p:cNvPr id="475" name="Google Shape;475;p79"/>
          <p:cNvSpPr/>
          <p:nvPr/>
        </p:nvSpPr>
        <p:spPr>
          <a:xfrm>
            <a:off x="1333794"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476" name="Google Shape;476;p79"/>
          <p:cNvSpPr/>
          <p:nvPr/>
        </p:nvSpPr>
        <p:spPr>
          <a:xfrm>
            <a:off x="4113597"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477" name="Google Shape;477;p79"/>
          <p:cNvSpPr/>
          <p:nvPr/>
        </p:nvSpPr>
        <p:spPr>
          <a:xfrm>
            <a:off x="6893399"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478" name="Google Shape;478;p79"/>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Eingeschränkte Anerkennung der in ihrem Heimatland erworbenen Qualifikationen.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6"/>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Strategien wie Schulungen zu Vielfalt und Integration, kulturelle Austauschprogramme und Mentoreninitiativen können die kulturelle Integration in der Hochschulbildung fördern.</a:t>
            </a:r>
            <a:endParaRPr>
              <a:solidFill>
                <a:schemeClr val="dk1"/>
              </a:solidFill>
            </a:endParaRPr>
          </a:p>
        </p:txBody>
      </p:sp>
      <p:sp>
        <p:nvSpPr>
          <p:cNvPr id="762" name="Google Shape;762;p106"/>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Die Förderung der kulturellen Integration in der Hochschulbildung kann dazu beitragen, ein einladendes und integratives Umfeld für Flüchtlinge und Zuwanderer zu schaffen.</a:t>
            </a:r>
            <a:endParaRPr>
              <a:solidFill>
                <a:schemeClr val="dk1"/>
              </a:solidFill>
            </a:endParaRPr>
          </a:p>
        </p:txBody>
      </p:sp>
      <p:sp>
        <p:nvSpPr>
          <p:cNvPr id="763" name="Google Shape;763;p106"/>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Die kulturelle Integration ist eine der größten Herausforderungen für Flüchtlinge und Zuwanderer beim Zugang zur Hochschulbildung.</a:t>
            </a:r>
            <a:endParaRPr>
              <a:solidFill>
                <a:schemeClr val="dk1"/>
              </a:solidFill>
            </a:endParaRPr>
          </a:p>
        </p:txBody>
      </p:sp>
      <p:sp>
        <p:nvSpPr>
          <p:cNvPr id="764" name="Google Shape;764;p10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Kulturelle Integration in der Hochschulbildung</a:t>
            </a:r>
            <a:endParaRPr sz="25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8" name="Shape 768"/>
        <p:cNvGrpSpPr/>
        <p:nvPr/>
      </p:nvGrpSpPr>
      <p:grpSpPr>
        <a:xfrm>
          <a:off x="0" y="0"/>
          <a:ext cx="0" cy="0"/>
          <a:chOff x="0" y="0"/>
          <a:chExt cx="0" cy="0"/>
        </a:xfrm>
      </p:grpSpPr>
      <p:sp>
        <p:nvSpPr>
          <p:cNvPr id="769" name="Google Shape;769;p107"/>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Es sollten Anstrengungen unternommen werden, um den Zugang zu Unterstützungsdiensten durch kommunale Partnerschaften, Sprachhilfeprogramme und Schulungen zur kulturellen Kompetenz zu verbessern.</a:t>
            </a:r>
            <a:endParaRPr sz="1200"/>
          </a:p>
        </p:txBody>
      </p:sp>
      <p:sp>
        <p:nvSpPr>
          <p:cNvPr id="770" name="Google Shape;770;p107"/>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Mangelndes Bewusstsein, Sprachbarrieren und kulturelle Unterschiede können den Zugang zu Unterstützungsdiensten weiter erschweren.</a:t>
            </a:r>
            <a:endParaRPr sz="1200"/>
          </a:p>
        </p:txBody>
      </p:sp>
      <p:sp>
        <p:nvSpPr>
          <p:cNvPr id="771" name="Google Shape;771;p107"/>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Für Flüchtlinge und Einwanderer ist es schwierig, Zugang zu Hilfsdiensten wie Wohnraum, Gesundheitsversorgung und Rechtsbeistand zu erhalten.</a:t>
            </a:r>
            <a:endParaRPr sz="1200"/>
          </a:p>
        </p:txBody>
      </p:sp>
      <p:sp>
        <p:nvSpPr>
          <p:cNvPr id="772" name="Google Shape;772;p10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Zugang zu Unterstützungsdiensten für Flüchtlinge und Zuwanderer</a:t>
            </a:r>
            <a:endParaRPr sz="2500"/>
          </a:p>
        </p:txBody>
      </p:sp>
      <p:cxnSp>
        <p:nvCxnSpPr>
          <p:cNvPr id="773" name="Google Shape;773;p107"/>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774" name="Google Shape;774;p107"/>
          <p:cNvCxnSpPr>
            <a:endCxn id="770"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5" name="Google Shape;775;p107"/>
          <p:cNvCxnSpPr>
            <a:endCxn id="769"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6" name="Google Shape;776;p107"/>
          <p:cNvCxnSpPr>
            <a:endCxn id="771"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Aufbau eines starken Advocacy-Netzwerks</a:t>
            </a:r>
            <a:endParaRPr sz="2520"/>
          </a:p>
        </p:txBody>
      </p:sp>
      <p:sp>
        <p:nvSpPr>
          <p:cNvPr id="782" name="Google Shape;782;p108"/>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Nutzen Sie Plattformen der sozialen Medien und Online-Kampagnen, um Unterstützung zu mobilisieren und ein breiteres Publikum zu erreichen.</a:t>
            </a:r>
            <a:endParaRPr/>
          </a:p>
        </p:txBody>
      </p:sp>
      <p:sp>
        <p:nvSpPr>
          <p:cNvPr id="783" name="Google Shape;783;p108"/>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Kontaktaufnahme mit Politikern und Entscheidungsträgern, um das Bewusstsein für die Hindernisse zu schärfen, mit denen Flüchtlinge und Zuwanderer beim Zugang zur Hochschulbildung konfrontiert sind.</a:t>
            </a:r>
            <a:endParaRPr/>
          </a:p>
        </p:txBody>
      </p:sp>
      <p:sp>
        <p:nvSpPr>
          <p:cNvPr id="784" name="Google Shape;784;p108"/>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Arbeiten Sie mit Organisationen und Einzelpersonen zusammen, die dieselben Ziele und Werte verfolgen, um Ihre Interessenvertretung zu verstärken.</a:t>
            </a:r>
            <a:endParaRPr sz="1400"/>
          </a:p>
        </p:txBody>
      </p:sp>
      <p:cxnSp>
        <p:nvCxnSpPr>
          <p:cNvPr id="785" name="Google Shape;785;p108"/>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86" name="Google Shape;786;p108"/>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9"/>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0"/>
              </a:spcAft>
              <a:buClr>
                <a:schemeClr val="lt1"/>
              </a:buClr>
              <a:buSzPts val="1100"/>
              <a:buFont typeface="Arial"/>
              <a:buNone/>
            </a:pPr>
            <a:r>
              <a:rPr lang="en"/>
              <a:t>Sprachbarrieren behindern häufig die Anerkennung von in den Heimatländern erworbenen Qualifikationen.</a:t>
            </a:r>
            <a:endParaRPr/>
          </a:p>
          <a:p>
            <a:pPr indent="0" lvl="0" marL="0" rtl="0" algn="l">
              <a:spcBef>
                <a:spcPts val="1000"/>
              </a:spcBef>
              <a:spcAft>
                <a:spcPts val="1000"/>
              </a:spcAft>
              <a:buNone/>
            </a:pPr>
            <a:r>
              <a:t/>
            </a:r>
            <a:endParaRPr/>
          </a:p>
        </p:txBody>
      </p:sp>
      <p:sp>
        <p:nvSpPr>
          <p:cNvPr id="792" name="Google Shape;792;p109"/>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Die Politik bemüht sich derzeit um die Entwicklung von Leitlinien für die Anerkennung von Qualifikationen.</a:t>
            </a:r>
            <a:endParaRPr/>
          </a:p>
        </p:txBody>
      </p:sp>
      <p:sp>
        <p:nvSpPr>
          <p:cNvPr id="793" name="Google Shape;793;p10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Anerkennung der Qualifikationen von Flüchtlingen und Zuwanderern</a:t>
            </a:r>
            <a:endParaRPr sz="2520"/>
          </a:p>
        </p:txBody>
      </p:sp>
      <p:sp>
        <p:nvSpPr>
          <p:cNvPr id="794" name="Google Shape;794;p109"/>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Das Fehlen standardisierter Verfahren zur Bewertung ausländischer Qualifikationen verschärft diese Probleme noch.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8" name="Shape 798"/>
        <p:cNvGrpSpPr/>
        <p:nvPr/>
      </p:nvGrpSpPr>
      <p:grpSpPr>
        <a:xfrm>
          <a:off x="0" y="0"/>
          <a:ext cx="0" cy="0"/>
          <a:chOff x="0" y="0"/>
          <a:chExt cx="0" cy="0"/>
        </a:xfrm>
      </p:grpSpPr>
      <p:sp>
        <p:nvSpPr>
          <p:cNvPr id="799" name="Google Shape;799;p11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Um sich für gleiche Bildungschancen für Flüchtlinge und Zuwanderer einzusetzen, ist es von entscheidender Bedeutung, über politische Entwicklungen informiert zu bleiben.</a:t>
            </a:r>
            <a:endParaRPr>
              <a:solidFill>
                <a:schemeClr val="lt1"/>
              </a:solidFill>
            </a:endParaRPr>
          </a:p>
        </p:txBody>
      </p:sp>
      <p:sp>
        <p:nvSpPr>
          <p:cNvPr id="800" name="Google Shape;800;p11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Diese Entwicklungen zielen darauf ab, Herausforderungen im Zusammenhang mit Sprachkenntnissen, Anerkennung von Qualifikationen, finanziellen Zwängen, kultureller Integration und Unterstützungsdiensten anzugehen.</a:t>
            </a:r>
            <a:endParaRPr>
              <a:solidFill>
                <a:schemeClr val="lt1"/>
              </a:solidFill>
            </a:endParaRPr>
          </a:p>
        </p:txBody>
      </p:sp>
      <p:sp>
        <p:nvSpPr>
          <p:cNvPr id="801" name="Google Shape;801;p11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In Europa wurden rechtliche und politische Entwicklungen eingeleitet, um die Hindernisse zu beseitigen, mit denen Flüchtlinge und Einwanderer beim Zugang zur Hochschulbildung konfrontiert sind.</a:t>
            </a:r>
            <a:endParaRPr sz="1400">
              <a:solidFill>
                <a:schemeClr val="lt1"/>
              </a:solidFill>
            </a:endParaRPr>
          </a:p>
        </p:txBody>
      </p:sp>
      <p:sp>
        <p:nvSpPr>
          <p:cNvPr id="802" name="Google Shape;802;p11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Die Auswirkungen der politischen Entwicklungen auf den Hochschulzugang</a:t>
            </a:r>
            <a:endParaRPr sz="2520">
              <a:solidFill>
                <a:schemeClr val="dk1"/>
              </a:solidFill>
            </a:endParaRPr>
          </a:p>
        </p:txBody>
      </p:sp>
      <p:cxnSp>
        <p:nvCxnSpPr>
          <p:cNvPr id="803" name="Google Shape;803;p11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804" name="Google Shape;804;p11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805" name="Google Shape;805;p11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11"/>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811" name="Google Shape;811;p111"/>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812" name="Google Shape;812;p111"/>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Ziel dieser Entwicklungen ist die Förderung eines integrativen und gleichberechtigten Zugangs zur Hochschulbildung für Flüchtlinge und Einwanderer in Europa.</a:t>
            </a:r>
            <a:endParaRPr/>
          </a:p>
        </p:txBody>
      </p:sp>
      <p:sp>
        <p:nvSpPr>
          <p:cNvPr id="484" name="Google Shape;484;p8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Zu diesen Maßnahmen gehören die Anerkennung von Qualifikationen, finanzielle Förderprogramme, Anforderungen an die Sprachkenntnisse, Initiativen zur kulturellen Integration und Unterstützungsdienste.</a:t>
            </a:r>
            <a:endParaRPr/>
          </a:p>
        </p:txBody>
      </p:sp>
      <p:sp>
        <p:nvSpPr>
          <p:cNvPr id="485" name="Google Shape;485;p8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Die europäischen Länder haben verschiedene rechtliche und politische Maßnahmen ergriffen, um den Zugang von Flüchtlingen und Einwanderern zur Hochschulbildung zu erleichtern.</a:t>
            </a:r>
            <a:endParaRPr/>
          </a:p>
        </p:txBody>
      </p:sp>
      <p:sp>
        <p:nvSpPr>
          <p:cNvPr id="486" name="Google Shape;486;p8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Rechtliche und politische Entwicklungen in Europa</a:t>
            </a:r>
            <a:endParaRPr sz="2520"/>
          </a:p>
        </p:txBody>
      </p:sp>
      <p:sp>
        <p:nvSpPr>
          <p:cNvPr id="487" name="Google Shape;487;p8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488" name="Google Shape;488;p8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489" name="Google Shape;489;p8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3" name="Shape 493"/>
        <p:cNvGrpSpPr/>
        <p:nvPr/>
      </p:nvGrpSpPr>
      <p:grpSpPr>
        <a:xfrm>
          <a:off x="0" y="0"/>
          <a:ext cx="0" cy="0"/>
          <a:chOff x="0" y="0"/>
          <a:chExt cx="0" cy="0"/>
        </a:xfrm>
      </p:grpSpPr>
      <p:sp>
        <p:nvSpPr>
          <p:cNvPr id="494" name="Google Shape;494;p81"/>
          <p:cNvSpPr/>
          <p:nvPr/>
        </p:nvSpPr>
        <p:spPr>
          <a:xfrm>
            <a:off x="601680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495" name="Google Shape;495;p81"/>
          <p:cNvSpPr txBox="1"/>
          <p:nvPr>
            <p:ph idx="6" type="subTitle"/>
          </p:nvPr>
        </p:nvSpPr>
        <p:spPr>
          <a:xfrm>
            <a:off x="6016800" y="1370125"/>
            <a:ext cx="2606100" cy="572700"/>
          </a:xfrm>
          <a:prstGeom prst="rect">
            <a:avLst/>
          </a:prstGeom>
        </p:spPr>
        <p:txBody>
          <a:bodyPr anchorCtr="0" anchor="ctr" bIns="0" lIns="137150" spcFirstLastPara="1" rIns="137150" wrap="square" tIns="0">
            <a:noAutofit/>
          </a:bodyPr>
          <a:lstStyle/>
          <a:p>
            <a:pPr indent="0" lvl="0" marL="0" rtl="0" algn="l">
              <a:lnSpc>
                <a:spcPct val="100000"/>
              </a:lnSpc>
              <a:spcBef>
                <a:spcPts val="0"/>
              </a:spcBef>
              <a:spcAft>
                <a:spcPts val="0"/>
              </a:spcAft>
              <a:buNone/>
            </a:pPr>
            <a:r>
              <a:rPr lang="en"/>
              <a:t>Sprachkenntnisse</a:t>
            </a:r>
            <a:endParaRPr/>
          </a:p>
        </p:txBody>
      </p:sp>
      <p:sp>
        <p:nvSpPr>
          <p:cNvPr id="496" name="Google Shape;496;p81"/>
          <p:cNvSpPr/>
          <p:nvPr/>
        </p:nvSpPr>
        <p:spPr>
          <a:xfrm>
            <a:off x="45735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497" name="Google Shape;497;p81"/>
          <p:cNvSpPr/>
          <p:nvPr/>
        </p:nvSpPr>
        <p:spPr>
          <a:xfrm>
            <a:off x="3237075"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498" name="Google Shape;498;p8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Flüchtlinge und Einwanderer haben oft Schwierigkeiten, ihre Qualifikationen anerkennen zu lassen.</a:t>
            </a:r>
            <a:endParaRPr sz="1200"/>
          </a:p>
        </p:txBody>
      </p:sp>
      <p:sp>
        <p:nvSpPr>
          <p:cNvPr id="499" name="Google Shape;499;p81"/>
          <p:cNvSpPr txBox="1"/>
          <p:nvPr>
            <p:ph idx="4" type="subTitle"/>
          </p:nvPr>
        </p:nvSpPr>
        <p:spPr>
          <a:xfrm>
            <a:off x="4572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Anerkennung von Qualifikationen</a:t>
            </a:r>
            <a:endParaRPr sz="1200"/>
          </a:p>
        </p:txBody>
      </p:sp>
      <p:sp>
        <p:nvSpPr>
          <p:cNvPr id="500" name="Google Shape;500;p81"/>
          <p:cNvSpPr txBox="1"/>
          <p:nvPr>
            <p:ph idx="5" type="subTitle"/>
          </p:nvPr>
        </p:nvSpPr>
        <p:spPr>
          <a:xfrm>
            <a:off x="32370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Finanzielle Unterstützung</a:t>
            </a:r>
            <a:endParaRPr sz="1200"/>
          </a:p>
        </p:txBody>
      </p:sp>
      <p:sp>
        <p:nvSpPr>
          <p:cNvPr id="501" name="Google Shape;501;p8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Zentrale Herausforderungen für Flüchtlinge und Zuwanderer</a:t>
            </a:r>
            <a:endParaRPr sz="2520"/>
          </a:p>
        </p:txBody>
      </p:sp>
      <p:sp>
        <p:nvSpPr>
          <p:cNvPr id="502" name="Google Shape;502;p81"/>
          <p:cNvSpPr txBox="1"/>
          <p:nvPr>
            <p:ph idx="2" type="body"/>
          </p:nvPr>
        </p:nvSpPr>
        <p:spPr>
          <a:xfrm>
            <a:off x="3237075" y="19019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Die mit der Hochschulbildung verbundenen Kosten können für viele Flüchtlinge und Zuwanderer ein erhebliches Hindernis darstellen.</a:t>
            </a:r>
            <a:endParaRPr/>
          </a:p>
        </p:txBody>
      </p:sp>
      <p:sp>
        <p:nvSpPr>
          <p:cNvPr id="503" name="Google Shape;503;p81"/>
          <p:cNvSpPr txBox="1"/>
          <p:nvPr>
            <p:ph idx="3" type="body"/>
          </p:nvPr>
        </p:nvSpPr>
        <p:spPr>
          <a:xfrm>
            <a:off x="6016800" y="19020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Sprachbarrieren können für Flüchtlinge und Einwanderer beim Zugang zur Hochschulbildung eine große Herausforderung darstellen.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Berichte und Empfehlungen zur Bildung</a:t>
            </a:r>
            <a:endParaRPr sz="2520"/>
          </a:p>
        </p:txBody>
      </p:sp>
      <p:sp>
        <p:nvSpPr>
          <p:cNvPr id="509" name="Google Shape;509;p82"/>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SzPts val="1100"/>
              <a:buChar char="•"/>
            </a:pPr>
            <a:r>
              <a:rPr lang="en" sz="1100"/>
              <a:t>Globaler Bildungsmonitoring-Bericht der UNESCO</a:t>
            </a:r>
            <a:endParaRPr sz="1100"/>
          </a:p>
          <a:p>
            <a:pPr indent="-241300" lvl="0" marL="342900" rtl="0" algn="l">
              <a:spcBef>
                <a:spcPts val="1000"/>
              </a:spcBef>
              <a:spcAft>
                <a:spcPts val="0"/>
              </a:spcAft>
              <a:buSzPts val="1100"/>
              <a:buChar char="•"/>
            </a:pPr>
            <a:r>
              <a:rPr lang="en" sz="1100"/>
              <a:t>OECD-Bericht "Bildung auf einen Blick</a:t>
            </a:r>
            <a:endParaRPr sz="1100"/>
          </a:p>
          <a:p>
            <a:pPr indent="-241300" lvl="0" marL="342900" rtl="0" algn="l">
              <a:spcBef>
                <a:spcPts val="1000"/>
              </a:spcBef>
              <a:spcAft>
                <a:spcPts val="1000"/>
              </a:spcAft>
              <a:buSzPts val="1100"/>
              <a:buChar char="•"/>
            </a:pPr>
            <a:r>
              <a:rPr lang="en" sz="1100"/>
              <a:t>Monitor für allgemeine und berufliche Bildung der Europäischen Kommission</a:t>
            </a:r>
            <a:endParaRPr sz="1100"/>
          </a:p>
        </p:txBody>
      </p:sp>
      <p:sp>
        <p:nvSpPr>
          <p:cNvPr id="510" name="Google Shape;510;p82"/>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Förderung eines integrativen und gerechten Zugangs zur Hochschulbildung</a:t>
            </a:r>
            <a:endParaRPr sz="1100"/>
          </a:p>
          <a:p>
            <a:pPr indent="-241300" lvl="0" marL="342900" marR="0" rtl="0" algn="l">
              <a:lnSpc>
                <a:spcPct val="115000"/>
              </a:lnSpc>
              <a:spcBef>
                <a:spcPts val="1000"/>
              </a:spcBef>
              <a:spcAft>
                <a:spcPts val="0"/>
              </a:spcAft>
              <a:buSzPts val="1100"/>
              <a:buChar char="•"/>
            </a:pPr>
            <a:r>
              <a:rPr lang="en" sz="1100"/>
              <a:t>Anerkennung und Validierung von außerhalb des Gastlandes erworbenen Qualifikationen</a:t>
            </a:r>
            <a:endParaRPr sz="1100"/>
          </a:p>
          <a:p>
            <a:pPr indent="-241300" lvl="0" marL="342900" marR="0" rtl="0" algn="l">
              <a:lnSpc>
                <a:spcPct val="115000"/>
              </a:lnSpc>
              <a:spcBef>
                <a:spcPts val="1000"/>
              </a:spcBef>
              <a:spcAft>
                <a:spcPts val="0"/>
              </a:spcAft>
              <a:buSzPts val="1100"/>
              <a:buChar char="•"/>
            </a:pPr>
            <a:r>
              <a:rPr lang="en" sz="1100"/>
              <a:t>Finanzielle Unterstützung und Stipendien für Flüchtlinge und Einwanderer bereitstellen</a:t>
            </a:r>
            <a:endParaRPr sz="1100"/>
          </a:p>
          <a:p>
            <a:pPr indent="-241300" lvl="0" marL="342900" marR="0" rtl="0" algn="l">
              <a:lnSpc>
                <a:spcPct val="115000"/>
              </a:lnSpc>
              <a:spcBef>
                <a:spcPts val="1000"/>
              </a:spcBef>
              <a:spcAft>
                <a:spcPts val="1000"/>
              </a:spcAft>
              <a:buSzPts val="1100"/>
              <a:buChar char="•"/>
            </a:pPr>
            <a:r>
              <a:rPr lang="en" sz="1100"/>
              <a:t>Entwicklung von Programmen zur Verbesserung der Sprachkenntnisse</a:t>
            </a:r>
            <a:endParaRPr sz="1100"/>
          </a:p>
        </p:txBody>
      </p:sp>
      <p:sp>
        <p:nvSpPr>
          <p:cNvPr id="511" name="Google Shape;511;p82"/>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Berichte</a:t>
            </a:r>
            <a:endParaRPr sz="1400"/>
          </a:p>
        </p:txBody>
      </p:sp>
      <p:sp>
        <p:nvSpPr>
          <p:cNvPr id="512" name="Google Shape;512;p82"/>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Empfehlungen</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cxnSp>
        <p:nvCxnSpPr>
          <p:cNvPr id="517" name="Google Shape;517;p83"/>
          <p:cNvCxnSpPr/>
          <p:nvPr/>
        </p:nvCxnSpPr>
        <p:spPr>
          <a:xfrm>
            <a:off x="457200" y="4578650"/>
            <a:ext cx="7770600" cy="0"/>
          </a:xfrm>
          <a:prstGeom prst="straightConnector1">
            <a:avLst/>
          </a:prstGeom>
          <a:noFill/>
          <a:ln cap="flat" cmpd="sng" w="19050">
            <a:solidFill>
              <a:schemeClr val="dk1"/>
            </a:solidFill>
            <a:prstDash val="solid"/>
            <a:round/>
            <a:headEnd len="med" w="med" type="none"/>
            <a:tailEnd len="med" w="med" type="none"/>
          </a:ln>
        </p:spPr>
      </p:cxnSp>
      <p:sp>
        <p:nvSpPr>
          <p:cNvPr id="518" name="Google Shape;518;p83"/>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Hilfsorganisationen und Einzelpersonen können Flüchtlingen und Zuwanderern Unterstützung, Ressourcen und Beratung bei der Orientierung im Hochschulsystem bieten.</a:t>
            </a:r>
            <a:endParaRPr/>
          </a:p>
        </p:txBody>
      </p:sp>
      <p:sp>
        <p:nvSpPr>
          <p:cNvPr id="519" name="Google Shape;519;p83"/>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Advocacy hilft bei der Beeinflussung von politischen Entscheidungsträgern und Institutionen zur Entwicklung und Umsetzung von Maßnahmen und Programmen, die diese Hindernisse beseitigen.</a:t>
            </a:r>
            <a:endParaRPr/>
          </a:p>
        </p:txBody>
      </p:sp>
      <p:sp>
        <p:nvSpPr>
          <p:cNvPr id="520" name="Google Shape;520;p83"/>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Advocacy spielt eine entscheidende Rolle bei der Sensibilisierung für die Hindernisse, mit denen Flüchtlinge und Zuwanderer beim Zugang zur Hochschulbildung konfrontiert sind.</a:t>
            </a:r>
            <a:endParaRPr sz="1400"/>
          </a:p>
        </p:txBody>
      </p:sp>
      <p:sp>
        <p:nvSpPr>
          <p:cNvPr id="521" name="Google Shape;521;p8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der Interessenvertretung beim Zugang zur Hochschulbildung</a:t>
            </a:r>
            <a:endParaRPr sz="2520"/>
          </a:p>
        </p:txBody>
      </p:sp>
      <p:cxnSp>
        <p:nvCxnSpPr>
          <p:cNvPr id="522" name="Google Shape;522;p83"/>
          <p:cNvCxnSpPr/>
          <p:nvPr/>
        </p:nvCxnSpPr>
        <p:spPr>
          <a:xfrm>
            <a:off x="457200" y="2289111"/>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3" name="Google Shape;523;p83"/>
          <p:cNvCxnSpPr/>
          <p:nvPr/>
        </p:nvCxnSpPr>
        <p:spPr>
          <a:xfrm>
            <a:off x="457200" y="3439189"/>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4" name="Google Shape;524;p83"/>
          <p:cNvCxnSpPr/>
          <p:nvPr/>
        </p:nvCxnSpPr>
        <p:spPr>
          <a:xfrm>
            <a:off x="457200" y="1149650"/>
            <a:ext cx="77706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8" name="Shape 528"/>
        <p:cNvGrpSpPr/>
        <p:nvPr/>
      </p:nvGrpSpPr>
      <p:grpSpPr>
        <a:xfrm>
          <a:off x="0" y="0"/>
          <a:ext cx="0" cy="0"/>
          <a:chOff x="0" y="0"/>
          <a:chExt cx="0" cy="0"/>
        </a:xfrm>
      </p:grpSpPr>
      <p:sp>
        <p:nvSpPr>
          <p:cNvPr id="529" name="Google Shape;529;p84"/>
          <p:cNvSpPr txBox="1"/>
          <p:nvPr>
            <p:ph idx="2" type="body"/>
          </p:nvPr>
        </p:nvSpPr>
        <p:spPr>
          <a:xfrm>
            <a:off x="3237000" y="1834125"/>
            <a:ext cx="2606100" cy="25284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Förderung des Bewusstseins und des Verständnisses für die Bedeutung eines integrativen und gleichberechtigten Zugangs zur Hochschulbildung für Flüchtlinge und Einwanderer.</a:t>
            </a:r>
            <a:endParaRPr/>
          </a:p>
        </p:txBody>
      </p:sp>
      <p:sp>
        <p:nvSpPr>
          <p:cNvPr id="530" name="Google Shape;530;p84"/>
          <p:cNvSpPr txBox="1"/>
          <p:nvPr>
            <p:ph idx="3" type="body"/>
          </p:nvPr>
        </p:nvSpPr>
        <p:spPr>
          <a:xfrm>
            <a:off x="6016800" y="1834125"/>
            <a:ext cx="2606100" cy="25284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Zusammenarbeit mit lokalen Behörden und Universitäten, um Partnerschaften aufzubauen und Initiativen zu unterstützen, die einen integrativen und gleichberechtigten Zugang fördern.</a:t>
            </a:r>
            <a:endParaRPr/>
          </a:p>
        </p:txBody>
      </p:sp>
      <p:sp>
        <p:nvSpPr>
          <p:cNvPr id="531" name="Google Shape;531;p84"/>
          <p:cNvSpPr txBox="1"/>
          <p:nvPr>
            <p:ph idx="1" type="body"/>
          </p:nvPr>
        </p:nvSpPr>
        <p:spPr>
          <a:xfrm>
            <a:off x="457200" y="1834125"/>
            <a:ext cx="2606100" cy="25284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182875" spcFirstLastPara="1" rIns="182875" wrap="square" tIns="182875">
            <a:noAutofit/>
          </a:bodyPr>
          <a:lstStyle/>
          <a:p>
            <a:pPr indent="0" lvl="0" marL="0" rtl="0" algn="l">
              <a:lnSpc>
                <a:spcPct val="105000"/>
              </a:lnSpc>
              <a:spcBef>
                <a:spcPts val="0"/>
              </a:spcBef>
              <a:spcAft>
                <a:spcPts val="1000"/>
              </a:spcAft>
              <a:buSzPts val="1018"/>
              <a:buNone/>
            </a:pPr>
            <a:r>
              <a:rPr lang="en"/>
              <a:t>Informieren Sie sich über rechtliche und politische Entwicklungen, um sich wirksam für den Zugang von Flüchtlingen und Einwanderern zur Hochschulbildung einzusetzen.</a:t>
            </a:r>
            <a:endParaRPr sz="1400"/>
          </a:p>
        </p:txBody>
      </p:sp>
      <p:sp>
        <p:nvSpPr>
          <p:cNvPr id="532" name="Google Shape;532;p8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Wirksame Advocacy-Strategien</a:t>
            </a:r>
            <a:endParaRPr sz="2520"/>
          </a:p>
        </p:txBody>
      </p:sp>
      <p:sp>
        <p:nvSpPr>
          <p:cNvPr id="533" name="Google Shape;533;p84"/>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534" name="Google Shape;534;p84"/>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535" name="Google Shape;535;p84"/>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5"/>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Eintreten für das Recht von Flüchtlingen und Einwanderern auf Zugang zur Hochschulbildung</a:t>
            </a:r>
            <a:endParaRPr/>
          </a:p>
        </p:txBody>
      </p:sp>
      <p:sp>
        <p:nvSpPr>
          <p:cNvPr id="541" name="Google Shape;541;p85"/>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Zusammenarbeit mit lokalen Behörden und Universitäten, um integrative und gerechte Möglichkeiten zu schaffen</a:t>
            </a:r>
            <a:endParaRPr/>
          </a:p>
        </p:txBody>
      </p:sp>
      <p:sp>
        <p:nvSpPr>
          <p:cNvPr id="542" name="Google Shape;542;p8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Informiert bleiben und mitarbeiten für Chancengleichheit</a:t>
            </a:r>
            <a:endParaRPr sz="2520"/>
          </a:p>
        </p:txBody>
      </p:sp>
      <p:sp>
        <p:nvSpPr>
          <p:cNvPr id="543" name="Google Shape;543;p85"/>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Bleiben Sie auf dem Laufenden über rechtliche und politische Entwicklungen im Zusammenhang mit der Hochschulbildung für Flüchtlinge und Einwanderer</a:t>
            </a:r>
            <a:endParaRPr sz="1400"/>
          </a:p>
        </p:txBody>
      </p:sp>
      <p:cxnSp>
        <p:nvCxnSpPr>
          <p:cNvPr id="544" name="Google Shape;544;p85"/>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545" name="Google Shape;545;p85"/>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546" name="Google Shape;546;p85"/>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