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0" r:id="rId5"/>
    <p:sldMasterId id="2147483721" r:id="rId6"/>
    <p:sldMasterId id="2147483722" r:id="rId7"/>
    <p:sldMasterId id="214748372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y="5143500" cx="9144000"/>
  <p:notesSz cx="6858000" cy="9144000"/>
  <p:embeddedFontLst>
    <p:embeddedFont>
      <p:font typeface="Hanken Grotesk"/>
      <p:regular r:id="rId45"/>
      <p:bold r:id="rId46"/>
      <p:italic r:id="rId47"/>
      <p:boldItalic r:id="rId48"/>
    </p:embeddedFont>
    <p:embeddedFont>
      <p:font typeface="Hanken Grotesk SemiBold"/>
      <p:regular r:id="rId49"/>
      <p:bold r:id="rId50"/>
      <p:italic r:id="rId51"/>
      <p:boldItalic r:id="rId52"/>
    </p:embeddedFont>
    <p:embeddedFont>
      <p:font typeface="Inter"/>
      <p:regular r:id="rId53"/>
      <p:bold r:id="rId54"/>
    </p:embeddedFont>
    <p:embeddedFont>
      <p:font typeface="Hanken Grotesk Black"/>
      <p:bold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92C1867-73CB-41B5-9A1A-69DE53C8CC53}">
  <a:tblStyle styleId="{A92C1867-73CB-41B5-9A1A-69DE53C8CC5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font" Target="fonts/HankenGrotesk-bold.fntdata"/><Relationship Id="rId45" Type="http://schemas.openxmlformats.org/officeDocument/2006/relationships/font" Target="fonts/HankenGrotesk-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HankenGrotesk-boldItalic.fntdata"/><Relationship Id="rId47" Type="http://schemas.openxmlformats.org/officeDocument/2006/relationships/font" Target="fonts/HankenGrotesk-italic.fntdata"/><Relationship Id="rId49" Type="http://schemas.openxmlformats.org/officeDocument/2006/relationships/font" Target="fonts/HankenGroteskSemiBol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HankenGroteskSemiBold-italic.fntdata"/><Relationship Id="rId50" Type="http://schemas.openxmlformats.org/officeDocument/2006/relationships/font" Target="fonts/HankenGroteskSemiBold-bold.fntdata"/><Relationship Id="rId53" Type="http://schemas.openxmlformats.org/officeDocument/2006/relationships/font" Target="fonts/Inter-regular.fntdata"/><Relationship Id="rId52" Type="http://schemas.openxmlformats.org/officeDocument/2006/relationships/font" Target="fonts/HankenGroteskSemiBold-boldItalic.fntdata"/><Relationship Id="rId11" Type="http://schemas.openxmlformats.org/officeDocument/2006/relationships/slide" Target="slides/slide2.xml"/><Relationship Id="rId55" Type="http://schemas.openxmlformats.org/officeDocument/2006/relationships/font" Target="fonts/HankenGroteskBlack-bold.fntdata"/><Relationship Id="rId10" Type="http://schemas.openxmlformats.org/officeDocument/2006/relationships/slide" Target="slides/slide1.xml"/><Relationship Id="rId54" Type="http://schemas.openxmlformats.org/officeDocument/2006/relationships/font" Target="fonts/Inter-bold.fntdata"/><Relationship Id="rId13" Type="http://schemas.openxmlformats.org/officeDocument/2006/relationships/slide" Target="slides/slide4.xml"/><Relationship Id="rId12" Type="http://schemas.openxmlformats.org/officeDocument/2006/relationships/slide" Target="slides/slide3.xml"/><Relationship Id="rId56" Type="http://schemas.openxmlformats.org/officeDocument/2006/relationships/font" Target="fonts/HankenGroteskBlack-bold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SLIDES_API60481858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SLIDES_API60481858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SLIDES_API604818582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SLIDES_API604818582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SLIDES_API68695814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SLIDES_API68695814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SLIDES_API82902895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SLIDES_API82902895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SLIDES_API166112348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SLIDES_API16611234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SLIDES_API39250378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SLIDES_API39250378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SLIDES_API156779316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SLIDES_API156779316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SLIDES_API604818582_2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SLIDES_API604818582_2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SLIDES_API604818582_2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SLIDES_API604818582_2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SLIDES_API15672735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SLIDES_API156727351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SLIDES_API1567273519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SLIDES_API1567273519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SLIDES_API604818582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SLIDES_API60481858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SLIDES_API1567273519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SLIDES_API1567273519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SLIDES_API1567273519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SLIDES_API1567273519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SLIDES_API1567273519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SLIDES_API1567273519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SLIDES_API1567273519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SLIDES_API1567273519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SLIDES_API1567273519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SLIDES_API1567273519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SLIDES_API1567273519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SLIDES_API1567273519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SLIDES_API1567273519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SLIDES_API1567273519_1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SLIDES_API1567273519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SLIDES_API1567273519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SLIDES_API1567273519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SLIDES_API1567273519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SLIDES_API1567273519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SLIDES_API1567273519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SLIDES_API604818582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SLIDES_API604818582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SLIDES_API1567273519_1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SLIDES_API1567273519_1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SLIDES_API1567273519_1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SLIDES_API1567273519_1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SLIDES_API1567273519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SLIDES_API1567273519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SLIDES_API1567273519_1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SLIDES_API1567273519_1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SLIDES_API1567273519_2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SLIDES_API1567273519_2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1f50cfc5db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1f50cfc5db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SLIDES_API604818582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SLIDES_API604818582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SLIDES_API604818582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SLIDES_API604818582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SLIDES_API604818582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SLIDES_API604818582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SLIDES_API604818582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SLIDES_API604818582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SLIDES_API604818582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SLIDES_API604818582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SLIDES_API604818582_1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SLIDES_API604818582_1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3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75" name="Google Shape;175;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76" name="Shape 176"/>
        <p:cNvGrpSpPr/>
        <p:nvPr/>
      </p:nvGrpSpPr>
      <p:grpSpPr>
        <a:xfrm>
          <a:off x="0" y="0"/>
          <a:ext cx="0" cy="0"/>
          <a:chOff x="0" y="0"/>
          <a:chExt cx="0" cy="0"/>
        </a:xfrm>
      </p:grpSpPr>
      <p:sp>
        <p:nvSpPr>
          <p:cNvPr id="177" name="Google Shape;177;p3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78" name="Google Shape;178;p3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179" name="Shape 179"/>
        <p:cNvGrpSpPr/>
        <p:nvPr/>
      </p:nvGrpSpPr>
      <p:grpSpPr>
        <a:xfrm>
          <a:off x="0" y="0"/>
          <a:ext cx="0" cy="0"/>
          <a:chOff x="0" y="0"/>
          <a:chExt cx="0" cy="0"/>
        </a:xfrm>
      </p:grpSpPr>
      <p:sp>
        <p:nvSpPr>
          <p:cNvPr id="180" name="Google Shape;180;p3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1" name="Google Shape;181;p3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82" name="Shape 182"/>
        <p:cNvGrpSpPr/>
        <p:nvPr/>
      </p:nvGrpSpPr>
      <p:grpSpPr>
        <a:xfrm>
          <a:off x="0" y="0"/>
          <a:ext cx="0" cy="0"/>
          <a:chOff x="0" y="0"/>
          <a:chExt cx="0" cy="0"/>
        </a:xfrm>
      </p:grpSpPr>
      <p:sp>
        <p:nvSpPr>
          <p:cNvPr id="183" name="Google Shape;183;p3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4" name="Google Shape;184;p3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185" name="Shape 185"/>
        <p:cNvGrpSpPr/>
        <p:nvPr/>
      </p:nvGrpSpPr>
      <p:grpSpPr>
        <a:xfrm>
          <a:off x="0" y="0"/>
          <a:ext cx="0" cy="0"/>
          <a:chOff x="0" y="0"/>
          <a:chExt cx="0" cy="0"/>
        </a:xfrm>
      </p:grpSpPr>
      <p:sp>
        <p:nvSpPr>
          <p:cNvPr id="186" name="Google Shape;186;p3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7" name="Google Shape;187;p3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8" name="Google Shape;188;p3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9" name="Google Shape;189;p3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0" name="Google Shape;190;p38"/>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8"/>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8"/>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93" name="Shape 193"/>
        <p:cNvGrpSpPr/>
        <p:nvPr/>
      </p:nvGrpSpPr>
      <p:grpSpPr>
        <a:xfrm>
          <a:off x="0" y="0"/>
          <a:ext cx="0" cy="0"/>
          <a:chOff x="0" y="0"/>
          <a:chExt cx="0" cy="0"/>
        </a:xfrm>
      </p:grpSpPr>
      <p:sp>
        <p:nvSpPr>
          <p:cNvPr id="194" name="Google Shape;194;p3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5" name="Google Shape;195;p3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6" name="Google Shape;196;p3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97" name="Google Shape;197;p3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198" name="Shape 198"/>
        <p:cNvGrpSpPr/>
        <p:nvPr/>
      </p:nvGrpSpPr>
      <p:grpSpPr>
        <a:xfrm>
          <a:off x="0" y="0"/>
          <a:ext cx="0" cy="0"/>
          <a:chOff x="0" y="0"/>
          <a:chExt cx="0" cy="0"/>
        </a:xfrm>
      </p:grpSpPr>
      <p:sp>
        <p:nvSpPr>
          <p:cNvPr id="199" name="Google Shape;199;p4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0" name="Google Shape;200;p4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1" name="Google Shape;201;p4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02" name="Google Shape;202;p4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3" name="Google Shape;203;p40"/>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04" name="Google Shape;204;p40"/>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05" name="Google Shape;205;p40"/>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206" name="Shape 206"/>
        <p:cNvGrpSpPr/>
        <p:nvPr/>
      </p:nvGrpSpPr>
      <p:grpSpPr>
        <a:xfrm>
          <a:off x="0" y="0"/>
          <a:ext cx="0" cy="0"/>
          <a:chOff x="0" y="0"/>
          <a:chExt cx="0" cy="0"/>
        </a:xfrm>
      </p:grpSpPr>
      <p:sp>
        <p:nvSpPr>
          <p:cNvPr id="207" name="Google Shape;207;p41"/>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8" name="Google Shape;208;p41"/>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9" name="Google Shape;209;p41"/>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10" name="Google Shape;210;p4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211" name="Google Shape;211;p41"/>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2" name="Google Shape;212;p41"/>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3" name="Google Shape;213;p41"/>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214" name="Shape 214"/>
        <p:cNvGrpSpPr/>
        <p:nvPr/>
      </p:nvGrpSpPr>
      <p:grpSpPr>
        <a:xfrm>
          <a:off x="0" y="0"/>
          <a:ext cx="0" cy="0"/>
          <a:chOff x="0" y="0"/>
          <a:chExt cx="0" cy="0"/>
        </a:xfrm>
      </p:grpSpPr>
      <p:sp>
        <p:nvSpPr>
          <p:cNvPr id="215" name="Google Shape;215;p4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6" name="Google Shape;216;p42"/>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7" name="Google Shape;217;p42"/>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8" name="Google Shape;218;p42"/>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219" name="Google Shape;219;p42"/>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20" name="Google Shape;220;p42"/>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221" name="Google Shape;221;p42"/>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222" name="Google Shape;222;p42"/>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3" name="Google Shape;223;p42"/>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4" name="Google Shape;224;p42"/>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225" name="Shape 225"/>
        <p:cNvGrpSpPr/>
        <p:nvPr/>
      </p:nvGrpSpPr>
      <p:grpSpPr>
        <a:xfrm>
          <a:off x="0" y="0"/>
          <a:ext cx="0" cy="0"/>
          <a:chOff x="0" y="0"/>
          <a:chExt cx="0" cy="0"/>
        </a:xfrm>
      </p:grpSpPr>
      <p:sp>
        <p:nvSpPr>
          <p:cNvPr id="226" name="Google Shape;226;p4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7" name="Google Shape;227;p43"/>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8" name="Google Shape;228;p43"/>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9" name="Google Shape;229;p4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230" name="Shape 230"/>
        <p:cNvGrpSpPr/>
        <p:nvPr/>
      </p:nvGrpSpPr>
      <p:grpSpPr>
        <a:xfrm>
          <a:off x="0" y="0"/>
          <a:ext cx="0" cy="0"/>
          <a:chOff x="0" y="0"/>
          <a:chExt cx="0" cy="0"/>
        </a:xfrm>
      </p:grpSpPr>
      <p:sp>
        <p:nvSpPr>
          <p:cNvPr id="231" name="Google Shape;231;p44"/>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2" name="Google Shape;232;p44"/>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3" name="Google Shape;233;p44"/>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4" name="Google Shape;234;p44"/>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235" name="Google Shape;235;p44"/>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236" name="Google Shape;236;p44"/>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237" name="Google Shape;237;p4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238" name="Shape 238"/>
        <p:cNvGrpSpPr/>
        <p:nvPr/>
      </p:nvGrpSpPr>
      <p:grpSpPr>
        <a:xfrm>
          <a:off x="0" y="0"/>
          <a:ext cx="0" cy="0"/>
          <a:chOff x="0" y="0"/>
          <a:chExt cx="0" cy="0"/>
        </a:xfrm>
      </p:grpSpPr>
      <p:sp>
        <p:nvSpPr>
          <p:cNvPr id="239" name="Google Shape;239;p45"/>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0" name="Google Shape;240;p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41" name="Google Shape;241;p45"/>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242" name="Google Shape;242;p45"/>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243" name="Google Shape;243;p45"/>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244" name="Google Shape;244;p45"/>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5" name="Google Shape;245;p45"/>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246" name="Shape 246"/>
        <p:cNvGrpSpPr/>
        <p:nvPr/>
      </p:nvGrpSpPr>
      <p:grpSpPr>
        <a:xfrm>
          <a:off x="0" y="0"/>
          <a:ext cx="0" cy="0"/>
          <a:chOff x="0" y="0"/>
          <a:chExt cx="0" cy="0"/>
        </a:xfrm>
      </p:grpSpPr>
      <p:sp>
        <p:nvSpPr>
          <p:cNvPr id="247" name="Google Shape;247;p46"/>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248" name="Google Shape;248;p46"/>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249" name="Google Shape;249;p46"/>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250" name="Google Shape;250;p46"/>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1" name="Google Shape;251;p46"/>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2" name="Google Shape;252;p46"/>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3" name="Google Shape;253;p46"/>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46"/>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46"/>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257" name="Shape 257"/>
        <p:cNvGrpSpPr/>
        <p:nvPr/>
      </p:nvGrpSpPr>
      <p:grpSpPr>
        <a:xfrm>
          <a:off x="0" y="0"/>
          <a:ext cx="0" cy="0"/>
          <a:chOff x="0" y="0"/>
          <a:chExt cx="0" cy="0"/>
        </a:xfrm>
      </p:grpSpPr>
      <p:sp>
        <p:nvSpPr>
          <p:cNvPr id="258" name="Google Shape;258;p47"/>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9" name="Google Shape;259;p47"/>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4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61" name="Google Shape;261;p47"/>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2" name="Google Shape;262;p47"/>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47"/>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4" name="Google Shape;264;p47"/>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265" name="Shape 265"/>
        <p:cNvGrpSpPr/>
        <p:nvPr/>
      </p:nvGrpSpPr>
      <p:grpSpPr>
        <a:xfrm>
          <a:off x="0" y="0"/>
          <a:ext cx="0" cy="0"/>
          <a:chOff x="0" y="0"/>
          <a:chExt cx="0" cy="0"/>
        </a:xfrm>
      </p:grpSpPr>
      <p:sp>
        <p:nvSpPr>
          <p:cNvPr id="266" name="Google Shape;266;p48"/>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7" name="Google Shape;267;p48"/>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8" name="Google Shape;268;p48"/>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48"/>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48"/>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4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72" name="Google Shape;272;p48"/>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273" name="Shape 273"/>
        <p:cNvGrpSpPr/>
        <p:nvPr/>
      </p:nvGrpSpPr>
      <p:grpSpPr>
        <a:xfrm>
          <a:off x="0" y="0"/>
          <a:ext cx="0" cy="0"/>
          <a:chOff x="0" y="0"/>
          <a:chExt cx="0" cy="0"/>
        </a:xfrm>
      </p:grpSpPr>
      <p:sp>
        <p:nvSpPr>
          <p:cNvPr id="274" name="Google Shape;274;p49"/>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275" name="Google Shape;275;p49"/>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6" name="Google Shape;276;p49"/>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77" name="Google Shape;277;p49"/>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78" name="Google Shape;278;p49"/>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9" name="Google Shape;279;p49"/>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0" name="Google Shape;280;p49"/>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81" name="Google Shape;281;p49"/>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2" name="Google Shape;282;p49"/>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3" name="Google Shape;283;p49"/>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4" name="Google Shape;284;p49"/>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9"/>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9"/>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87" name="Shape 287"/>
        <p:cNvGrpSpPr/>
        <p:nvPr/>
      </p:nvGrpSpPr>
      <p:grpSpPr>
        <a:xfrm>
          <a:off x="0" y="0"/>
          <a:ext cx="0" cy="0"/>
          <a:chOff x="0" y="0"/>
          <a:chExt cx="0" cy="0"/>
        </a:xfrm>
      </p:grpSpPr>
      <p:sp>
        <p:nvSpPr>
          <p:cNvPr id="288" name="Google Shape;288;p50"/>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9" name="Google Shape;289;p50"/>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0" name="Google Shape;290;p50"/>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1" name="Google Shape;291;p50"/>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292" name="Google Shape;292;p50"/>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293" name="Shape 293"/>
        <p:cNvGrpSpPr/>
        <p:nvPr/>
      </p:nvGrpSpPr>
      <p:grpSpPr>
        <a:xfrm>
          <a:off x="0" y="0"/>
          <a:ext cx="0" cy="0"/>
          <a:chOff x="0" y="0"/>
          <a:chExt cx="0" cy="0"/>
        </a:xfrm>
      </p:grpSpPr>
      <p:sp>
        <p:nvSpPr>
          <p:cNvPr id="294" name="Google Shape;294;p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5" name="Google Shape;295;p51"/>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6" name="Google Shape;296;p51"/>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297" name="Shape 297"/>
        <p:cNvGrpSpPr/>
        <p:nvPr/>
      </p:nvGrpSpPr>
      <p:grpSpPr>
        <a:xfrm>
          <a:off x="0" y="0"/>
          <a:ext cx="0" cy="0"/>
          <a:chOff x="0" y="0"/>
          <a:chExt cx="0" cy="0"/>
        </a:xfrm>
      </p:grpSpPr>
      <p:sp>
        <p:nvSpPr>
          <p:cNvPr id="298" name="Google Shape;298;p5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9" name="Google Shape;299;p52"/>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0" name="Google Shape;300;p52"/>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301" name="Shape 301"/>
        <p:cNvGrpSpPr/>
        <p:nvPr/>
      </p:nvGrpSpPr>
      <p:grpSpPr>
        <a:xfrm>
          <a:off x="0" y="0"/>
          <a:ext cx="0" cy="0"/>
          <a:chOff x="0" y="0"/>
          <a:chExt cx="0" cy="0"/>
        </a:xfrm>
      </p:grpSpPr>
      <p:sp>
        <p:nvSpPr>
          <p:cNvPr id="302" name="Google Shape;302;p5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3" name="Google Shape;303;p53"/>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4" name="Google Shape;304;p53"/>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305" name="Shape 305"/>
        <p:cNvGrpSpPr/>
        <p:nvPr/>
      </p:nvGrpSpPr>
      <p:grpSpPr>
        <a:xfrm>
          <a:off x="0" y="0"/>
          <a:ext cx="0" cy="0"/>
          <a:chOff x="0" y="0"/>
          <a:chExt cx="0" cy="0"/>
        </a:xfrm>
      </p:grpSpPr>
      <p:sp>
        <p:nvSpPr>
          <p:cNvPr id="306" name="Google Shape;306;p5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07" name="Google Shape;307;p54"/>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8" name="Google Shape;308;p54"/>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9" name="Google Shape;309;p54"/>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310" name="Google Shape;310;p54"/>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5" name="Shape 315"/>
        <p:cNvGrpSpPr/>
        <p:nvPr/>
      </p:nvGrpSpPr>
      <p:grpSpPr>
        <a:xfrm>
          <a:off x="0" y="0"/>
          <a:ext cx="0" cy="0"/>
          <a:chOff x="0" y="0"/>
          <a:chExt cx="0" cy="0"/>
        </a:xfrm>
      </p:grpSpPr>
      <p:sp>
        <p:nvSpPr>
          <p:cNvPr id="316" name="Google Shape;316;p56"/>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317" name="Google Shape;317;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318" name="Shape 318"/>
        <p:cNvGrpSpPr/>
        <p:nvPr/>
      </p:nvGrpSpPr>
      <p:grpSpPr>
        <a:xfrm>
          <a:off x="0" y="0"/>
          <a:ext cx="0" cy="0"/>
          <a:chOff x="0" y="0"/>
          <a:chExt cx="0" cy="0"/>
        </a:xfrm>
      </p:grpSpPr>
      <p:sp>
        <p:nvSpPr>
          <p:cNvPr id="319" name="Google Shape;319;p5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20" name="Google Shape;320;p5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321" name="Shape 321"/>
        <p:cNvGrpSpPr/>
        <p:nvPr/>
      </p:nvGrpSpPr>
      <p:grpSpPr>
        <a:xfrm>
          <a:off x="0" y="0"/>
          <a:ext cx="0" cy="0"/>
          <a:chOff x="0" y="0"/>
          <a:chExt cx="0" cy="0"/>
        </a:xfrm>
      </p:grpSpPr>
      <p:sp>
        <p:nvSpPr>
          <p:cNvPr id="322" name="Google Shape;322;p5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23" name="Google Shape;323;p58"/>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324" name="Shape 324"/>
        <p:cNvGrpSpPr/>
        <p:nvPr/>
      </p:nvGrpSpPr>
      <p:grpSpPr>
        <a:xfrm>
          <a:off x="0" y="0"/>
          <a:ext cx="0" cy="0"/>
          <a:chOff x="0" y="0"/>
          <a:chExt cx="0" cy="0"/>
        </a:xfrm>
      </p:grpSpPr>
      <p:sp>
        <p:nvSpPr>
          <p:cNvPr id="325" name="Google Shape;325;p5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26" name="Google Shape;326;p59"/>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327" name="Shape 327"/>
        <p:cNvGrpSpPr/>
        <p:nvPr/>
      </p:nvGrpSpPr>
      <p:grpSpPr>
        <a:xfrm>
          <a:off x="0" y="0"/>
          <a:ext cx="0" cy="0"/>
          <a:chOff x="0" y="0"/>
          <a:chExt cx="0" cy="0"/>
        </a:xfrm>
      </p:grpSpPr>
      <p:sp>
        <p:nvSpPr>
          <p:cNvPr id="328" name="Google Shape;328;p6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29" name="Google Shape;329;p6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0" name="Google Shape;330;p6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31" name="Google Shape;331;p6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2" name="Google Shape;332;p60"/>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0"/>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0"/>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335" name="Shape 335"/>
        <p:cNvGrpSpPr/>
        <p:nvPr/>
      </p:nvGrpSpPr>
      <p:grpSpPr>
        <a:xfrm>
          <a:off x="0" y="0"/>
          <a:ext cx="0" cy="0"/>
          <a:chOff x="0" y="0"/>
          <a:chExt cx="0" cy="0"/>
        </a:xfrm>
      </p:grpSpPr>
      <p:sp>
        <p:nvSpPr>
          <p:cNvPr id="336" name="Google Shape;336;p6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7" name="Google Shape;337;p6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8" name="Google Shape;338;p6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39" name="Google Shape;339;p6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340" name="Shape 340"/>
        <p:cNvGrpSpPr/>
        <p:nvPr/>
      </p:nvGrpSpPr>
      <p:grpSpPr>
        <a:xfrm>
          <a:off x="0" y="0"/>
          <a:ext cx="0" cy="0"/>
          <a:chOff x="0" y="0"/>
          <a:chExt cx="0" cy="0"/>
        </a:xfrm>
      </p:grpSpPr>
      <p:sp>
        <p:nvSpPr>
          <p:cNvPr id="341" name="Google Shape;341;p62"/>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42" name="Google Shape;342;p62"/>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43" name="Google Shape;343;p6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44" name="Google Shape;344;p62"/>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45" name="Google Shape;345;p62"/>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46" name="Google Shape;346;p62"/>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47" name="Google Shape;347;p62"/>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348" name="Shape 348"/>
        <p:cNvGrpSpPr/>
        <p:nvPr/>
      </p:nvGrpSpPr>
      <p:grpSpPr>
        <a:xfrm>
          <a:off x="0" y="0"/>
          <a:ext cx="0" cy="0"/>
          <a:chOff x="0" y="0"/>
          <a:chExt cx="0" cy="0"/>
        </a:xfrm>
      </p:grpSpPr>
      <p:sp>
        <p:nvSpPr>
          <p:cNvPr id="349" name="Google Shape;349;p6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50" name="Google Shape;350;p63"/>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51" name="Google Shape;351;p63"/>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52" name="Google Shape;352;p6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353" name="Google Shape;353;p63"/>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4" name="Google Shape;354;p63"/>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5" name="Google Shape;355;p63"/>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356" name="Shape 356"/>
        <p:cNvGrpSpPr/>
        <p:nvPr/>
      </p:nvGrpSpPr>
      <p:grpSpPr>
        <a:xfrm>
          <a:off x="0" y="0"/>
          <a:ext cx="0" cy="0"/>
          <a:chOff x="0" y="0"/>
          <a:chExt cx="0" cy="0"/>
        </a:xfrm>
      </p:grpSpPr>
      <p:sp>
        <p:nvSpPr>
          <p:cNvPr id="357" name="Google Shape;357;p64"/>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8" name="Google Shape;358;p64"/>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59" name="Google Shape;359;p64"/>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60" name="Google Shape;360;p64"/>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361" name="Google Shape;361;p64"/>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362" name="Google Shape;362;p64"/>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363" name="Google Shape;363;p64"/>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364" name="Google Shape;364;p64"/>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65" name="Google Shape;365;p64"/>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66" name="Google Shape;366;p64"/>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367" name="Shape 367"/>
        <p:cNvGrpSpPr/>
        <p:nvPr/>
      </p:nvGrpSpPr>
      <p:grpSpPr>
        <a:xfrm>
          <a:off x="0" y="0"/>
          <a:ext cx="0" cy="0"/>
          <a:chOff x="0" y="0"/>
          <a:chExt cx="0" cy="0"/>
        </a:xfrm>
      </p:grpSpPr>
      <p:sp>
        <p:nvSpPr>
          <p:cNvPr id="368" name="Google Shape;368;p65"/>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69" name="Google Shape;369;p65"/>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70" name="Google Shape;370;p65"/>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71" name="Google Shape;371;p6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372" name="Shape 372"/>
        <p:cNvGrpSpPr/>
        <p:nvPr/>
      </p:nvGrpSpPr>
      <p:grpSpPr>
        <a:xfrm>
          <a:off x="0" y="0"/>
          <a:ext cx="0" cy="0"/>
          <a:chOff x="0" y="0"/>
          <a:chExt cx="0" cy="0"/>
        </a:xfrm>
      </p:grpSpPr>
      <p:sp>
        <p:nvSpPr>
          <p:cNvPr id="373" name="Google Shape;373;p66"/>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74" name="Google Shape;374;p66"/>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75" name="Google Shape;375;p66"/>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76" name="Google Shape;376;p66"/>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377" name="Google Shape;377;p66"/>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378" name="Google Shape;378;p66"/>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379" name="Google Shape;379;p6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380" name="Shape 380"/>
        <p:cNvGrpSpPr/>
        <p:nvPr/>
      </p:nvGrpSpPr>
      <p:grpSpPr>
        <a:xfrm>
          <a:off x="0" y="0"/>
          <a:ext cx="0" cy="0"/>
          <a:chOff x="0" y="0"/>
          <a:chExt cx="0" cy="0"/>
        </a:xfrm>
      </p:grpSpPr>
      <p:sp>
        <p:nvSpPr>
          <p:cNvPr id="381" name="Google Shape;381;p67"/>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82" name="Google Shape;382;p6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83" name="Google Shape;383;p67"/>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384" name="Google Shape;384;p67"/>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385" name="Google Shape;385;p67"/>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386" name="Google Shape;386;p67"/>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87" name="Google Shape;387;p67"/>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388" name="Shape 388"/>
        <p:cNvGrpSpPr/>
        <p:nvPr/>
      </p:nvGrpSpPr>
      <p:grpSpPr>
        <a:xfrm>
          <a:off x="0" y="0"/>
          <a:ext cx="0" cy="0"/>
          <a:chOff x="0" y="0"/>
          <a:chExt cx="0" cy="0"/>
        </a:xfrm>
      </p:grpSpPr>
      <p:sp>
        <p:nvSpPr>
          <p:cNvPr id="389" name="Google Shape;389;p68"/>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390" name="Google Shape;390;p68"/>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391" name="Google Shape;391;p68"/>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392" name="Google Shape;392;p68"/>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93" name="Google Shape;393;p68"/>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94" name="Google Shape;394;p68"/>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95" name="Google Shape;395;p68"/>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p68"/>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68"/>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6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399" name="Shape 399"/>
        <p:cNvGrpSpPr/>
        <p:nvPr/>
      </p:nvGrpSpPr>
      <p:grpSpPr>
        <a:xfrm>
          <a:off x="0" y="0"/>
          <a:ext cx="0" cy="0"/>
          <a:chOff x="0" y="0"/>
          <a:chExt cx="0" cy="0"/>
        </a:xfrm>
      </p:grpSpPr>
      <p:sp>
        <p:nvSpPr>
          <p:cNvPr id="400" name="Google Shape;400;p69"/>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1" name="Google Shape;401;p69"/>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2" name="Google Shape;402;p6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03" name="Google Shape;403;p69"/>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4" name="Google Shape;404;p69"/>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69"/>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6" name="Google Shape;406;p69"/>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407" name="Shape 407"/>
        <p:cNvGrpSpPr/>
        <p:nvPr/>
      </p:nvGrpSpPr>
      <p:grpSpPr>
        <a:xfrm>
          <a:off x="0" y="0"/>
          <a:ext cx="0" cy="0"/>
          <a:chOff x="0" y="0"/>
          <a:chExt cx="0" cy="0"/>
        </a:xfrm>
      </p:grpSpPr>
      <p:sp>
        <p:nvSpPr>
          <p:cNvPr id="408" name="Google Shape;408;p70"/>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9" name="Google Shape;409;p70"/>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10" name="Google Shape;410;p70"/>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1" name="Google Shape;411;p70"/>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70"/>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3" name="Google Shape;413;p7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14" name="Google Shape;414;p70"/>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415" name="Shape 415"/>
        <p:cNvGrpSpPr/>
        <p:nvPr/>
      </p:nvGrpSpPr>
      <p:grpSpPr>
        <a:xfrm>
          <a:off x="0" y="0"/>
          <a:ext cx="0" cy="0"/>
          <a:chOff x="0" y="0"/>
          <a:chExt cx="0" cy="0"/>
        </a:xfrm>
      </p:grpSpPr>
      <p:sp>
        <p:nvSpPr>
          <p:cNvPr id="416" name="Google Shape;416;p71"/>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417" name="Google Shape;417;p71"/>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18" name="Google Shape;418;p71"/>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19" name="Google Shape;419;p71"/>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20" name="Google Shape;420;p71"/>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21" name="Google Shape;421;p71"/>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22" name="Google Shape;422;p71"/>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23" name="Google Shape;423;p71"/>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24" name="Google Shape;424;p71"/>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25" name="Google Shape;425;p71"/>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26" name="Google Shape;426;p71"/>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71"/>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71"/>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429" name="Shape 429"/>
        <p:cNvGrpSpPr/>
        <p:nvPr/>
      </p:nvGrpSpPr>
      <p:grpSpPr>
        <a:xfrm>
          <a:off x="0" y="0"/>
          <a:ext cx="0" cy="0"/>
          <a:chOff x="0" y="0"/>
          <a:chExt cx="0" cy="0"/>
        </a:xfrm>
      </p:grpSpPr>
      <p:sp>
        <p:nvSpPr>
          <p:cNvPr id="430" name="Google Shape;430;p72"/>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1" name="Google Shape;431;p72"/>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32" name="Google Shape;432;p72"/>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33" name="Google Shape;433;p72"/>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34" name="Google Shape;434;p72"/>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435" name="Shape 435"/>
        <p:cNvGrpSpPr/>
        <p:nvPr/>
      </p:nvGrpSpPr>
      <p:grpSpPr>
        <a:xfrm>
          <a:off x="0" y="0"/>
          <a:ext cx="0" cy="0"/>
          <a:chOff x="0" y="0"/>
          <a:chExt cx="0" cy="0"/>
        </a:xfrm>
      </p:grpSpPr>
      <p:sp>
        <p:nvSpPr>
          <p:cNvPr id="436" name="Google Shape;436;p7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7" name="Google Shape;437;p73"/>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38" name="Google Shape;438;p73"/>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439" name="Shape 439"/>
        <p:cNvGrpSpPr/>
        <p:nvPr/>
      </p:nvGrpSpPr>
      <p:grpSpPr>
        <a:xfrm>
          <a:off x="0" y="0"/>
          <a:ext cx="0" cy="0"/>
          <a:chOff x="0" y="0"/>
          <a:chExt cx="0" cy="0"/>
        </a:xfrm>
      </p:grpSpPr>
      <p:sp>
        <p:nvSpPr>
          <p:cNvPr id="440" name="Google Shape;440;p7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1" name="Google Shape;441;p74"/>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42" name="Google Shape;442;p74"/>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443" name="Shape 443"/>
        <p:cNvGrpSpPr/>
        <p:nvPr/>
      </p:nvGrpSpPr>
      <p:grpSpPr>
        <a:xfrm>
          <a:off x="0" y="0"/>
          <a:ext cx="0" cy="0"/>
          <a:chOff x="0" y="0"/>
          <a:chExt cx="0" cy="0"/>
        </a:xfrm>
      </p:grpSpPr>
      <p:sp>
        <p:nvSpPr>
          <p:cNvPr id="444" name="Google Shape;444;p7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5" name="Google Shape;445;p75"/>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46" name="Google Shape;446;p75"/>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447" name="Shape 447"/>
        <p:cNvGrpSpPr/>
        <p:nvPr/>
      </p:nvGrpSpPr>
      <p:grpSpPr>
        <a:xfrm>
          <a:off x="0" y="0"/>
          <a:ext cx="0" cy="0"/>
          <a:chOff x="0" y="0"/>
          <a:chExt cx="0" cy="0"/>
        </a:xfrm>
      </p:grpSpPr>
      <p:sp>
        <p:nvSpPr>
          <p:cNvPr id="448" name="Google Shape;448;p7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49" name="Google Shape;449;p76"/>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50" name="Google Shape;450;p76"/>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51" name="Google Shape;451;p76"/>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52" name="Google Shape;452;p76"/>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0.xml"/><Relationship Id="rId11" Type="http://schemas.openxmlformats.org/officeDocument/2006/relationships/slideLayout" Target="../slideLayouts/slideLayout41.xml"/><Relationship Id="rId22" Type="http://schemas.openxmlformats.org/officeDocument/2006/relationships/theme" Target="../theme/theme3.xml"/><Relationship Id="rId10" Type="http://schemas.openxmlformats.org/officeDocument/2006/relationships/slideLayout" Target="../slideLayouts/slideLayout40.xml"/><Relationship Id="rId21" Type="http://schemas.openxmlformats.org/officeDocument/2006/relationships/slideLayout" Target="../slideLayouts/slideLayout51.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19" Type="http://schemas.openxmlformats.org/officeDocument/2006/relationships/slideLayout" Target="../slideLayouts/slideLayout49.xml"/><Relationship Id="rId6" Type="http://schemas.openxmlformats.org/officeDocument/2006/relationships/slideLayout" Target="../slideLayouts/slideLayout36.xml"/><Relationship Id="rId18" Type="http://schemas.openxmlformats.org/officeDocument/2006/relationships/slideLayout" Target="../slideLayouts/slideLayout48.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1.xml"/><Relationship Id="rId11" Type="http://schemas.openxmlformats.org/officeDocument/2006/relationships/slideLayout" Target="../slideLayouts/slideLayout62.xml"/><Relationship Id="rId22" Type="http://schemas.openxmlformats.org/officeDocument/2006/relationships/theme" Target="../theme/theme5.xml"/><Relationship Id="rId10" Type="http://schemas.openxmlformats.org/officeDocument/2006/relationships/slideLayout" Target="../slideLayouts/slideLayout61.xml"/><Relationship Id="rId21" Type="http://schemas.openxmlformats.org/officeDocument/2006/relationships/slideLayout" Target="../slideLayouts/slideLayout72.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5" Type="http://schemas.openxmlformats.org/officeDocument/2006/relationships/slideLayout" Target="../slideLayouts/slideLayout56.xml"/><Relationship Id="rId19" Type="http://schemas.openxmlformats.org/officeDocument/2006/relationships/slideLayout" Target="../slideLayouts/slideLayout70.xml"/><Relationship Id="rId6" Type="http://schemas.openxmlformats.org/officeDocument/2006/relationships/slideLayout" Target="../slideLayouts/slideLayout57.xml"/><Relationship Id="rId18" Type="http://schemas.openxmlformats.org/officeDocument/2006/relationships/slideLayout" Target="../slideLayouts/slideLayout69.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9" name="Shape 169"/>
        <p:cNvGrpSpPr/>
        <p:nvPr/>
      </p:nvGrpSpPr>
      <p:grpSpPr>
        <a:xfrm>
          <a:off x="0" y="0"/>
          <a:ext cx="0" cy="0"/>
          <a:chOff x="0" y="0"/>
          <a:chExt cx="0" cy="0"/>
        </a:xfrm>
      </p:grpSpPr>
      <p:sp>
        <p:nvSpPr>
          <p:cNvPr id="170" name="Google Shape;170;p3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171" name="Google Shape;171;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172" name="Google Shape;17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1" name="Shape 311"/>
        <p:cNvGrpSpPr/>
        <p:nvPr/>
      </p:nvGrpSpPr>
      <p:grpSpPr>
        <a:xfrm>
          <a:off x="0" y="0"/>
          <a:ext cx="0" cy="0"/>
          <a:chOff x="0" y="0"/>
          <a:chExt cx="0" cy="0"/>
        </a:xfrm>
      </p:grpSpPr>
      <p:sp>
        <p:nvSpPr>
          <p:cNvPr id="312" name="Google Shape;312;p5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313" name="Google Shape;313;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314" name="Google Shape;314;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77"/>
          <p:cNvSpPr txBox="1"/>
          <p:nvPr>
            <p:ph type="ctrTitle"/>
          </p:nvPr>
        </p:nvSpPr>
        <p:spPr>
          <a:xfrm>
            <a:off x="771150" y="1403025"/>
            <a:ext cx="76017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Gemeenschappelijke barrières voor de wens en motivatie van vluchtelingen/immigranten om hoger onderwijs te volgen</a:t>
            </a:r>
            <a:endParaRPr sz="3000"/>
          </a:p>
        </p:txBody>
      </p:sp>
      <p:pic>
        <p:nvPicPr>
          <p:cNvPr id="458" name="Google Shape;458;p77"/>
          <p:cNvPicPr preferRelativeResize="0"/>
          <p:nvPr/>
        </p:nvPicPr>
        <p:blipFill>
          <a:blip r:embed="rId3">
            <a:alphaModFix/>
          </a:blip>
          <a:stretch>
            <a:fillRect/>
          </a:stretch>
        </p:blipFill>
        <p:spPr>
          <a:xfrm>
            <a:off x="369926" y="206850"/>
            <a:ext cx="1551549" cy="940175"/>
          </a:xfrm>
          <a:prstGeom prst="rect">
            <a:avLst/>
          </a:prstGeom>
          <a:noFill/>
          <a:ln>
            <a:noFill/>
          </a:ln>
        </p:spPr>
      </p:pic>
      <p:pic>
        <p:nvPicPr>
          <p:cNvPr id="459" name="Google Shape;459;p77"/>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460" name="Google Shape;460;p77"/>
          <p:cNvSpPr txBox="1"/>
          <p:nvPr/>
        </p:nvSpPr>
        <p:spPr>
          <a:xfrm>
            <a:off x="969900" y="3612700"/>
            <a:ext cx="7204200" cy="120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b="1"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0" name="Shape 550"/>
        <p:cNvGrpSpPr/>
        <p:nvPr/>
      </p:nvGrpSpPr>
      <p:grpSpPr>
        <a:xfrm>
          <a:off x="0" y="0"/>
          <a:ext cx="0" cy="0"/>
          <a:chOff x="0" y="0"/>
          <a:chExt cx="0" cy="0"/>
        </a:xfrm>
      </p:grpSpPr>
      <p:sp>
        <p:nvSpPr>
          <p:cNvPr id="551" name="Google Shape;551;p86"/>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Casestudies: Succesvolle belangenbehartiging</a:t>
            </a:r>
            <a:endParaRPr sz="2520"/>
          </a:p>
        </p:txBody>
      </p:sp>
      <p:sp>
        <p:nvSpPr>
          <p:cNvPr id="552" name="Google Shape;552;p86"/>
          <p:cNvSpPr/>
          <p:nvPr/>
        </p:nvSpPr>
        <p:spPr>
          <a:xfrm>
            <a:off x="457306" y="1164900"/>
            <a:ext cx="3995100" cy="3404100"/>
          </a:xfrm>
          <a:prstGeom prst="rect">
            <a:avLst/>
          </a:prstGeom>
          <a:solidFill>
            <a:srgbClr val="FFFFFF">
              <a:alpha val="20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6"/>
          <p:cNvSpPr/>
          <p:nvPr/>
        </p:nvSpPr>
        <p:spPr>
          <a:xfrm>
            <a:off x="4691800" y="1164900"/>
            <a:ext cx="3995100" cy="3404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6"/>
          <p:cNvSpPr txBox="1"/>
          <p:nvPr>
            <p:ph idx="1"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t>Belangenbehartiging org. Een beurs voor vluchtelingen en immigranten.</a:t>
            </a:r>
            <a:endParaRPr sz="1100"/>
          </a:p>
          <a:p>
            <a:pPr indent="-241300" lvl="0" marL="342900" rtl="0" algn="l">
              <a:spcBef>
                <a:spcPts val="1000"/>
              </a:spcBef>
              <a:spcAft>
                <a:spcPts val="0"/>
              </a:spcAft>
              <a:buClr>
                <a:schemeClr val="accent4"/>
              </a:buClr>
              <a:buSzPts val="1100"/>
              <a:buChar char="•"/>
            </a:pPr>
            <a:r>
              <a:rPr lang="en" sz="1100"/>
              <a:t>Bewustmaking van barrières en lobbyen voor beleidsveranderingen.</a:t>
            </a:r>
            <a:endParaRPr sz="1100"/>
          </a:p>
          <a:p>
            <a:pPr indent="-241300" lvl="0" marL="342900" rtl="0" algn="l">
              <a:spcBef>
                <a:spcPts val="1000"/>
              </a:spcBef>
              <a:spcAft>
                <a:spcPts val="1000"/>
              </a:spcAft>
              <a:buClr>
                <a:schemeClr val="accent4"/>
              </a:buClr>
              <a:buSzPts val="1100"/>
              <a:buChar char="•"/>
            </a:pPr>
            <a:r>
              <a:rPr lang="en" sz="1100"/>
              <a:t>Inschrijving van vluchtelingen en immigranten in het hoger onderwijs mogelijk maken.</a:t>
            </a:r>
            <a:endParaRPr sz="1100"/>
          </a:p>
        </p:txBody>
      </p:sp>
      <p:sp>
        <p:nvSpPr>
          <p:cNvPr id="555" name="Google Shape;555;p86"/>
          <p:cNvSpPr txBox="1"/>
          <p:nvPr>
            <p:ph idx="3" type="subTitle"/>
          </p:nvPr>
        </p:nvSpPr>
        <p:spPr>
          <a:xfrm>
            <a:off x="457200" y="1164900"/>
            <a:ext cx="3995100" cy="622800"/>
          </a:xfrm>
          <a:prstGeom prst="rect">
            <a:avLst/>
          </a:prstGeom>
        </p:spPr>
        <p:txBody>
          <a:bodyPr anchorCtr="0" anchor="b"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rPr>
              <a:t>Casestudie 1</a:t>
            </a:r>
            <a:endParaRPr sz="1400">
              <a:solidFill>
                <a:schemeClr val="accent4"/>
              </a:solidFill>
            </a:endParaRPr>
          </a:p>
        </p:txBody>
      </p:sp>
      <p:sp>
        <p:nvSpPr>
          <p:cNvPr id="556" name="Google Shape;556;p86"/>
          <p:cNvSpPr txBox="1"/>
          <p:nvPr>
            <p:ph idx="2"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SzPts val="1100"/>
              <a:buChar char="•"/>
            </a:pPr>
            <a:r>
              <a:rPr lang="en" sz="1100"/>
              <a:t>Belangengroep B ontwikkelde een integratieprogramma voor vluchtelingen en immigranten.</a:t>
            </a:r>
            <a:endParaRPr sz="1100"/>
          </a:p>
          <a:p>
            <a:pPr indent="-241300" lvl="0" marL="342900" marR="0" rtl="0" algn="l">
              <a:lnSpc>
                <a:spcPct val="115000"/>
              </a:lnSpc>
              <a:spcBef>
                <a:spcPts val="1000"/>
              </a:spcBef>
              <a:spcAft>
                <a:spcPts val="0"/>
              </a:spcAft>
              <a:buSzPts val="1100"/>
              <a:buChar char="•"/>
            </a:pPr>
            <a:r>
              <a:rPr lang="en" sz="1100"/>
              <a:t>Inclusief taalvaardigheidscursussen, culturele workshops en mentorschap.</a:t>
            </a:r>
            <a:endParaRPr sz="1100"/>
          </a:p>
          <a:p>
            <a:pPr indent="-241300" lvl="0" marL="342900" marR="0" rtl="0" algn="l">
              <a:lnSpc>
                <a:spcPct val="115000"/>
              </a:lnSpc>
              <a:spcBef>
                <a:spcPts val="1000"/>
              </a:spcBef>
              <a:spcAft>
                <a:spcPts val="1000"/>
              </a:spcAft>
              <a:buSzPts val="1100"/>
              <a:buChar char="•"/>
            </a:pPr>
            <a:r>
              <a:rPr lang="en" sz="1100"/>
              <a:t>Verhoogde toegang tot hoger onderwijs voor vluchtelingen en immigranten.</a:t>
            </a:r>
            <a:endParaRPr sz="1100"/>
          </a:p>
        </p:txBody>
      </p:sp>
      <p:sp>
        <p:nvSpPr>
          <p:cNvPr id="557" name="Google Shape;557;p86"/>
          <p:cNvSpPr txBox="1"/>
          <p:nvPr>
            <p:ph idx="4" type="subTitle"/>
          </p:nvPr>
        </p:nvSpPr>
        <p:spPr>
          <a:xfrm>
            <a:off x="4691800" y="1164900"/>
            <a:ext cx="3995100" cy="622800"/>
          </a:xfrm>
          <a:prstGeom prst="rect">
            <a:avLst/>
          </a:prstGeom>
        </p:spPr>
        <p:txBody>
          <a:bodyPr anchorCtr="0" anchor="b"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rPr>
              <a:t>Casestudie 2</a:t>
            </a:r>
            <a:endParaRPr sz="1400">
              <a:solidFill>
                <a:schemeClr val="accen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Beurzen en financiële hulpprogramma's kunnen de financiële drempels voor kansarme studenten helpen verlagen.</a:t>
            </a:r>
            <a:endParaRPr/>
          </a:p>
        </p:txBody>
      </p:sp>
      <p:sp>
        <p:nvSpPr>
          <p:cNvPr id="563" name="Google Shape;563;p8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Gebrek aan financiële middelen kan de toegang tot collegegeld, schoolboeken en ander onderwijsmateriaal beperken.</a:t>
            </a:r>
            <a:endParaRPr/>
          </a:p>
        </p:txBody>
      </p:sp>
      <p:sp>
        <p:nvSpPr>
          <p:cNvPr id="564" name="Google Shape;564;p8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Financiële beperkingen vormen een groot obstakel voor vluchtelingen en immigranten om hoger onderwijs te volgen.</a:t>
            </a:r>
            <a:endParaRPr/>
          </a:p>
        </p:txBody>
      </p:sp>
      <p:sp>
        <p:nvSpPr>
          <p:cNvPr id="565" name="Google Shape;565;p8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impact van financiële beperkingen</a:t>
            </a:r>
            <a:endParaRPr sz="2520"/>
          </a:p>
        </p:txBody>
      </p:sp>
      <p:sp>
        <p:nvSpPr>
          <p:cNvPr id="566" name="Google Shape;566;p8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567" name="Google Shape;567;p8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568" name="Google Shape;568;p8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8"/>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Een sterke taalbasis kan mogelijkheden bieden voor hoger onderwijs en de toegang tot kwaliteitsonderwijs verbeteren.</a:t>
            </a:r>
            <a:endParaRPr/>
          </a:p>
        </p:txBody>
      </p:sp>
      <p:sp>
        <p:nvSpPr>
          <p:cNvPr id="574" name="Google Shape;574;p88"/>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Beheersing van de instructietaal verbetert de communicatie met medestudenten en docenten, wat leidt tot een meer verrijkende leerervaring.</a:t>
            </a:r>
            <a:endParaRPr/>
          </a:p>
        </p:txBody>
      </p:sp>
      <p:sp>
        <p:nvSpPr>
          <p:cNvPr id="575" name="Google Shape;575;p88"/>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Taalvaardigheid is cruciaal voor academisch succes, omdat het helpt om lesmateriaal te begrijpen en deel te nemen aan discussies.</a:t>
            </a:r>
            <a:endParaRPr/>
          </a:p>
        </p:txBody>
      </p:sp>
      <p:sp>
        <p:nvSpPr>
          <p:cNvPr id="576" name="Google Shape;576;p8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Taalvaardigheid en toegang tot hoger onderwijs</a:t>
            </a:r>
            <a:endParaRPr sz="2520"/>
          </a:p>
        </p:txBody>
      </p:sp>
      <p:sp>
        <p:nvSpPr>
          <p:cNvPr id="577" name="Google Shape;577;p88"/>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578" name="Google Shape;578;p88"/>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579" name="Google Shape;579;p88"/>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9"/>
          <p:cNvSpPr txBox="1"/>
          <p:nvPr>
            <p:ph idx="1" type="body"/>
          </p:nvPr>
        </p:nvSpPr>
        <p:spPr>
          <a:xfrm>
            <a:off x="457200" y="2132925"/>
            <a:ext cx="2606100" cy="243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Het erkennen van kwalificaties helpt vluchtelingen en immigranten hun vaardigheden te benutten en bij te dragen aan de lokale economie.</a:t>
            </a:r>
            <a:endParaRPr/>
          </a:p>
        </p:txBody>
      </p:sp>
      <p:sp>
        <p:nvSpPr>
          <p:cNvPr id="585" name="Google Shape;585;p89"/>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Het aanbieden van onderwijs vergroot de kennis, verbetert de vooruitzichten op werk en bevordert culturele uitwisseling.</a:t>
            </a:r>
            <a:endParaRPr/>
          </a:p>
        </p:txBody>
      </p:sp>
      <p:sp>
        <p:nvSpPr>
          <p:cNvPr id="586" name="Google Shape;586;p89"/>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Verschillen in onderwijssystemen en beperkte middelen kunnen worden aangepakt door middel van evaluatiekaders en ondersteuningsprogramma's.</a:t>
            </a:r>
            <a:endParaRPr/>
          </a:p>
        </p:txBody>
      </p:sp>
      <p:sp>
        <p:nvSpPr>
          <p:cNvPr id="587" name="Google Shape;587;p89"/>
          <p:cNvSpPr txBox="1"/>
          <p:nvPr>
            <p:ph idx="2" type="subTitle"/>
          </p:nvPr>
        </p:nvSpPr>
        <p:spPr>
          <a:xfrm>
            <a:off x="457200" y="1477250"/>
            <a:ext cx="2606100" cy="5313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None/>
            </a:pPr>
            <a:r>
              <a:rPr lang="en"/>
              <a:t>Belang van erkenning</a:t>
            </a:r>
            <a:endParaRPr/>
          </a:p>
        </p:txBody>
      </p:sp>
      <p:sp>
        <p:nvSpPr>
          <p:cNvPr id="588" name="Google Shape;588;p89"/>
          <p:cNvSpPr txBox="1"/>
          <p:nvPr>
            <p:ph idx="4" type="subTitle"/>
          </p:nvPr>
        </p:nvSpPr>
        <p:spPr>
          <a:xfrm>
            <a:off x="3268950" y="1477250"/>
            <a:ext cx="2606100" cy="5313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Clr>
                <a:schemeClr val="dk1"/>
              </a:buClr>
              <a:buSzPts val="1100"/>
              <a:buFont typeface="Arial"/>
              <a:buNone/>
            </a:pPr>
            <a:r>
              <a:rPr lang="en"/>
              <a:t>Voordelen van toegang</a:t>
            </a:r>
            <a:endParaRPr/>
          </a:p>
        </p:txBody>
      </p:sp>
      <p:sp>
        <p:nvSpPr>
          <p:cNvPr id="589" name="Google Shape;589;p8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Erkenning van kwalificaties en toegang tot onderwijs</a:t>
            </a:r>
            <a:endParaRPr sz="2520"/>
          </a:p>
        </p:txBody>
      </p:sp>
      <p:sp>
        <p:nvSpPr>
          <p:cNvPr id="590" name="Google Shape;590;p89"/>
          <p:cNvSpPr txBox="1"/>
          <p:nvPr>
            <p:ph idx="6" type="subTitle"/>
          </p:nvPr>
        </p:nvSpPr>
        <p:spPr>
          <a:xfrm>
            <a:off x="6080700" y="1477250"/>
            <a:ext cx="2606100" cy="5313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None/>
            </a:pPr>
            <a:r>
              <a:rPr lang="en"/>
              <a:t>Uitdagingen en oplossingen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0"/>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Integratie van verschillende culturen verbetert de communicatie en draagt bij tot academisch succes.</a:t>
            </a:r>
            <a:endParaRPr/>
          </a:p>
        </p:txBody>
      </p:sp>
      <p:sp>
        <p:nvSpPr>
          <p:cNvPr id="596" name="Google Shape;596;p90"/>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Inzicht in de lokale cultuur helpt bij het opbouwen van relaties met studenten en hun families.</a:t>
            </a:r>
            <a:endParaRPr/>
          </a:p>
        </p:txBody>
      </p:sp>
      <p:sp>
        <p:nvSpPr>
          <p:cNvPr id="597" name="Google Shape;597;p90"/>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Culturele integratie is cruciaal om toegang tot onderwijs te garanderen.</a:t>
            </a:r>
            <a:endParaRPr/>
          </a:p>
        </p:txBody>
      </p:sp>
      <p:sp>
        <p:nvSpPr>
          <p:cNvPr id="598" name="Google Shape;598;p9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Culturele integratie en onderwijs</a:t>
            </a:r>
            <a:endParaRPr sz="2520"/>
          </a:p>
        </p:txBody>
      </p:sp>
      <p:sp>
        <p:nvSpPr>
          <p:cNvPr id="599" name="Google Shape;599;p9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600" name="Google Shape;600;p9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601" name="Google Shape;601;p9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1"/>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Instellingen kunnen de toegang tot onderwijs verbeteren door studiebeurzen, flexibele roosters en cultureel getinte middelen aan te bieden.</a:t>
            </a:r>
            <a:endParaRPr/>
          </a:p>
        </p:txBody>
      </p:sp>
      <p:sp>
        <p:nvSpPr>
          <p:cNvPr id="607" name="Google Shape;607;p91"/>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Ondersteunende diensten kunnen bestaan uit taalondersteuning, counseling, financiële hulp en academisch advies.</a:t>
            </a:r>
            <a:endParaRPr/>
          </a:p>
        </p:txBody>
      </p:sp>
      <p:sp>
        <p:nvSpPr>
          <p:cNvPr id="608" name="Google Shape;608;p91"/>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Toegang tot ondersteunende diensten is cruciaal voor vluchtelingen en immigranten om hindernissen te overwinnen en te slagen in het hoger onderwijs.</a:t>
            </a:r>
            <a:endParaRPr/>
          </a:p>
        </p:txBody>
      </p:sp>
      <p:sp>
        <p:nvSpPr>
          <p:cNvPr id="609" name="Google Shape;609;p9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Beschikbaarheid van ondersteunende diensten en toegang tot onderwijs</a:t>
            </a:r>
            <a:endParaRPr sz="2520"/>
          </a:p>
        </p:txBody>
      </p:sp>
      <p:sp>
        <p:nvSpPr>
          <p:cNvPr id="610" name="Google Shape;610;p91"/>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611" name="Google Shape;611;p91"/>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612" name="Google Shape;612;p91"/>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sp>
        <p:nvSpPr>
          <p:cNvPr id="617" name="Google Shape;617;p92"/>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Beleidsontwikkelingen en hun invloed</a:t>
            </a:r>
            <a:endParaRPr sz="2520"/>
          </a:p>
        </p:txBody>
      </p:sp>
      <p:sp>
        <p:nvSpPr>
          <p:cNvPr id="618" name="Google Shape;618;p92"/>
          <p:cNvSpPr/>
          <p:nvPr/>
        </p:nvSpPr>
        <p:spPr>
          <a:xfrm>
            <a:off x="457306" y="1164900"/>
            <a:ext cx="3995100" cy="3404100"/>
          </a:xfrm>
          <a:prstGeom prst="rect">
            <a:avLst/>
          </a:prstGeom>
          <a:solidFill>
            <a:srgbClr val="FFFFFF">
              <a:alpha val="20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92"/>
          <p:cNvSpPr/>
          <p:nvPr/>
        </p:nvSpPr>
        <p:spPr>
          <a:xfrm>
            <a:off x="4691800" y="1164900"/>
            <a:ext cx="3995100" cy="3404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92"/>
          <p:cNvSpPr txBox="1"/>
          <p:nvPr>
            <p:ph idx="1"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t>Erkenning van kwalificaties</a:t>
            </a:r>
            <a:endParaRPr sz="1100"/>
          </a:p>
          <a:p>
            <a:pPr indent="-241300" lvl="0" marL="342900" rtl="0" algn="l">
              <a:spcBef>
                <a:spcPts val="1000"/>
              </a:spcBef>
              <a:spcAft>
                <a:spcPts val="0"/>
              </a:spcAft>
              <a:buClr>
                <a:schemeClr val="accent4"/>
              </a:buClr>
              <a:buSzPts val="1100"/>
              <a:buChar char="•"/>
            </a:pPr>
            <a:r>
              <a:rPr lang="en" sz="1100"/>
              <a:t>Financiële steun</a:t>
            </a:r>
            <a:endParaRPr sz="1100"/>
          </a:p>
          <a:p>
            <a:pPr indent="-241300" lvl="0" marL="342900" rtl="0" algn="l">
              <a:spcBef>
                <a:spcPts val="1000"/>
              </a:spcBef>
              <a:spcAft>
                <a:spcPts val="0"/>
              </a:spcAft>
              <a:buClr>
                <a:schemeClr val="accent4"/>
              </a:buClr>
              <a:buSzPts val="1100"/>
              <a:buChar char="•"/>
            </a:pPr>
            <a:r>
              <a:rPr lang="en" sz="1100"/>
              <a:t>Taalvaardigheid</a:t>
            </a:r>
            <a:endParaRPr sz="1100"/>
          </a:p>
          <a:p>
            <a:pPr indent="-241300" lvl="0" marL="342900" rtl="0" algn="l">
              <a:spcBef>
                <a:spcPts val="1000"/>
              </a:spcBef>
              <a:spcAft>
                <a:spcPts val="1000"/>
              </a:spcAft>
              <a:buClr>
                <a:schemeClr val="accent4"/>
              </a:buClr>
              <a:buSzPts val="1100"/>
              <a:buChar char="•"/>
            </a:pPr>
            <a:r>
              <a:rPr lang="en" sz="1100"/>
              <a:t>Culturele integratie</a:t>
            </a:r>
            <a:endParaRPr sz="1100"/>
          </a:p>
        </p:txBody>
      </p:sp>
      <p:sp>
        <p:nvSpPr>
          <p:cNvPr id="621" name="Google Shape;621;p92"/>
          <p:cNvSpPr txBox="1"/>
          <p:nvPr>
            <p:ph idx="3" type="subTitle"/>
          </p:nvPr>
        </p:nvSpPr>
        <p:spPr>
          <a:xfrm>
            <a:off x="457200" y="1164900"/>
            <a:ext cx="3995100" cy="622800"/>
          </a:xfrm>
          <a:prstGeom prst="rect">
            <a:avLst/>
          </a:prstGeom>
        </p:spPr>
        <p:txBody>
          <a:bodyPr anchorCtr="0" anchor="b"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rPr>
              <a:t>Juridische en beleidsontwikkelingen</a:t>
            </a:r>
            <a:endParaRPr sz="1400">
              <a:solidFill>
                <a:schemeClr val="accent4"/>
              </a:solidFill>
            </a:endParaRPr>
          </a:p>
        </p:txBody>
      </p:sp>
      <p:sp>
        <p:nvSpPr>
          <p:cNvPr id="622" name="Google Shape;622;p92"/>
          <p:cNvSpPr txBox="1"/>
          <p:nvPr>
            <p:ph idx="2"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SzPts val="1100"/>
              <a:buChar char="•"/>
            </a:pPr>
            <a:r>
              <a:rPr lang="en" sz="1100"/>
              <a:t>Verwijdering van kwalificatiebarrières</a:t>
            </a:r>
            <a:endParaRPr sz="1100"/>
          </a:p>
          <a:p>
            <a:pPr indent="-241300" lvl="0" marL="342900" marR="0" rtl="0" algn="l">
              <a:lnSpc>
                <a:spcPct val="115000"/>
              </a:lnSpc>
              <a:spcBef>
                <a:spcPts val="1000"/>
              </a:spcBef>
              <a:spcAft>
                <a:spcPts val="0"/>
              </a:spcAft>
              <a:buSzPts val="1100"/>
              <a:buChar char="•"/>
            </a:pPr>
            <a:r>
              <a:rPr lang="en" sz="1100"/>
              <a:t>Meer mogelijkheden voor financiële hulp</a:t>
            </a:r>
            <a:endParaRPr sz="1100"/>
          </a:p>
          <a:p>
            <a:pPr indent="-241300" lvl="0" marL="342900" marR="0" rtl="0" algn="l">
              <a:lnSpc>
                <a:spcPct val="115000"/>
              </a:lnSpc>
              <a:spcBef>
                <a:spcPts val="1000"/>
              </a:spcBef>
              <a:spcAft>
                <a:spcPts val="0"/>
              </a:spcAft>
              <a:buSzPts val="1100"/>
              <a:buChar char="•"/>
            </a:pPr>
            <a:r>
              <a:rPr lang="en" sz="1100"/>
              <a:t>Taalondersteuningsprogramma's</a:t>
            </a:r>
            <a:endParaRPr sz="1100"/>
          </a:p>
          <a:p>
            <a:pPr indent="-241300" lvl="0" marL="342900" marR="0" rtl="0" algn="l">
              <a:lnSpc>
                <a:spcPct val="115000"/>
              </a:lnSpc>
              <a:spcBef>
                <a:spcPts val="1000"/>
              </a:spcBef>
              <a:spcAft>
                <a:spcPts val="1000"/>
              </a:spcAft>
              <a:buSzPts val="1100"/>
              <a:buChar char="•"/>
            </a:pPr>
            <a:r>
              <a:rPr lang="en" sz="1100"/>
              <a:t>Integratie-initiatieven</a:t>
            </a:r>
            <a:endParaRPr sz="1100"/>
          </a:p>
        </p:txBody>
      </p:sp>
      <p:sp>
        <p:nvSpPr>
          <p:cNvPr id="623" name="Google Shape;623;p92"/>
          <p:cNvSpPr txBox="1"/>
          <p:nvPr>
            <p:ph idx="4" type="subTitle"/>
          </p:nvPr>
        </p:nvSpPr>
        <p:spPr>
          <a:xfrm>
            <a:off x="4691800" y="1164900"/>
            <a:ext cx="3995100" cy="622800"/>
          </a:xfrm>
          <a:prstGeom prst="rect">
            <a:avLst/>
          </a:prstGeom>
        </p:spPr>
        <p:txBody>
          <a:bodyPr anchorCtr="0" anchor="b"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rPr>
              <a:t>Impact op toegang tot hoger onderwijs</a:t>
            </a:r>
            <a:endParaRPr sz="1400">
              <a:solidFill>
                <a:schemeClr val="accen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7" name="Shape 627"/>
        <p:cNvGrpSpPr/>
        <p:nvPr/>
      </p:nvGrpSpPr>
      <p:grpSpPr>
        <a:xfrm>
          <a:off x="0" y="0"/>
          <a:ext cx="0" cy="0"/>
          <a:chOff x="0" y="0"/>
          <a:chExt cx="0" cy="0"/>
        </a:xfrm>
      </p:grpSpPr>
      <p:sp>
        <p:nvSpPr>
          <p:cNvPr id="628" name="Google Shape;628;p93"/>
          <p:cNvSpPr txBox="1"/>
          <p:nvPr>
            <p:ph type="title"/>
          </p:nvPr>
        </p:nvSpPr>
        <p:spPr>
          <a:xfrm>
            <a:off x="457200" y="448056"/>
            <a:ext cx="8229600" cy="57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20"/>
              <a:t>Oproep tot actie: Gelijke onderwijskansen</a:t>
            </a:r>
            <a:endParaRPr sz="2520"/>
          </a:p>
        </p:txBody>
      </p:sp>
      <p:sp>
        <p:nvSpPr>
          <p:cNvPr id="629" name="Google Shape;629;p93"/>
          <p:cNvSpPr txBox="1"/>
          <p:nvPr>
            <p:ph idx="3" type="body"/>
          </p:nvPr>
        </p:nvSpPr>
        <p:spPr>
          <a:xfrm>
            <a:off x="6016800" y="1484573"/>
            <a:ext cx="2606100" cy="2868000"/>
          </a:xfrm>
          <a:prstGeom prst="rect">
            <a:avLst/>
          </a:prstGeom>
          <a:solidFill>
            <a:schemeClr val="lt1"/>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t>De nadruk leggen op taalvaardigheid, culturele integratie en toegang tot ondersteunende diensten om de succesvolle integratie van vluchtelingen en immigranten in het hoger onderwijs te vergemakkelijken.</a:t>
            </a:r>
            <a:endParaRPr/>
          </a:p>
        </p:txBody>
      </p:sp>
      <p:sp>
        <p:nvSpPr>
          <p:cNvPr id="630" name="Google Shape;630;p93"/>
          <p:cNvSpPr txBox="1"/>
          <p:nvPr>
            <p:ph idx="2" type="body"/>
          </p:nvPr>
        </p:nvSpPr>
        <p:spPr>
          <a:xfrm>
            <a:off x="3237000" y="1472184"/>
            <a:ext cx="2606100" cy="2868000"/>
          </a:xfrm>
          <a:prstGeom prst="rect">
            <a:avLst/>
          </a:prstGeom>
          <a:solidFill>
            <a:schemeClr val="lt1"/>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t>Aandringen op financiële steunprogramma's die vluchtelingen en immigranten helpen om de kosten van het collegegeld, de schoolboeken en de kosten van levensonderhoud te dekken terwijl ze hoger onderwijs volgen.</a:t>
            </a:r>
            <a:endParaRPr/>
          </a:p>
        </p:txBody>
      </p:sp>
      <p:sp>
        <p:nvSpPr>
          <p:cNvPr id="631" name="Google Shape;631;p93"/>
          <p:cNvSpPr txBox="1"/>
          <p:nvPr>
            <p:ph idx="1" type="body"/>
          </p:nvPr>
        </p:nvSpPr>
        <p:spPr>
          <a:xfrm>
            <a:off x="457200" y="1472184"/>
            <a:ext cx="2606100" cy="2868000"/>
          </a:xfrm>
          <a:prstGeom prst="rect">
            <a:avLst/>
          </a:prstGeom>
          <a:solidFill>
            <a:schemeClr val="lt1"/>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t>Pleiten voor de erkenning van kwalificaties om ervoor te zorgen dat vluchtelingen en immigranten toegang krijgen tot hoger onderwijs op basis van hun vaardigheden en kennis.</a:t>
            </a:r>
            <a:endParaRPr sz="1400"/>
          </a:p>
        </p:txBody>
      </p:sp>
      <p:cxnSp>
        <p:nvCxnSpPr>
          <p:cNvPr id="632" name="Google Shape;632;p93"/>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633" name="Google Shape;633;p93"/>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634" name="Google Shape;634;p93"/>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94"/>
          <p:cNvPicPr preferRelativeResize="0"/>
          <p:nvPr/>
        </p:nvPicPr>
        <p:blipFill>
          <a:blip r:embed="rId3">
            <a:alphaModFix/>
          </a:blip>
          <a:stretch>
            <a:fillRect/>
          </a:stretch>
        </p:blipFill>
        <p:spPr>
          <a:xfrm>
            <a:off x="295500" y="254450"/>
            <a:ext cx="598476" cy="598476"/>
          </a:xfrm>
          <a:prstGeom prst="rect">
            <a:avLst/>
          </a:prstGeom>
          <a:noFill/>
          <a:ln>
            <a:noFill/>
          </a:ln>
        </p:spPr>
      </p:pic>
      <p:sp>
        <p:nvSpPr>
          <p:cNvPr id="640" name="Google Shape;640;p94"/>
          <p:cNvSpPr txBox="1"/>
          <p:nvPr>
            <p:ph type="ctrTitle"/>
          </p:nvPr>
        </p:nvSpPr>
        <p:spPr>
          <a:xfrm>
            <a:off x="1100550" y="1563750"/>
            <a:ext cx="57150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Ondersteuning van toegang tot hoger onderwijs voor vluchtelingen en immigranten</a:t>
            </a:r>
            <a:endParaRPr/>
          </a:p>
        </p:txBody>
      </p:sp>
      <p:sp>
        <p:nvSpPr>
          <p:cNvPr id="641" name="Google Shape;641;p94"/>
          <p:cNvSpPr txBox="1"/>
          <p:nvPr/>
        </p:nvSpPr>
        <p:spPr>
          <a:xfrm>
            <a:off x="1100550" y="4092775"/>
            <a:ext cx="4659600" cy="3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Hanken Grotesk"/>
                <a:ea typeface="Hanken Grotesk"/>
                <a:cs typeface="Hanken Grotesk"/>
                <a:sym typeface="Hanken Grotesk"/>
              </a:rPr>
              <a:t>17 september 2023</a:t>
            </a:r>
            <a:endParaRPr sz="2000">
              <a:solidFill>
                <a:schemeClr val="accent1"/>
              </a:solidFill>
              <a:latin typeface="Hanken Grotesk"/>
              <a:ea typeface="Hanken Grotesk"/>
              <a:cs typeface="Hanken Grotesk"/>
              <a:sym typeface="Hanken Grotes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9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647" name="Google Shape;647;p95"/>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Belemmeringen voor vluchtelingen en immigranten om hoger onderwijs te volgen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Juridische en beleidsontwikkelingen in Europa</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Sleutelfactoren voor toegang tot hoger onderwijs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 rol van belangenbehartiging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Tips en strategieën voor effectieve belangenbehartiging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Op de hoogte blijven van juridische en beleidsontwikkelingen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Samenwerking met lokale overheden en universiteiten</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648" name="Google Shape;648;p95"/>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Culturele integratie in het hoger onderwijs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Toegang tot ondersteunende diensten voor vluchtelingen en immigranten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Een sterk belangenbehartigingsnetwerk opbouwen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Erkenning van kwalificaties voor vluchtelingen en immigranten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 invloed van beleidsontwikkelingen op de toegang tot het hoger onderwijs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Inclusieve toegang tot hoger onderwijs bevorderen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Meer financiële steun voor vluchtelingen en immigranten</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Het belang van talenkennis</a:t>
            </a:r>
            <a:endParaRPr>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8"/>
          <p:cNvSpPr txBox="1"/>
          <p:nvPr>
            <p:ph idx="1" type="body"/>
          </p:nvPr>
        </p:nvSpPr>
        <p:spPr>
          <a:xfrm>
            <a:off x="457200" y="636725"/>
            <a:ext cx="4271100" cy="3551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accent1"/>
              </a:buClr>
              <a:buSzPts val="1400"/>
              <a:buChar char="•"/>
            </a:pPr>
            <a:r>
              <a:rPr lang="en" sz="1400"/>
              <a:t>Belemmeringen voor vluchtelingen en immigranten in het hoger onderwijs</a:t>
            </a:r>
            <a:endParaRPr sz="1400"/>
          </a:p>
          <a:p>
            <a:pPr indent="-317500" lvl="0" marL="457200" rtl="0" algn="l">
              <a:lnSpc>
                <a:spcPct val="100000"/>
              </a:lnSpc>
              <a:spcBef>
                <a:spcPts val="800"/>
              </a:spcBef>
              <a:spcAft>
                <a:spcPts val="0"/>
              </a:spcAft>
              <a:buClr>
                <a:schemeClr val="accent1"/>
              </a:buClr>
              <a:buSzPts val="1400"/>
              <a:buChar char="•"/>
            </a:pPr>
            <a:r>
              <a:rPr lang="en" sz="1400"/>
              <a:t>Juridische en beleidsontwikkelingen in Europa</a:t>
            </a:r>
            <a:endParaRPr sz="1400"/>
          </a:p>
          <a:p>
            <a:pPr indent="-317500" lvl="0" marL="457200" rtl="0" algn="l">
              <a:lnSpc>
                <a:spcPct val="100000"/>
              </a:lnSpc>
              <a:spcBef>
                <a:spcPts val="800"/>
              </a:spcBef>
              <a:spcAft>
                <a:spcPts val="0"/>
              </a:spcAft>
              <a:buClr>
                <a:schemeClr val="accent1"/>
              </a:buClr>
              <a:buSzPts val="1400"/>
              <a:buChar char="•"/>
            </a:pPr>
            <a:r>
              <a:rPr lang="en" sz="1400"/>
              <a:t>Belangrijkste uitdagingen voor vluchtelingen en immigranten</a:t>
            </a:r>
            <a:endParaRPr sz="1400"/>
          </a:p>
          <a:p>
            <a:pPr indent="-317500" lvl="0" marL="457200" rtl="0" algn="l">
              <a:lnSpc>
                <a:spcPct val="100000"/>
              </a:lnSpc>
              <a:spcBef>
                <a:spcPts val="800"/>
              </a:spcBef>
              <a:spcAft>
                <a:spcPts val="0"/>
              </a:spcAft>
              <a:buClr>
                <a:schemeClr val="accent1"/>
              </a:buClr>
              <a:buSzPts val="1400"/>
              <a:buChar char="•"/>
            </a:pPr>
            <a:r>
              <a:rPr lang="en" sz="1400"/>
              <a:t>Rapporten en aanbevelingen over onderwijs</a:t>
            </a:r>
            <a:endParaRPr sz="1400"/>
          </a:p>
          <a:p>
            <a:pPr indent="-317500" lvl="0" marL="457200" rtl="0" algn="l">
              <a:lnSpc>
                <a:spcPct val="100000"/>
              </a:lnSpc>
              <a:spcBef>
                <a:spcPts val="800"/>
              </a:spcBef>
              <a:spcAft>
                <a:spcPts val="0"/>
              </a:spcAft>
              <a:buClr>
                <a:schemeClr val="accent1"/>
              </a:buClr>
              <a:buSzPts val="1400"/>
              <a:buChar char="•"/>
            </a:pPr>
            <a:r>
              <a:rPr lang="en" sz="1400"/>
              <a:t>De rol van belangenbehartiging in de toegang tot hoger onderwijs</a:t>
            </a:r>
            <a:endParaRPr sz="1400"/>
          </a:p>
          <a:p>
            <a:pPr indent="-317500" lvl="0" marL="457200" rtl="0" algn="l">
              <a:lnSpc>
                <a:spcPct val="100000"/>
              </a:lnSpc>
              <a:spcBef>
                <a:spcPts val="800"/>
              </a:spcBef>
              <a:spcAft>
                <a:spcPts val="0"/>
              </a:spcAft>
              <a:buClr>
                <a:schemeClr val="accent1"/>
              </a:buClr>
              <a:buSzPts val="1400"/>
              <a:buChar char="•"/>
            </a:pPr>
            <a:r>
              <a:rPr lang="en" sz="1400"/>
              <a:t>Effectieve strategieën voor belangenbehartiging</a:t>
            </a:r>
            <a:endParaRPr sz="1400"/>
          </a:p>
          <a:p>
            <a:pPr indent="-317500" lvl="0" marL="457200" rtl="0" algn="l">
              <a:lnSpc>
                <a:spcPct val="100000"/>
              </a:lnSpc>
              <a:spcBef>
                <a:spcPts val="800"/>
              </a:spcBef>
              <a:spcAft>
                <a:spcPts val="0"/>
              </a:spcAft>
              <a:buClr>
                <a:schemeClr val="accent1"/>
              </a:buClr>
              <a:buSzPts val="1400"/>
              <a:buChar char="•"/>
            </a:pPr>
            <a:r>
              <a:rPr lang="en" sz="1400"/>
              <a:t>Geïnformeerd blijven en samenwerken voor gelijke kansen</a:t>
            </a:r>
            <a:endParaRPr sz="1400"/>
          </a:p>
          <a:p>
            <a:pPr indent="-317500" lvl="0" marL="457200" rtl="0" algn="l">
              <a:lnSpc>
                <a:spcPct val="100000"/>
              </a:lnSpc>
              <a:spcBef>
                <a:spcPts val="800"/>
              </a:spcBef>
              <a:spcAft>
                <a:spcPts val="0"/>
              </a:spcAft>
              <a:buClr>
                <a:schemeClr val="accent1"/>
              </a:buClr>
              <a:buSzPts val="1400"/>
              <a:buChar char="•"/>
            </a:pPr>
            <a:r>
              <a:rPr lang="en" sz="1400"/>
              <a:t>Casestudies: Succesvolle belangenbehartiging</a:t>
            </a:r>
            <a:endParaRPr sz="1400"/>
          </a:p>
          <a:p>
            <a:pPr indent="0" lvl="0" marL="457200" rtl="0" algn="l">
              <a:lnSpc>
                <a:spcPct val="100000"/>
              </a:lnSpc>
              <a:spcBef>
                <a:spcPts val="800"/>
              </a:spcBef>
              <a:spcAft>
                <a:spcPts val="800"/>
              </a:spcAft>
              <a:buNone/>
            </a:pPr>
            <a:r>
              <a:t/>
            </a:r>
            <a:endParaRPr sz="1400"/>
          </a:p>
        </p:txBody>
      </p:sp>
      <p:sp>
        <p:nvSpPr>
          <p:cNvPr id="466" name="Google Shape;466;p78"/>
          <p:cNvSpPr txBox="1"/>
          <p:nvPr>
            <p:ph type="title"/>
          </p:nvPr>
        </p:nvSpPr>
        <p:spPr>
          <a:xfrm>
            <a:off x="457200" y="64025"/>
            <a:ext cx="8229600" cy="49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Agenda</a:t>
            </a:r>
            <a:endParaRPr sz="2520"/>
          </a:p>
        </p:txBody>
      </p:sp>
      <p:sp>
        <p:nvSpPr>
          <p:cNvPr id="467" name="Google Shape;467;p78"/>
          <p:cNvSpPr txBox="1"/>
          <p:nvPr>
            <p:ph idx="1" type="body"/>
          </p:nvPr>
        </p:nvSpPr>
        <p:spPr>
          <a:xfrm>
            <a:off x="4728400" y="636600"/>
            <a:ext cx="4114800" cy="3551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accent1"/>
              </a:buClr>
              <a:buSzPts val="1400"/>
              <a:buChar char="•"/>
            </a:pPr>
            <a:r>
              <a:rPr lang="en" sz="1400"/>
              <a:t>De impact van financiële beperkingen</a:t>
            </a:r>
            <a:endParaRPr sz="1400"/>
          </a:p>
          <a:p>
            <a:pPr indent="-317500" lvl="0" marL="457200" rtl="0" algn="l">
              <a:lnSpc>
                <a:spcPct val="100000"/>
              </a:lnSpc>
              <a:spcBef>
                <a:spcPts val="800"/>
              </a:spcBef>
              <a:spcAft>
                <a:spcPts val="0"/>
              </a:spcAft>
              <a:buClr>
                <a:schemeClr val="accent1"/>
              </a:buClr>
              <a:buSzPts val="1400"/>
              <a:buChar char="•"/>
            </a:pPr>
            <a:r>
              <a:rPr lang="en" sz="1400"/>
              <a:t>Taalvaardigheid en toegang tot hoger onderwijs</a:t>
            </a:r>
            <a:endParaRPr sz="1400"/>
          </a:p>
          <a:p>
            <a:pPr indent="-317500" lvl="0" marL="457200" rtl="0" algn="l">
              <a:lnSpc>
                <a:spcPct val="100000"/>
              </a:lnSpc>
              <a:spcBef>
                <a:spcPts val="800"/>
              </a:spcBef>
              <a:spcAft>
                <a:spcPts val="0"/>
              </a:spcAft>
              <a:buClr>
                <a:schemeClr val="accent1"/>
              </a:buClr>
              <a:buSzPts val="1400"/>
              <a:buChar char="•"/>
            </a:pPr>
            <a:r>
              <a:rPr lang="en" sz="1400"/>
              <a:t>Erkenning van kwalificaties en toegang tot onderwijs</a:t>
            </a:r>
            <a:endParaRPr sz="1400"/>
          </a:p>
          <a:p>
            <a:pPr indent="-317500" lvl="0" marL="457200" rtl="0" algn="l">
              <a:lnSpc>
                <a:spcPct val="100000"/>
              </a:lnSpc>
              <a:spcBef>
                <a:spcPts val="800"/>
              </a:spcBef>
              <a:spcAft>
                <a:spcPts val="0"/>
              </a:spcAft>
              <a:buClr>
                <a:schemeClr val="accent1"/>
              </a:buClr>
              <a:buSzPts val="1400"/>
              <a:buChar char="•"/>
            </a:pPr>
            <a:r>
              <a:rPr lang="en" sz="1400"/>
              <a:t>Culturele integratie en onderwijs</a:t>
            </a:r>
            <a:endParaRPr sz="1400"/>
          </a:p>
          <a:p>
            <a:pPr indent="-317500" lvl="0" marL="457200" rtl="0" algn="l">
              <a:lnSpc>
                <a:spcPct val="100000"/>
              </a:lnSpc>
              <a:spcBef>
                <a:spcPts val="800"/>
              </a:spcBef>
              <a:spcAft>
                <a:spcPts val="0"/>
              </a:spcAft>
              <a:buClr>
                <a:schemeClr val="accent1"/>
              </a:buClr>
              <a:buSzPts val="1400"/>
              <a:buChar char="•"/>
            </a:pPr>
            <a:r>
              <a:rPr lang="en" sz="1400"/>
              <a:t>Beschikbaarheid van ondersteunende diensten en toegang tot onderwijs</a:t>
            </a:r>
            <a:endParaRPr sz="1400"/>
          </a:p>
          <a:p>
            <a:pPr indent="-317500" lvl="0" marL="457200" rtl="0" algn="l">
              <a:lnSpc>
                <a:spcPct val="100000"/>
              </a:lnSpc>
              <a:spcBef>
                <a:spcPts val="800"/>
              </a:spcBef>
              <a:spcAft>
                <a:spcPts val="0"/>
              </a:spcAft>
              <a:buClr>
                <a:schemeClr val="accent1"/>
              </a:buClr>
              <a:buSzPts val="1400"/>
              <a:buChar char="•"/>
            </a:pPr>
            <a:r>
              <a:rPr lang="en" sz="1400"/>
              <a:t>Beleidsontwikkelingen en hun invloed</a:t>
            </a:r>
            <a:endParaRPr sz="1400"/>
          </a:p>
          <a:p>
            <a:pPr indent="-317500" lvl="0" marL="457200" rtl="0" algn="l">
              <a:lnSpc>
                <a:spcPct val="100000"/>
              </a:lnSpc>
              <a:spcBef>
                <a:spcPts val="800"/>
              </a:spcBef>
              <a:spcAft>
                <a:spcPts val="800"/>
              </a:spcAft>
              <a:buClr>
                <a:schemeClr val="accent1"/>
              </a:buClr>
              <a:buSzPts val="1400"/>
              <a:buChar char="•"/>
            </a:pPr>
            <a:r>
              <a:rPr lang="en" sz="1400"/>
              <a:t>Oproep tot actie: Gelijke onderwijskansen</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2" name="Shape 652"/>
        <p:cNvGrpSpPr/>
        <p:nvPr/>
      </p:nvGrpSpPr>
      <p:grpSpPr>
        <a:xfrm>
          <a:off x="0" y="0"/>
          <a:ext cx="0" cy="0"/>
          <a:chOff x="0" y="0"/>
          <a:chExt cx="0" cy="0"/>
        </a:xfrm>
      </p:grpSpPr>
      <p:sp>
        <p:nvSpPr>
          <p:cNvPr id="653" name="Google Shape;653;p96"/>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Financiële beperkingen: Hoge collegegelden en beperkte toegang tot studiebeurzen kunnen een aanzienlijke belemmering vormen om hoger onderwijs te volgen.</a:t>
            </a:r>
            <a:endParaRPr/>
          </a:p>
        </p:txBody>
      </p:sp>
      <p:sp>
        <p:nvSpPr>
          <p:cNvPr id="654" name="Google Shape;654;p96"/>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Erkenning van kwalificaties: Vluchtelingen en immigranten ondervinden vaak problemen om hun kwalificaties erkend te krijgen in het gastland.</a:t>
            </a:r>
            <a:endParaRPr/>
          </a:p>
        </p:txBody>
      </p:sp>
      <p:sp>
        <p:nvSpPr>
          <p:cNvPr id="655" name="Google Shape;655;p96"/>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Taalvaardigheid: Beperkte beheersing van de onderwijstaal kan academisch succes in de weg staan.</a:t>
            </a:r>
            <a:endParaRPr sz="1400"/>
          </a:p>
        </p:txBody>
      </p:sp>
      <p:sp>
        <p:nvSpPr>
          <p:cNvPr id="656" name="Google Shape;656;p9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Belemmeringen voor vluchtelingen en immigranten om hoger onderwijs te volgen</a:t>
            </a:r>
            <a:endParaRPr sz="2500">
              <a:solidFill>
                <a:schemeClr val="dk1"/>
              </a:solidFill>
            </a:endParaRPr>
          </a:p>
        </p:txBody>
      </p:sp>
      <p:sp>
        <p:nvSpPr>
          <p:cNvPr id="657" name="Google Shape;657;p96"/>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658" name="Google Shape;658;p96"/>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659" name="Google Shape;659;p96"/>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9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Juridische en beleidsontwikkelingen in Europa</a:t>
            </a:r>
            <a:endParaRPr sz="2520"/>
          </a:p>
        </p:txBody>
      </p:sp>
      <p:sp>
        <p:nvSpPr>
          <p:cNvPr id="665" name="Google Shape;665;p97"/>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De aanbeveling van de Raad van Europa streeft naar een eerlijke erkenning van kwalificaties en vaardigheden van vluchtelingen en immigranten.</a:t>
            </a:r>
            <a:endParaRPr/>
          </a:p>
        </p:txBody>
      </p:sp>
      <p:sp>
        <p:nvSpPr>
          <p:cNvPr id="666" name="Google Shape;666;p97"/>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Landen hebben beleid ingevoerd om de erkenning van kwalificaties van vluchtelingen en immigranten te vergemakkelijken.</a:t>
            </a:r>
            <a:endParaRPr/>
          </a:p>
        </p:txBody>
      </p:sp>
      <p:sp>
        <p:nvSpPr>
          <p:cNvPr id="667" name="Google Shape;667;p97"/>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EU-initiatieven zoals Erasmus+ en het Europees kwalificatiekader bevorderen gelijke onderwijskansen.</a:t>
            </a:r>
            <a:endParaRPr sz="1400"/>
          </a:p>
        </p:txBody>
      </p:sp>
      <p:cxnSp>
        <p:nvCxnSpPr>
          <p:cNvPr id="668" name="Google Shape;668;p97"/>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669" name="Google Shape;669;p97"/>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graphicFrame>
        <p:nvGraphicFramePr>
          <p:cNvPr id="674" name="Google Shape;674;p98"/>
          <p:cNvGraphicFramePr/>
          <p:nvPr/>
        </p:nvGraphicFramePr>
        <p:xfrm>
          <a:off x="457200" y="1216275"/>
          <a:ext cx="3000000" cy="3000000"/>
        </p:xfrm>
        <a:graphic>
          <a:graphicData uri="http://schemas.openxmlformats.org/drawingml/2006/table">
            <a:tbl>
              <a:tblPr>
                <a:noFill/>
                <a:tableStyleId>{A92C1867-73CB-41B5-9A1A-69DE53C8CC53}</a:tableStyleId>
              </a:tblPr>
              <a:tblGrid>
                <a:gridCol w="2077375"/>
                <a:gridCol w="6152225"/>
              </a:tblGrid>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675" name="Google Shape;675;p9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Sleutelfactoren voor toegang tot hoger onderwijs</a:t>
            </a:r>
            <a:endParaRPr sz="2520">
              <a:solidFill>
                <a:schemeClr val="dk1"/>
              </a:solidFill>
            </a:endParaRPr>
          </a:p>
        </p:txBody>
      </p:sp>
      <p:sp>
        <p:nvSpPr>
          <p:cNvPr id="676" name="Google Shape;676;p98"/>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Beperkte taalvaardigheid in het gastland kan een belangrijke barrière vormen. Taalcursussen en ondersteuningsprogramma's kunnen helpen.</a:t>
            </a:r>
            <a:endParaRPr sz="1400">
              <a:solidFill>
                <a:schemeClr val="dk1"/>
              </a:solidFill>
            </a:endParaRPr>
          </a:p>
        </p:txBody>
      </p:sp>
      <p:sp>
        <p:nvSpPr>
          <p:cNvPr id="677" name="Google Shape;677;p98"/>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Vluchtelingen en immigranten hebben vaak moeite om hun kwalificaties erkend te krijgen. Dit proces vereenvoudigen kan de toegang vergemakkelijken.</a:t>
            </a:r>
            <a:endParaRPr sz="1400">
              <a:solidFill>
                <a:schemeClr val="dk1"/>
              </a:solidFill>
            </a:endParaRPr>
          </a:p>
        </p:txBody>
      </p:sp>
      <p:sp>
        <p:nvSpPr>
          <p:cNvPr id="678" name="Google Shape;678;p98"/>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Taalvaardigheden</a:t>
            </a:r>
            <a:endParaRPr b="1" sz="1400">
              <a:solidFill>
                <a:schemeClr val="dk1"/>
              </a:solidFill>
            </a:endParaRPr>
          </a:p>
        </p:txBody>
      </p:sp>
      <p:sp>
        <p:nvSpPr>
          <p:cNvPr id="679" name="Google Shape;679;p98"/>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Erkenning van kwalificaties</a:t>
            </a:r>
            <a:endParaRPr b="1" sz="1400">
              <a:solidFill>
                <a:schemeClr val="dk1"/>
              </a:solidFill>
            </a:endParaRPr>
          </a:p>
        </p:txBody>
      </p:sp>
      <p:sp>
        <p:nvSpPr>
          <p:cNvPr id="680" name="Google Shape;680;p98"/>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Financiële belemmeringen</a:t>
            </a:r>
            <a:endParaRPr b="1" sz="1400">
              <a:solidFill>
                <a:schemeClr val="dk1"/>
              </a:solidFill>
            </a:endParaRPr>
          </a:p>
        </p:txBody>
      </p:sp>
      <p:sp>
        <p:nvSpPr>
          <p:cNvPr id="681" name="Google Shape;681;p98"/>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Financiële beperkingen kunnen de toegang tot hoger onderwijs verhinderen. Beurzen en financiële bijstand kunnen helpen.</a:t>
            </a:r>
            <a:endParaRPr sz="14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9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Advocacy werkt samen met organisaties en individuen om strategieën te ontwikkelen die gelijke onderwijskansen ondersteunen.</a:t>
            </a:r>
            <a:endParaRPr/>
          </a:p>
        </p:txBody>
      </p:sp>
      <p:sp>
        <p:nvSpPr>
          <p:cNvPr id="687" name="Google Shape;687;p9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Belangenbehartiging beïnvloedt beleidsmakers en bevordert veranderingen in wettelijke en beleidskaders om deze belemmeringen aan te pakken.</a:t>
            </a:r>
            <a:endParaRPr/>
          </a:p>
        </p:txBody>
      </p:sp>
      <p:sp>
        <p:nvSpPr>
          <p:cNvPr id="688" name="Google Shape;688;p9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De rol van belangenbehartiging</a:t>
            </a:r>
            <a:endParaRPr sz="2520">
              <a:solidFill>
                <a:schemeClr val="accent1"/>
              </a:solidFill>
            </a:endParaRPr>
          </a:p>
        </p:txBody>
      </p:sp>
      <p:sp>
        <p:nvSpPr>
          <p:cNvPr id="689" name="Google Shape;689;p9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Bewustwording van de barrières waarmee vluchtelingen en immigranten worden geconfronteerd bij de toegang tot hoger onderwijs.</a:t>
            </a:r>
            <a:endParaRPr sz="1400"/>
          </a:p>
        </p:txBody>
      </p:sp>
      <p:cxnSp>
        <p:nvCxnSpPr>
          <p:cNvPr id="690" name="Google Shape;690;p9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691" name="Google Shape;691;p9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692" name="Google Shape;692;p9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6" name="Shape 696"/>
        <p:cNvGrpSpPr/>
        <p:nvPr/>
      </p:nvGrpSpPr>
      <p:grpSpPr>
        <a:xfrm>
          <a:off x="0" y="0"/>
          <a:ext cx="0" cy="0"/>
          <a:chOff x="0" y="0"/>
          <a:chExt cx="0" cy="0"/>
        </a:xfrm>
      </p:grpSpPr>
      <p:sp>
        <p:nvSpPr>
          <p:cNvPr id="697" name="Google Shape;697;p100"/>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0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Tips en strategieën voor effectieve belangenbehartiging</a:t>
            </a:r>
            <a:endParaRPr sz="2520"/>
          </a:p>
        </p:txBody>
      </p:sp>
      <p:sp>
        <p:nvSpPr>
          <p:cNvPr id="699" name="Google Shape;699;p100"/>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Bouw partnerschappen voor een sterkere belangenbehartiging.</a:t>
            </a:r>
            <a:endParaRPr sz="1200"/>
          </a:p>
          <a:p>
            <a:pPr indent="-247650" lvl="0" marL="342900" rtl="0" algn="l">
              <a:spcBef>
                <a:spcPts val="1000"/>
              </a:spcBef>
              <a:spcAft>
                <a:spcPts val="0"/>
              </a:spcAft>
              <a:buSzPts val="1200"/>
              <a:buChar char="•"/>
            </a:pPr>
            <a:r>
              <a:rPr lang="en" sz="1200"/>
              <a:t>Blijf op de hoogte van relevante juridische ontwikkelingen.</a:t>
            </a:r>
            <a:endParaRPr sz="1200"/>
          </a:p>
          <a:p>
            <a:pPr indent="-247650" lvl="0" marL="342900" rtl="0" algn="l">
              <a:spcBef>
                <a:spcPts val="1000"/>
              </a:spcBef>
              <a:spcAft>
                <a:spcPts val="0"/>
              </a:spcAft>
              <a:buSzPts val="1200"/>
              <a:buChar char="•"/>
            </a:pPr>
            <a:r>
              <a:rPr lang="en" sz="1200"/>
              <a:t>Duidelijke, overtuigende pleitboodschappen opstellen.</a:t>
            </a:r>
            <a:endParaRPr sz="1200"/>
          </a:p>
          <a:p>
            <a:pPr indent="-247650" lvl="0" marL="342900" rtl="0" algn="l">
              <a:spcBef>
                <a:spcPts val="1000"/>
              </a:spcBef>
              <a:spcAft>
                <a:spcPts val="1000"/>
              </a:spcAft>
              <a:buSzPts val="1200"/>
              <a:buChar char="•"/>
            </a:pPr>
            <a:r>
              <a:rPr lang="en" sz="1200"/>
              <a:t>Ga de dialoog aan met beleidsmakers voor verandering.</a:t>
            </a:r>
            <a:endParaRPr sz="1200"/>
          </a:p>
        </p:txBody>
      </p:sp>
      <p:sp>
        <p:nvSpPr>
          <p:cNvPr id="700" name="Google Shape;700;p100"/>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Bewustwordingscampagnes en evenementen organiseren.</a:t>
            </a:r>
            <a:endParaRPr sz="1200"/>
          </a:p>
          <a:p>
            <a:pPr indent="-247650" lvl="0" marL="342900" marR="0" rtl="0" algn="l">
              <a:lnSpc>
                <a:spcPct val="115000"/>
              </a:lnSpc>
              <a:spcBef>
                <a:spcPts val="1000"/>
              </a:spcBef>
              <a:spcAft>
                <a:spcPts val="0"/>
              </a:spcAft>
              <a:buSzPts val="1200"/>
              <a:buChar char="•"/>
            </a:pPr>
            <a:r>
              <a:rPr lang="en" sz="1200"/>
              <a:t>Voorlichtingsmateriaal verspreiden.</a:t>
            </a:r>
            <a:endParaRPr sz="1200"/>
          </a:p>
          <a:p>
            <a:pPr indent="-247650" lvl="0" marL="342900" marR="0" rtl="0" algn="l">
              <a:lnSpc>
                <a:spcPct val="115000"/>
              </a:lnSpc>
              <a:spcBef>
                <a:spcPts val="1000"/>
              </a:spcBef>
              <a:spcAft>
                <a:spcPts val="0"/>
              </a:spcAft>
              <a:buSzPts val="1200"/>
              <a:buChar char="•"/>
            </a:pPr>
            <a:r>
              <a:rPr lang="en" sz="1200"/>
              <a:t>Samenwerken met universiteiten voor studiebeurzen.</a:t>
            </a:r>
            <a:endParaRPr sz="1200"/>
          </a:p>
          <a:p>
            <a:pPr indent="-247650" lvl="0" marL="342900" marR="0" rtl="0" algn="l">
              <a:lnSpc>
                <a:spcPct val="115000"/>
              </a:lnSpc>
              <a:spcBef>
                <a:spcPts val="1000"/>
              </a:spcBef>
              <a:spcAft>
                <a:spcPts val="1000"/>
              </a:spcAft>
              <a:buSzPts val="1200"/>
              <a:buChar char="•"/>
            </a:pPr>
            <a:r>
              <a:rPr lang="en" sz="1200"/>
              <a:t>Taal- en integratieprogramma's op maat ontwikkelen.</a:t>
            </a:r>
            <a:endParaRPr sz="1200"/>
          </a:p>
        </p:txBody>
      </p:sp>
      <p:sp>
        <p:nvSpPr>
          <p:cNvPr id="701" name="Google Shape;701;p100"/>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Tips</a:t>
            </a:r>
            <a:endParaRPr/>
          </a:p>
        </p:txBody>
      </p:sp>
      <p:sp>
        <p:nvSpPr>
          <p:cNvPr id="702" name="Google Shape;702;p100"/>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Strategieën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6" name="Shape 706"/>
        <p:cNvGrpSpPr/>
        <p:nvPr/>
      </p:nvGrpSpPr>
      <p:grpSpPr>
        <a:xfrm>
          <a:off x="0" y="0"/>
          <a:ext cx="0" cy="0"/>
          <a:chOff x="0" y="0"/>
          <a:chExt cx="0" cy="0"/>
        </a:xfrm>
      </p:grpSpPr>
      <p:sp>
        <p:nvSpPr>
          <p:cNvPr id="707" name="Google Shape;707;p101"/>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Neem deel aan discussies, conferenties en workshops over onderwijs en migratie om op de hoogte te blijven van de nieuwste ontwikkelingen.</a:t>
            </a:r>
            <a:endParaRPr/>
          </a:p>
        </p:txBody>
      </p:sp>
      <p:sp>
        <p:nvSpPr>
          <p:cNvPr id="708" name="Google Shape;708;p101"/>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Blijf in contact met organisaties en netwerken die opkomen voor de rechten van vluchtelingen en immigranten bij de toegang tot hoger onderwijs.</a:t>
            </a:r>
            <a:endParaRPr/>
          </a:p>
        </p:txBody>
      </p:sp>
      <p:sp>
        <p:nvSpPr>
          <p:cNvPr id="709" name="Google Shape;709;p101"/>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Regelmatig updates bijhouden over juridische en beleidsveranderingen met betrekking tot onderwijs voor vluchtelingen en immigranten.</a:t>
            </a:r>
            <a:endParaRPr sz="1400"/>
          </a:p>
        </p:txBody>
      </p:sp>
      <p:sp>
        <p:nvSpPr>
          <p:cNvPr id="710" name="Google Shape;710;p10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Op de hoogte blijven van juridische en beleidsontwikkelingen</a:t>
            </a:r>
            <a:endParaRPr sz="2500">
              <a:solidFill>
                <a:schemeClr val="dk1"/>
              </a:solidFill>
            </a:endParaRPr>
          </a:p>
        </p:txBody>
      </p:sp>
      <p:sp>
        <p:nvSpPr>
          <p:cNvPr id="711" name="Google Shape;711;p101"/>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712" name="Google Shape;712;p101"/>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713" name="Google Shape;713;p101"/>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7" name="Shape 717"/>
        <p:cNvGrpSpPr/>
        <p:nvPr/>
      </p:nvGrpSpPr>
      <p:grpSpPr>
        <a:xfrm>
          <a:off x="0" y="0"/>
          <a:ext cx="0" cy="0"/>
          <a:chOff x="0" y="0"/>
          <a:chExt cx="0" cy="0"/>
        </a:xfrm>
      </p:grpSpPr>
      <p:sp>
        <p:nvSpPr>
          <p:cNvPr id="718" name="Google Shape;718;p102"/>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Werk samen met lokale overheden en universiteiten om initiatieven te ontwikkelen die taalvaardigheid, erkenning van kwalificaties en financiële beperkingen aanpakken.</a:t>
            </a:r>
            <a:endParaRPr/>
          </a:p>
        </p:txBody>
      </p:sp>
      <p:sp>
        <p:nvSpPr>
          <p:cNvPr id="719" name="Google Shape;719;p102"/>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Samenwerkingsverbanden aangaan met universiteiten om gespecialiseerde programma's en ondersteunende diensten te creëren die zijn afgestemd op de behoeften van vluchtelingen- en immigrantenstudenten.</a:t>
            </a:r>
            <a:endParaRPr/>
          </a:p>
        </p:txBody>
      </p:sp>
      <p:sp>
        <p:nvSpPr>
          <p:cNvPr id="720" name="Google Shape;720;p102"/>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Samenwerkingsverbanden aangaan met lokale overheden om te pleiten voor beleid dat gelijke onderwijskansen voor vluchtelingen en immigranten bevordert.</a:t>
            </a:r>
            <a:endParaRPr sz="1400"/>
          </a:p>
        </p:txBody>
      </p:sp>
      <p:sp>
        <p:nvSpPr>
          <p:cNvPr id="721" name="Google Shape;721;p10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Samenwerking met lokale overheden en universiteiten</a:t>
            </a:r>
            <a:endParaRPr sz="2500">
              <a:solidFill>
                <a:schemeClr val="dk1"/>
              </a:solidFill>
            </a:endParaRPr>
          </a:p>
        </p:txBody>
      </p:sp>
      <p:sp>
        <p:nvSpPr>
          <p:cNvPr id="722" name="Google Shape;722;p102"/>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723" name="Google Shape;723;p102"/>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724" name="Google Shape;724;p102"/>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8" name="Shape 728"/>
        <p:cNvGrpSpPr/>
        <p:nvPr/>
      </p:nvGrpSpPr>
      <p:grpSpPr>
        <a:xfrm>
          <a:off x="0" y="0"/>
          <a:ext cx="0" cy="0"/>
          <a:chOff x="0" y="0"/>
          <a:chExt cx="0" cy="0"/>
        </a:xfrm>
      </p:grpSpPr>
      <p:sp>
        <p:nvSpPr>
          <p:cNvPr id="729" name="Google Shape;729;p103"/>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Samenwerken met anderen en samenwerken om gelijke onderwijskansen voor vluchtelingen en immigranten te bevorderen.</a:t>
            </a:r>
            <a:endParaRPr/>
          </a:p>
        </p:txBody>
      </p:sp>
      <p:sp>
        <p:nvSpPr>
          <p:cNvPr id="730" name="Google Shape;730;p103"/>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Op de hoogte blijven van juridische en beleidsontwikkelingen om effectief te pleiten voor inclusieve toegang tot hoger onderwijs.</a:t>
            </a:r>
            <a:endParaRPr/>
          </a:p>
        </p:txBody>
      </p:sp>
      <p:sp>
        <p:nvSpPr>
          <p:cNvPr id="731" name="Google Shape;731;p103"/>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Belangenbehartiging speelt een cruciale rol in de ondersteuning van toegang tot hoger onderwijs voor vluchtelingen en immigranten.</a:t>
            </a:r>
            <a:endParaRPr sz="1400"/>
          </a:p>
        </p:txBody>
      </p:sp>
      <p:sp>
        <p:nvSpPr>
          <p:cNvPr id="732" name="Google Shape;732;p10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Inclusieve toegang tot hoger onderwijs bevorderen</a:t>
            </a:r>
            <a:endParaRPr sz="2500">
              <a:solidFill>
                <a:schemeClr val="dk1"/>
              </a:solidFill>
            </a:endParaRPr>
          </a:p>
        </p:txBody>
      </p:sp>
      <p:sp>
        <p:nvSpPr>
          <p:cNvPr id="733" name="Google Shape;733;p103"/>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734" name="Google Shape;734;p103"/>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735" name="Google Shape;735;p103"/>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0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Meer financiële steun voor vluchtelingen en immigranten</a:t>
            </a:r>
            <a:endParaRPr sz="2520"/>
          </a:p>
        </p:txBody>
      </p:sp>
      <p:sp>
        <p:nvSpPr>
          <p:cNvPr id="741" name="Google Shape;741;p104"/>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Samenwerken met overheidsinstellingen, NGO's en organisaties uit de privésector kan helpen om middelen te mobiliseren en studiebeurzen te creëren voor vluchtelingen en immigranten.</a:t>
            </a:r>
            <a:endParaRPr/>
          </a:p>
        </p:txBody>
      </p:sp>
      <p:sp>
        <p:nvSpPr>
          <p:cNvPr id="742" name="Google Shape;742;p104"/>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Meer financiële steun kan de last van de onderwijskosten verlichten en gelijke onderwijskansen bevorderen.</a:t>
            </a:r>
            <a:endParaRPr/>
          </a:p>
        </p:txBody>
      </p:sp>
      <p:sp>
        <p:nvSpPr>
          <p:cNvPr id="743" name="Google Shape;743;p104"/>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Beperkte financiële middelen vormen voor vluchtelingen en immigranten een belangrijke barrière om toegang te krijgen tot hoger onderwijs.</a:t>
            </a:r>
            <a:endParaRPr sz="1400"/>
          </a:p>
        </p:txBody>
      </p:sp>
      <p:cxnSp>
        <p:nvCxnSpPr>
          <p:cNvPr id="744" name="Google Shape;744;p104"/>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745" name="Google Shape;745;p104"/>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05"/>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Taalondersteuningsprogramma's en -middelen zijn essentieel om vluchtelingen en immigranten te helpen hun taalvaardigheden te verbeteren.</a:t>
            </a:r>
            <a:endParaRPr/>
          </a:p>
        </p:txBody>
      </p:sp>
      <p:sp>
        <p:nvSpPr>
          <p:cNvPr id="751" name="Google Shape;751;p105"/>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Een gebrekkige taalbeheersing kan leiden tot problemen bij het begrijpen van colleges, het deelnemen aan discussies en het voltooien van opdrachten.</a:t>
            </a:r>
            <a:endParaRPr/>
          </a:p>
        </p:txBody>
      </p:sp>
      <p:sp>
        <p:nvSpPr>
          <p:cNvPr id="752" name="Google Shape;752;p105"/>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Taalvaardigheid is cruciaal voor effectieve communicatie en academisch succes in het hoger onderwijs.</a:t>
            </a:r>
            <a:endParaRPr/>
          </a:p>
        </p:txBody>
      </p:sp>
      <p:sp>
        <p:nvSpPr>
          <p:cNvPr id="753" name="Google Shape;753;p10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Het belang van talenkennis</a:t>
            </a:r>
            <a:endParaRPr sz="2520"/>
          </a:p>
        </p:txBody>
      </p:sp>
      <p:sp>
        <p:nvSpPr>
          <p:cNvPr id="754" name="Google Shape;754;p105"/>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755" name="Google Shape;755;p105"/>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756" name="Google Shape;756;p105"/>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79"/>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a:t>Uitdagingen op het gebied van taalvaardigheid en culturele integratie.</a:t>
            </a:r>
            <a:endParaRPr/>
          </a:p>
        </p:txBody>
      </p:sp>
      <p:sp>
        <p:nvSpPr>
          <p:cNvPr id="473" name="Google Shape;473;p79"/>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Financiële barrières, zoals hoge collegegelden en beperkte toegang tot beurzen of leningen.</a:t>
            </a:r>
            <a:endParaRPr/>
          </a:p>
        </p:txBody>
      </p:sp>
      <p:sp>
        <p:nvSpPr>
          <p:cNvPr id="474" name="Google Shape;474;p7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Belemmeringen voor vluchtelingen en immigranten in het hoger onderwijs</a:t>
            </a:r>
            <a:endParaRPr sz="2520"/>
          </a:p>
        </p:txBody>
      </p:sp>
      <p:sp>
        <p:nvSpPr>
          <p:cNvPr id="475" name="Google Shape;475;p79"/>
          <p:cNvSpPr/>
          <p:nvPr/>
        </p:nvSpPr>
        <p:spPr>
          <a:xfrm>
            <a:off x="1333794" y="1597025"/>
            <a:ext cx="916800" cy="916800"/>
          </a:xfrm>
          <a:prstGeom prst="ellipse">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476" name="Google Shape;476;p79"/>
          <p:cNvSpPr/>
          <p:nvPr/>
        </p:nvSpPr>
        <p:spPr>
          <a:xfrm>
            <a:off x="4113597" y="1597025"/>
            <a:ext cx="916800" cy="916800"/>
          </a:xfrm>
          <a:prstGeom prst="ellipse">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477" name="Google Shape;477;p79"/>
          <p:cNvSpPr/>
          <p:nvPr/>
        </p:nvSpPr>
        <p:spPr>
          <a:xfrm>
            <a:off x="6893399" y="1597025"/>
            <a:ext cx="916800" cy="916800"/>
          </a:xfrm>
          <a:prstGeom prst="ellipse">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478" name="Google Shape;478;p79"/>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a:t>Beperkte erkenning van kwalificaties die ze in hun thuisland hebben behaald.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06"/>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Strategieën zoals diversiteit- en inclusietraining, culturele uitwisselingsprogramma's en mentorschapinitiatieven kunnen de culturele integratie in het hoger onderwijs ondersteunen.</a:t>
            </a:r>
            <a:endParaRPr>
              <a:solidFill>
                <a:schemeClr val="dk1"/>
              </a:solidFill>
            </a:endParaRPr>
          </a:p>
        </p:txBody>
      </p:sp>
      <p:sp>
        <p:nvSpPr>
          <p:cNvPr id="762" name="Google Shape;762;p106"/>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Het bevorderen van culturele integratie in het hoger onderwijs kan helpen om een gastvrije en inclusieve omgeving te creëren voor vluchtelingen en immigranten.</a:t>
            </a:r>
            <a:endParaRPr>
              <a:solidFill>
                <a:schemeClr val="dk1"/>
              </a:solidFill>
            </a:endParaRPr>
          </a:p>
        </p:txBody>
      </p:sp>
      <p:sp>
        <p:nvSpPr>
          <p:cNvPr id="763" name="Google Shape;763;p106"/>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Culturele integratie is een belangrijke uitdaging voor vluchtelingen en immigranten om toegang te krijgen tot het hoger onderwijs.</a:t>
            </a:r>
            <a:endParaRPr>
              <a:solidFill>
                <a:schemeClr val="dk1"/>
              </a:solidFill>
            </a:endParaRPr>
          </a:p>
        </p:txBody>
      </p:sp>
      <p:sp>
        <p:nvSpPr>
          <p:cNvPr id="764" name="Google Shape;764;p10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Culturele integratie in het hoger onderwijs</a:t>
            </a:r>
            <a:endParaRPr sz="252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8" name="Shape 768"/>
        <p:cNvGrpSpPr/>
        <p:nvPr/>
      </p:nvGrpSpPr>
      <p:grpSpPr>
        <a:xfrm>
          <a:off x="0" y="0"/>
          <a:ext cx="0" cy="0"/>
          <a:chOff x="0" y="0"/>
          <a:chExt cx="0" cy="0"/>
        </a:xfrm>
      </p:grpSpPr>
      <p:sp>
        <p:nvSpPr>
          <p:cNvPr id="769" name="Google Shape;769;p107"/>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Er moeten inspanningen worden geleverd om de toegang tot ondersteunende diensten te verbeteren via partnerschappen in de gemeenschap, taalondersteuningsprogramma's en culturele competentietraining.</a:t>
            </a:r>
            <a:endParaRPr sz="1200"/>
          </a:p>
        </p:txBody>
      </p:sp>
      <p:sp>
        <p:nvSpPr>
          <p:cNvPr id="770" name="Google Shape;770;p107"/>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Gebrek aan bewustzijn, taalbarrières en culturele verschillen kunnen de toegang tot ondersteunende diensten verder belemmeren.</a:t>
            </a:r>
            <a:endParaRPr sz="1200"/>
          </a:p>
        </p:txBody>
      </p:sp>
      <p:sp>
        <p:nvSpPr>
          <p:cNvPr id="771" name="Google Shape;771;p107"/>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Vluchtelingen en immigranten hebben moeite om toegang te krijgen tot ondersteunende diensten zoals huisvesting, gezondheidszorg en juridische bijstand.</a:t>
            </a:r>
            <a:endParaRPr sz="1200"/>
          </a:p>
        </p:txBody>
      </p:sp>
      <p:sp>
        <p:nvSpPr>
          <p:cNvPr id="772" name="Google Shape;772;p10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Toegang tot ondersteunende diensten voor vluchtelingen en immigranten</a:t>
            </a:r>
            <a:endParaRPr sz="2500"/>
          </a:p>
        </p:txBody>
      </p:sp>
      <p:cxnSp>
        <p:nvCxnSpPr>
          <p:cNvPr id="773" name="Google Shape;773;p107"/>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774" name="Google Shape;774;p107"/>
          <p:cNvCxnSpPr>
            <a:endCxn id="770"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775" name="Google Shape;775;p107"/>
          <p:cNvCxnSpPr>
            <a:endCxn id="769"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776" name="Google Shape;776;p107"/>
          <p:cNvCxnSpPr>
            <a:endCxn id="771"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0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Een sterk belangenbehartigingsnetwerk opbouwen</a:t>
            </a:r>
            <a:endParaRPr sz="2520"/>
          </a:p>
        </p:txBody>
      </p:sp>
      <p:sp>
        <p:nvSpPr>
          <p:cNvPr id="782" name="Google Shape;782;p108"/>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Maak gebruik van sociale mediaplatforms en online campagnes om steun te mobiliseren en een breder publiek te bereiken.</a:t>
            </a:r>
            <a:endParaRPr/>
          </a:p>
        </p:txBody>
      </p:sp>
      <p:sp>
        <p:nvSpPr>
          <p:cNvPr id="783" name="Google Shape;783;p108"/>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Samenwerken met beleidsmakers en besluitvormers om het bewustzijn te verhogen over de hindernissen waarmee vluchtelingen en immigranten geconfronteerd worden bij de toegang tot hoger onderwijs.</a:t>
            </a:r>
            <a:endParaRPr/>
          </a:p>
        </p:txBody>
      </p:sp>
      <p:sp>
        <p:nvSpPr>
          <p:cNvPr id="784" name="Google Shape;784;p108"/>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Werk samen met organisaties en individuen die dezelfde doelen en waarden delen om je inspanningen voor belangenbehartiging te versterken.</a:t>
            </a:r>
            <a:endParaRPr sz="1400"/>
          </a:p>
        </p:txBody>
      </p:sp>
      <p:cxnSp>
        <p:nvCxnSpPr>
          <p:cNvPr id="785" name="Google Shape;785;p108"/>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786" name="Google Shape;786;p108"/>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9"/>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Er worden beleidsinspanningen geleverd om richtlijnen te ontwikkelen voor het erkennen van kwalificaties.</a:t>
            </a:r>
            <a:endParaRPr/>
          </a:p>
        </p:txBody>
      </p:sp>
      <p:sp>
        <p:nvSpPr>
          <p:cNvPr id="792" name="Google Shape;792;p10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Erkenning van kwalificaties voor vluchtelingen en immigranten</a:t>
            </a:r>
            <a:endParaRPr sz="2520"/>
          </a:p>
        </p:txBody>
      </p:sp>
      <p:sp>
        <p:nvSpPr>
          <p:cNvPr id="793" name="Google Shape;793;p109"/>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Het gebrek aan gestandaardiseerde processen voor het evalueren van buitenlandse kwalificaties verergert deze uitdagingen.</a:t>
            </a:r>
            <a:endParaRPr/>
          </a:p>
        </p:txBody>
      </p:sp>
      <p:sp>
        <p:nvSpPr>
          <p:cNvPr id="794" name="Google Shape;794;p109"/>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Taalbarrières belemmeren vaak de erkenning van kwalificaties die in het thuisland zijn behaald.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8" name="Shape 798"/>
        <p:cNvGrpSpPr/>
        <p:nvPr/>
      </p:nvGrpSpPr>
      <p:grpSpPr>
        <a:xfrm>
          <a:off x="0" y="0"/>
          <a:ext cx="0" cy="0"/>
          <a:chOff x="0" y="0"/>
          <a:chExt cx="0" cy="0"/>
        </a:xfrm>
      </p:grpSpPr>
      <p:sp>
        <p:nvSpPr>
          <p:cNvPr id="799" name="Google Shape;799;p110"/>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Op de hoogte blijven van beleidsontwikkelingen is cruciaal om te pleiten voor gelijke onderwijskansen voor vluchtelingen en immigranten.</a:t>
            </a:r>
            <a:endParaRPr>
              <a:solidFill>
                <a:schemeClr val="lt1"/>
              </a:solidFill>
            </a:endParaRPr>
          </a:p>
        </p:txBody>
      </p:sp>
      <p:sp>
        <p:nvSpPr>
          <p:cNvPr id="800" name="Google Shape;800;p110"/>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Deze ontwikkelingen zijn bedoeld om uitdagingen aan te pakken met betrekking tot taalvaardigheid, erkenning van kwalificaties, financiële beperkingen, culturele integratie en ondersteunende diensten.</a:t>
            </a:r>
            <a:endParaRPr>
              <a:solidFill>
                <a:schemeClr val="lt1"/>
              </a:solidFill>
            </a:endParaRPr>
          </a:p>
        </p:txBody>
      </p:sp>
      <p:sp>
        <p:nvSpPr>
          <p:cNvPr id="801" name="Google Shape;801;p110"/>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In Europa zijn juridische en beleidsontwikkelingen doorgevoerd om de barrières aan te pakken waarmee vluchtelingen en immigranten geconfronteerd worden bij de toegang tot het hoger onderwijs.</a:t>
            </a:r>
            <a:endParaRPr sz="1400">
              <a:solidFill>
                <a:schemeClr val="lt1"/>
              </a:solidFill>
            </a:endParaRPr>
          </a:p>
        </p:txBody>
      </p:sp>
      <p:sp>
        <p:nvSpPr>
          <p:cNvPr id="802" name="Google Shape;802;p11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De invloed van beleidsontwikkelingen op de toegang tot het hoger onderwijs</a:t>
            </a:r>
            <a:endParaRPr sz="2520">
              <a:solidFill>
                <a:schemeClr val="dk1"/>
              </a:solidFill>
            </a:endParaRPr>
          </a:p>
        </p:txBody>
      </p:sp>
      <p:cxnSp>
        <p:nvCxnSpPr>
          <p:cNvPr id="803" name="Google Shape;803;p110"/>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804" name="Google Shape;804;p110"/>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805" name="Google Shape;805;p110"/>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111"/>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811" name="Google Shape;811;p111"/>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812" name="Google Shape;812;p111"/>
          <p:cNvSpPr txBox="1"/>
          <p:nvPr/>
        </p:nvSpPr>
        <p:spPr>
          <a:xfrm>
            <a:off x="1154250" y="3014975"/>
            <a:ext cx="6835500" cy="14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80"/>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Het doel van deze ontwikkelingen is het bevorderen van inclusieve en rechtvaardige toegang tot hoger onderwijs voor vluchtelingen en immigranten in Europa.</a:t>
            </a:r>
            <a:endParaRPr/>
          </a:p>
        </p:txBody>
      </p:sp>
      <p:sp>
        <p:nvSpPr>
          <p:cNvPr id="484" name="Google Shape;484;p80"/>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Deze maatregelen omvatten de erkenning van kwalificaties, financiële steunprogramma's, taalvaardigheidsvereisten, initiatieven voor culturele integratie en ondersteunende diensten.</a:t>
            </a:r>
            <a:endParaRPr/>
          </a:p>
        </p:txBody>
      </p:sp>
      <p:sp>
        <p:nvSpPr>
          <p:cNvPr id="485" name="Google Shape;485;p80"/>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Europese landen hebben verschillende wettelijke en beleidsmaatregelen ingevoerd om de toegang van vluchtelingen en immigranten tot het hoger onderwijs te vergemakkelijken.</a:t>
            </a:r>
            <a:endParaRPr/>
          </a:p>
        </p:txBody>
      </p:sp>
      <p:sp>
        <p:nvSpPr>
          <p:cNvPr id="486" name="Google Shape;486;p8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Juridische en beleidsontwikkelingen in Europa</a:t>
            </a:r>
            <a:endParaRPr sz="2520"/>
          </a:p>
        </p:txBody>
      </p:sp>
      <p:sp>
        <p:nvSpPr>
          <p:cNvPr id="487" name="Google Shape;487;p8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488" name="Google Shape;488;p8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489" name="Google Shape;489;p8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3" name="Shape 493"/>
        <p:cNvGrpSpPr/>
        <p:nvPr/>
      </p:nvGrpSpPr>
      <p:grpSpPr>
        <a:xfrm>
          <a:off x="0" y="0"/>
          <a:ext cx="0" cy="0"/>
          <a:chOff x="0" y="0"/>
          <a:chExt cx="0" cy="0"/>
        </a:xfrm>
      </p:grpSpPr>
      <p:sp>
        <p:nvSpPr>
          <p:cNvPr id="494" name="Google Shape;494;p81"/>
          <p:cNvSpPr/>
          <p:nvPr/>
        </p:nvSpPr>
        <p:spPr>
          <a:xfrm>
            <a:off x="6016800" y="1370700"/>
            <a:ext cx="2606100" cy="32013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495" name="Google Shape;495;p81"/>
          <p:cNvSpPr txBox="1"/>
          <p:nvPr>
            <p:ph idx="6" type="subTitle"/>
          </p:nvPr>
        </p:nvSpPr>
        <p:spPr>
          <a:xfrm>
            <a:off x="6016800" y="1370125"/>
            <a:ext cx="2606100" cy="572700"/>
          </a:xfrm>
          <a:prstGeom prst="rect">
            <a:avLst/>
          </a:prstGeom>
        </p:spPr>
        <p:txBody>
          <a:bodyPr anchorCtr="0" anchor="ctr" bIns="0" lIns="137150" spcFirstLastPara="1" rIns="137150" wrap="square" tIns="0">
            <a:noAutofit/>
          </a:bodyPr>
          <a:lstStyle/>
          <a:p>
            <a:pPr indent="0" lvl="0" marL="0" rtl="0" algn="l">
              <a:lnSpc>
                <a:spcPct val="100000"/>
              </a:lnSpc>
              <a:spcBef>
                <a:spcPts val="0"/>
              </a:spcBef>
              <a:spcAft>
                <a:spcPts val="0"/>
              </a:spcAft>
              <a:buNone/>
            </a:pPr>
            <a:r>
              <a:rPr lang="en"/>
              <a:t>Taalvaardigheid</a:t>
            </a:r>
            <a:endParaRPr/>
          </a:p>
        </p:txBody>
      </p:sp>
      <p:sp>
        <p:nvSpPr>
          <p:cNvPr id="496" name="Google Shape;496;p81"/>
          <p:cNvSpPr/>
          <p:nvPr/>
        </p:nvSpPr>
        <p:spPr>
          <a:xfrm>
            <a:off x="457350" y="1370700"/>
            <a:ext cx="2606100" cy="32013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497" name="Google Shape;497;p81"/>
          <p:cNvSpPr/>
          <p:nvPr/>
        </p:nvSpPr>
        <p:spPr>
          <a:xfrm>
            <a:off x="3237075" y="1370700"/>
            <a:ext cx="2606100" cy="32013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498" name="Google Shape;498;p81"/>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t>Vluchtelingen en immigranten ondervinden vaak moeilijkheden om hun kwalificaties erkend te krijgen.</a:t>
            </a:r>
            <a:endParaRPr sz="1200"/>
          </a:p>
        </p:txBody>
      </p:sp>
      <p:sp>
        <p:nvSpPr>
          <p:cNvPr id="499" name="Google Shape;499;p81"/>
          <p:cNvSpPr txBox="1"/>
          <p:nvPr>
            <p:ph idx="4" type="subTitle"/>
          </p:nvPr>
        </p:nvSpPr>
        <p:spPr>
          <a:xfrm>
            <a:off x="457200" y="1370125"/>
            <a:ext cx="2606100" cy="572700"/>
          </a:xfrm>
          <a:prstGeom prst="rect">
            <a:avLst/>
          </a:prstGeom>
          <a:noFill/>
          <a:ln>
            <a:noFill/>
          </a:ln>
        </p:spPr>
        <p:txBody>
          <a:bodyPr anchorCtr="0" anchor="ctr" bIns="0" lIns="137150" spcFirstLastPara="1" rIns="137150" wrap="square" tIns="0">
            <a:noAutofit/>
          </a:bodyPr>
          <a:lstStyle/>
          <a:p>
            <a:pPr indent="0" lvl="0" marL="0" rtl="0" algn="l">
              <a:lnSpc>
                <a:spcPct val="100000"/>
              </a:lnSpc>
              <a:spcBef>
                <a:spcPts val="0"/>
              </a:spcBef>
              <a:spcAft>
                <a:spcPts val="0"/>
              </a:spcAft>
              <a:buSzPts val="1100"/>
              <a:buNone/>
            </a:pPr>
            <a:r>
              <a:rPr lang="en"/>
              <a:t>Erkenning van kwalificaties</a:t>
            </a:r>
            <a:endParaRPr sz="1200"/>
          </a:p>
        </p:txBody>
      </p:sp>
      <p:sp>
        <p:nvSpPr>
          <p:cNvPr id="500" name="Google Shape;500;p81"/>
          <p:cNvSpPr txBox="1"/>
          <p:nvPr>
            <p:ph idx="5" type="subTitle"/>
          </p:nvPr>
        </p:nvSpPr>
        <p:spPr>
          <a:xfrm>
            <a:off x="3237000" y="1370125"/>
            <a:ext cx="2606100" cy="572700"/>
          </a:xfrm>
          <a:prstGeom prst="rect">
            <a:avLst/>
          </a:prstGeom>
          <a:noFill/>
          <a:ln>
            <a:noFill/>
          </a:ln>
        </p:spPr>
        <p:txBody>
          <a:bodyPr anchorCtr="0" anchor="ctr" bIns="0" lIns="137150" spcFirstLastPara="1" rIns="137150" wrap="square" tIns="0">
            <a:noAutofit/>
          </a:bodyPr>
          <a:lstStyle/>
          <a:p>
            <a:pPr indent="0" lvl="0" marL="0" rtl="0" algn="l">
              <a:lnSpc>
                <a:spcPct val="100000"/>
              </a:lnSpc>
              <a:spcBef>
                <a:spcPts val="0"/>
              </a:spcBef>
              <a:spcAft>
                <a:spcPts val="0"/>
              </a:spcAft>
              <a:buSzPts val="1100"/>
              <a:buNone/>
            </a:pPr>
            <a:r>
              <a:rPr lang="en"/>
              <a:t>Financiële ondersteuning</a:t>
            </a:r>
            <a:endParaRPr sz="1200"/>
          </a:p>
        </p:txBody>
      </p:sp>
      <p:sp>
        <p:nvSpPr>
          <p:cNvPr id="501" name="Google Shape;501;p8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Belangrijkste uitdagingen voor vluchtelingen en immigranten</a:t>
            </a:r>
            <a:endParaRPr sz="2520"/>
          </a:p>
        </p:txBody>
      </p:sp>
      <p:sp>
        <p:nvSpPr>
          <p:cNvPr id="502" name="Google Shape;502;p81"/>
          <p:cNvSpPr txBox="1"/>
          <p:nvPr>
            <p:ph idx="2" type="body"/>
          </p:nvPr>
        </p:nvSpPr>
        <p:spPr>
          <a:xfrm>
            <a:off x="3237075" y="1901900"/>
            <a:ext cx="2606100" cy="2670000"/>
          </a:xfrm>
          <a:prstGeom prst="rect">
            <a:avLst/>
          </a:prstGeom>
        </p:spPr>
        <p:txBody>
          <a:bodyPr anchorCtr="0" anchor="t" bIns="91425" lIns="137150" spcFirstLastPara="1" rIns="91425" wrap="square" tIns="182875">
            <a:noAutofit/>
          </a:bodyPr>
          <a:lstStyle/>
          <a:p>
            <a:pPr indent="0" lvl="0" marL="0" rtl="0" algn="l">
              <a:spcBef>
                <a:spcPts val="0"/>
              </a:spcBef>
              <a:spcAft>
                <a:spcPts val="1000"/>
              </a:spcAft>
              <a:buNone/>
            </a:pPr>
            <a:r>
              <a:rPr lang="en"/>
              <a:t>De kosten voor hoger onderwijs kunnen voor veel vluchtelingen en immigranten een belangrijke barrière vormen.</a:t>
            </a:r>
            <a:endParaRPr/>
          </a:p>
        </p:txBody>
      </p:sp>
      <p:sp>
        <p:nvSpPr>
          <p:cNvPr id="503" name="Google Shape;503;p81"/>
          <p:cNvSpPr txBox="1"/>
          <p:nvPr>
            <p:ph idx="3" type="body"/>
          </p:nvPr>
        </p:nvSpPr>
        <p:spPr>
          <a:xfrm>
            <a:off x="6016800" y="1902000"/>
            <a:ext cx="2606100" cy="2670000"/>
          </a:xfrm>
          <a:prstGeom prst="rect">
            <a:avLst/>
          </a:prstGeom>
        </p:spPr>
        <p:txBody>
          <a:bodyPr anchorCtr="0" anchor="t" bIns="91425" lIns="137150" spcFirstLastPara="1" rIns="91425" wrap="square" tIns="182875">
            <a:noAutofit/>
          </a:bodyPr>
          <a:lstStyle/>
          <a:p>
            <a:pPr indent="0" lvl="0" marL="0" rtl="0" algn="l">
              <a:spcBef>
                <a:spcPts val="0"/>
              </a:spcBef>
              <a:spcAft>
                <a:spcPts val="1000"/>
              </a:spcAft>
              <a:buNone/>
            </a:pPr>
            <a:r>
              <a:rPr lang="en"/>
              <a:t>Taalbarrières kunnen vluchtelingen en immigranten voor grote problemen stellen bij de toegang tot het hoger onderwijs.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82"/>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Rapporten en aanbevelingen over onderwijs</a:t>
            </a:r>
            <a:endParaRPr sz="2520"/>
          </a:p>
        </p:txBody>
      </p:sp>
      <p:sp>
        <p:nvSpPr>
          <p:cNvPr id="509" name="Google Shape;509;p82"/>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SzPts val="1100"/>
              <a:buChar char="•"/>
            </a:pPr>
            <a:r>
              <a:rPr lang="en" sz="1100"/>
              <a:t>Wereldwijd onderwijsmonitoringsrapport van UNESCO</a:t>
            </a:r>
            <a:endParaRPr sz="1100"/>
          </a:p>
          <a:p>
            <a:pPr indent="-241300" lvl="0" marL="342900" rtl="0" algn="l">
              <a:spcBef>
                <a:spcPts val="1000"/>
              </a:spcBef>
              <a:spcAft>
                <a:spcPts val="0"/>
              </a:spcAft>
              <a:buSzPts val="1100"/>
              <a:buChar char="•"/>
            </a:pPr>
            <a:r>
              <a:rPr lang="en" sz="1100"/>
              <a:t>OESO-rapport Onderwijs in één oogopslag</a:t>
            </a:r>
            <a:endParaRPr sz="1100"/>
          </a:p>
          <a:p>
            <a:pPr indent="-241300" lvl="0" marL="342900" rtl="0" algn="l">
              <a:spcBef>
                <a:spcPts val="1000"/>
              </a:spcBef>
              <a:spcAft>
                <a:spcPts val="1000"/>
              </a:spcAft>
              <a:buSzPts val="1100"/>
              <a:buChar char="•"/>
            </a:pPr>
            <a:r>
              <a:rPr lang="en" sz="1100"/>
              <a:t>Onderwijs- en opleidingsmonitor van de Europese Commissie</a:t>
            </a:r>
            <a:endParaRPr sz="1100"/>
          </a:p>
        </p:txBody>
      </p:sp>
      <p:sp>
        <p:nvSpPr>
          <p:cNvPr id="510" name="Google Shape;510;p82"/>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SzPts val="1100"/>
              <a:buChar char="•"/>
            </a:pPr>
            <a:r>
              <a:rPr lang="en" sz="1100"/>
              <a:t>Inclusieve en rechtvaardige toegang tot hoger onderwijs bevorderen</a:t>
            </a:r>
            <a:endParaRPr sz="1100"/>
          </a:p>
          <a:p>
            <a:pPr indent="-241300" lvl="0" marL="342900" marR="0" rtl="0" algn="l">
              <a:lnSpc>
                <a:spcPct val="115000"/>
              </a:lnSpc>
              <a:spcBef>
                <a:spcPts val="1000"/>
              </a:spcBef>
              <a:spcAft>
                <a:spcPts val="0"/>
              </a:spcAft>
              <a:buSzPts val="1100"/>
              <a:buChar char="•"/>
            </a:pPr>
            <a:r>
              <a:rPr lang="en" sz="1100"/>
              <a:t>Erken en valideer kwalificaties die buiten het gastland zijn behaald</a:t>
            </a:r>
            <a:endParaRPr sz="1100"/>
          </a:p>
          <a:p>
            <a:pPr indent="-241300" lvl="0" marL="342900" marR="0" rtl="0" algn="l">
              <a:lnSpc>
                <a:spcPct val="115000"/>
              </a:lnSpc>
              <a:spcBef>
                <a:spcPts val="1000"/>
              </a:spcBef>
              <a:spcAft>
                <a:spcPts val="0"/>
              </a:spcAft>
              <a:buSzPts val="1100"/>
              <a:buChar char="•"/>
            </a:pPr>
            <a:r>
              <a:rPr lang="en" sz="1100"/>
              <a:t>Financiële steun en beurzen bieden aan vluchtelingen en immigranten</a:t>
            </a:r>
            <a:endParaRPr sz="1100"/>
          </a:p>
          <a:p>
            <a:pPr indent="-241300" lvl="0" marL="342900" marR="0" rtl="0" algn="l">
              <a:lnSpc>
                <a:spcPct val="115000"/>
              </a:lnSpc>
              <a:spcBef>
                <a:spcPts val="1000"/>
              </a:spcBef>
              <a:spcAft>
                <a:spcPts val="1000"/>
              </a:spcAft>
              <a:buSzPts val="1100"/>
              <a:buChar char="•"/>
            </a:pPr>
            <a:r>
              <a:rPr lang="en" sz="1100"/>
              <a:t>Taalvaardigheidsprogramma's ontwikkelen</a:t>
            </a:r>
            <a:endParaRPr sz="1100"/>
          </a:p>
        </p:txBody>
      </p:sp>
      <p:sp>
        <p:nvSpPr>
          <p:cNvPr id="511" name="Google Shape;511;p82"/>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None/>
            </a:pPr>
            <a:r>
              <a:rPr lang="en" sz="1400"/>
              <a:t>Rapporten</a:t>
            </a:r>
            <a:endParaRPr sz="1400"/>
          </a:p>
        </p:txBody>
      </p:sp>
      <p:sp>
        <p:nvSpPr>
          <p:cNvPr id="512" name="Google Shape;512;p82"/>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None/>
            </a:pPr>
            <a:r>
              <a:rPr lang="en" sz="1400"/>
              <a:t>Aanbevelingen</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cxnSp>
        <p:nvCxnSpPr>
          <p:cNvPr id="517" name="Google Shape;517;p83"/>
          <p:cNvCxnSpPr/>
          <p:nvPr/>
        </p:nvCxnSpPr>
        <p:spPr>
          <a:xfrm>
            <a:off x="457200" y="4578650"/>
            <a:ext cx="7770600" cy="0"/>
          </a:xfrm>
          <a:prstGeom prst="straightConnector1">
            <a:avLst/>
          </a:prstGeom>
          <a:noFill/>
          <a:ln cap="flat" cmpd="sng" w="19050">
            <a:solidFill>
              <a:schemeClr val="dk1"/>
            </a:solidFill>
            <a:prstDash val="solid"/>
            <a:round/>
            <a:headEnd len="med" w="med" type="none"/>
            <a:tailEnd len="med" w="med" type="none"/>
          </a:ln>
        </p:spPr>
      </p:cxnSp>
      <p:sp>
        <p:nvSpPr>
          <p:cNvPr id="518" name="Google Shape;518;p83"/>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Belangenorganisaties en individuen kunnen ondersteuning, middelen en begeleiding bieden aan vluchtelingen en immigranten bij het navigeren in het hoger onderwijssysteem.</a:t>
            </a:r>
            <a:endParaRPr/>
          </a:p>
        </p:txBody>
      </p:sp>
      <p:sp>
        <p:nvSpPr>
          <p:cNvPr id="519" name="Google Shape;519;p83"/>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Belangenbehartiging helpt bij het beïnvloeden van beleidsmakers en instellingen om beleid en programma's te ontwikkelen en te implementeren die deze belemmeringen aanpakken.</a:t>
            </a:r>
            <a:endParaRPr/>
          </a:p>
        </p:txBody>
      </p:sp>
      <p:sp>
        <p:nvSpPr>
          <p:cNvPr id="520" name="Google Shape;520;p83"/>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Belangenbehartiging speelt een cruciale rol in de bewustmaking van de barrières waarmee vluchtelingen en immigranten geconfronteerd worden als ze toegang willen krijgen tot hoger onderwijs.</a:t>
            </a:r>
            <a:endParaRPr sz="1400"/>
          </a:p>
        </p:txBody>
      </p:sp>
      <p:sp>
        <p:nvSpPr>
          <p:cNvPr id="521" name="Google Shape;521;p83"/>
          <p:cNvSpPr txBox="1"/>
          <p:nvPr>
            <p:ph type="title"/>
          </p:nvPr>
        </p:nvSpPr>
        <p:spPr>
          <a:xfrm>
            <a:off x="457200" y="336775"/>
            <a:ext cx="8229600" cy="68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rol van belangenbehartiging in de toegang tot hoger onderwijs</a:t>
            </a:r>
            <a:endParaRPr sz="2520"/>
          </a:p>
        </p:txBody>
      </p:sp>
      <p:cxnSp>
        <p:nvCxnSpPr>
          <p:cNvPr id="522" name="Google Shape;522;p83"/>
          <p:cNvCxnSpPr/>
          <p:nvPr/>
        </p:nvCxnSpPr>
        <p:spPr>
          <a:xfrm>
            <a:off x="457200" y="2289111"/>
            <a:ext cx="7770600" cy="0"/>
          </a:xfrm>
          <a:prstGeom prst="straightConnector1">
            <a:avLst/>
          </a:prstGeom>
          <a:noFill/>
          <a:ln cap="flat" cmpd="sng" w="19050">
            <a:solidFill>
              <a:schemeClr val="dk1"/>
            </a:solidFill>
            <a:prstDash val="solid"/>
            <a:round/>
            <a:headEnd len="med" w="med" type="none"/>
            <a:tailEnd len="med" w="med" type="none"/>
          </a:ln>
        </p:spPr>
      </p:cxnSp>
      <p:cxnSp>
        <p:nvCxnSpPr>
          <p:cNvPr id="523" name="Google Shape;523;p83"/>
          <p:cNvCxnSpPr/>
          <p:nvPr/>
        </p:nvCxnSpPr>
        <p:spPr>
          <a:xfrm>
            <a:off x="457200" y="3439189"/>
            <a:ext cx="7770600" cy="0"/>
          </a:xfrm>
          <a:prstGeom prst="straightConnector1">
            <a:avLst/>
          </a:prstGeom>
          <a:noFill/>
          <a:ln cap="flat" cmpd="sng" w="19050">
            <a:solidFill>
              <a:schemeClr val="dk1"/>
            </a:solidFill>
            <a:prstDash val="solid"/>
            <a:round/>
            <a:headEnd len="med" w="med" type="none"/>
            <a:tailEnd len="med" w="med" type="none"/>
          </a:ln>
        </p:spPr>
      </p:cxnSp>
      <p:cxnSp>
        <p:nvCxnSpPr>
          <p:cNvPr id="524" name="Google Shape;524;p83"/>
          <p:cNvCxnSpPr/>
          <p:nvPr/>
        </p:nvCxnSpPr>
        <p:spPr>
          <a:xfrm>
            <a:off x="457200" y="1149650"/>
            <a:ext cx="77706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28" name="Shape 528"/>
        <p:cNvGrpSpPr/>
        <p:nvPr/>
      </p:nvGrpSpPr>
      <p:grpSpPr>
        <a:xfrm>
          <a:off x="0" y="0"/>
          <a:ext cx="0" cy="0"/>
          <a:chOff x="0" y="0"/>
          <a:chExt cx="0" cy="0"/>
        </a:xfrm>
      </p:grpSpPr>
      <p:sp>
        <p:nvSpPr>
          <p:cNvPr id="529" name="Google Shape;529;p84"/>
          <p:cNvSpPr txBox="1"/>
          <p:nvPr>
            <p:ph idx="2" type="body"/>
          </p:nvPr>
        </p:nvSpPr>
        <p:spPr>
          <a:xfrm>
            <a:off x="3237000" y="1834125"/>
            <a:ext cx="2606100" cy="2273100"/>
          </a:xfrm>
          <a:prstGeom prst="rect">
            <a:avLst/>
          </a:prstGeom>
          <a:solidFill>
            <a:srgbClr val="FFFFFF">
              <a:alpha val="10000"/>
            </a:srgbClr>
          </a:solidFill>
        </p:spPr>
        <p:txBody>
          <a:bodyPr anchorCtr="0" anchor="t" bIns="91425" lIns="182875" spcFirstLastPara="1" rIns="137150" wrap="square" tIns="182875">
            <a:noAutofit/>
          </a:bodyPr>
          <a:lstStyle/>
          <a:p>
            <a:pPr indent="0" lvl="0" marL="0" rtl="0" algn="l">
              <a:lnSpc>
                <a:spcPct val="105000"/>
              </a:lnSpc>
              <a:spcBef>
                <a:spcPts val="0"/>
              </a:spcBef>
              <a:spcAft>
                <a:spcPts val="1000"/>
              </a:spcAft>
              <a:buNone/>
            </a:pPr>
            <a:r>
              <a:rPr lang="en"/>
              <a:t>Bewustzijn en begrip bevorderen van het belang van inclusieve en rechtvaardige toegang tot hoger onderwijs voor vluchtelingen en immigranten.</a:t>
            </a:r>
            <a:endParaRPr/>
          </a:p>
        </p:txBody>
      </p:sp>
      <p:sp>
        <p:nvSpPr>
          <p:cNvPr id="530" name="Google Shape;530;p84"/>
          <p:cNvSpPr txBox="1"/>
          <p:nvPr>
            <p:ph idx="3" type="body"/>
          </p:nvPr>
        </p:nvSpPr>
        <p:spPr>
          <a:xfrm>
            <a:off x="6016800" y="1834125"/>
            <a:ext cx="2606100" cy="2273100"/>
          </a:xfrm>
          <a:prstGeom prst="rect">
            <a:avLst/>
          </a:prstGeom>
          <a:solidFill>
            <a:srgbClr val="FFFFFF">
              <a:alpha val="10000"/>
            </a:srgbClr>
          </a:solidFill>
        </p:spPr>
        <p:txBody>
          <a:bodyPr anchorCtr="0" anchor="t" bIns="91425" lIns="182875" spcFirstLastPara="1" rIns="137150" wrap="square" tIns="182875">
            <a:noAutofit/>
          </a:bodyPr>
          <a:lstStyle/>
          <a:p>
            <a:pPr indent="0" lvl="0" marL="0" rtl="0" algn="l">
              <a:lnSpc>
                <a:spcPct val="105000"/>
              </a:lnSpc>
              <a:spcBef>
                <a:spcPts val="0"/>
              </a:spcBef>
              <a:spcAft>
                <a:spcPts val="1000"/>
              </a:spcAft>
              <a:buNone/>
            </a:pPr>
            <a:r>
              <a:rPr lang="en"/>
              <a:t>Samenwerken met lokale overheden en universiteiten om partnerschappen op te bouwen en initiatieven te ondersteunen die inclusieve en rechtvaardige toegang bevorderen.</a:t>
            </a:r>
            <a:endParaRPr/>
          </a:p>
        </p:txBody>
      </p:sp>
      <p:sp>
        <p:nvSpPr>
          <p:cNvPr id="531" name="Google Shape;531;p84"/>
          <p:cNvSpPr txBox="1"/>
          <p:nvPr>
            <p:ph idx="1" type="body"/>
          </p:nvPr>
        </p:nvSpPr>
        <p:spPr>
          <a:xfrm>
            <a:off x="457200" y="1834125"/>
            <a:ext cx="2606100" cy="22731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182875" spcFirstLastPara="1" rIns="182875" wrap="square" tIns="182875">
            <a:noAutofit/>
          </a:bodyPr>
          <a:lstStyle/>
          <a:p>
            <a:pPr indent="0" lvl="0" marL="0" rtl="0" algn="l">
              <a:lnSpc>
                <a:spcPct val="105000"/>
              </a:lnSpc>
              <a:spcBef>
                <a:spcPts val="0"/>
              </a:spcBef>
              <a:spcAft>
                <a:spcPts val="1000"/>
              </a:spcAft>
              <a:buSzPts val="1018"/>
              <a:buNone/>
            </a:pPr>
            <a:r>
              <a:rPr lang="en"/>
              <a:t>Blijf op de hoogte van juridische en beleidsontwikkelingen om effectief te pleiten voor de toegang van vluchtelingen en immigranten tot hoger onderwijs.</a:t>
            </a:r>
            <a:endParaRPr sz="1400"/>
          </a:p>
        </p:txBody>
      </p:sp>
      <p:sp>
        <p:nvSpPr>
          <p:cNvPr id="532" name="Google Shape;532;p8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Effectieve strategieën voor belangenbehartiging</a:t>
            </a:r>
            <a:endParaRPr sz="2520"/>
          </a:p>
        </p:txBody>
      </p:sp>
      <p:sp>
        <p:nvSpPr>
          <p:cNvPr id="533" name="Google Shape;533;p84"/>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534" name="Google Shape;534;p84"/>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535" name="Google Shape;535;p84"/>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5"/>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Advocate for the rights of refugees and immigrants to access higher education</a:t>
            </a:r>
            <a:endParaRPr/>
          </a:p>
        </p:txBody>
      </p:sp>
      <p:sp>
        <p:nvSpPr>
          <p:cNvPr id="541" name="Google Shape;541;p85"/>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Collaborate with local authorities and universities to create inclusive and equitable opportunities</a:t>
            </a:r>
            <a:endParaRPr/>
          </a:p>
        </p:txBody>
      </p:sp>
      <p:cxnSp>
        <p:nvCxnSpPr>
          <p:cNvPr id="542" name="Google Shape;542;p85"/>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543" name="Google Shape;543;p85"/>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
        <p:nvSpPr>
          <p:cNvPr id="544" name="Google Shape;544;p8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Geïnformeerd blijven en samenwerken voor gelijke kansen</a:t>
            </a:r>
            <a:endParaRPr sz="2520"/>
          </a:p>
        </p:txBody>
      </p:sp>
      <p:sp>
        <p:nvSpPr>
          <p:cNvPr id="545" name="Google Shape;545;p85"/>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Blijf op de hoogte van juridische en beleidsontwikkelingen met betrekking tot hoger onderwijs voor vluchtelingen en immigranten</a:t>
            </a:r>
            <a:endParaRPr sz="1400"/>
          </a:p>
        </p:txBody>
      </p:sp>
      <p:cxnSp>
        <p:nvCxnSpPr>
          <p:cNvPr id="546" name="Google Shape;546;p85"/>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Light">
  <a:themeElements>
    <a:clrScheme name="Custom">
      <a:dk1>
        <a:srgbClr val="000000"/>
      </a:dk1>
      <a:lt1>
        <a:srgbClr val="FFFFFF"/>
      </a:lt1>
      <a:dk2>
        <a:srgbClr val="636B61"/>
      </a:dk2>
      <a:lt2>
        <a:srgbClr val="FFFFFF"/>
      </a:lt2>
      <a:accent1>
        <a:srgbClr val="0254DB"/>
      </a:accent1>
      <a:accent2>
        <a:srgbClr val="B5D6B2"/>
      </a:accent2>
      <a:accent3>
        <a:srgbClr val="F8B484"/>
      </a:accent3>
      <a:accent4>
        <a:srgbClr val="A54657"/>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lus Light">
  <a:themeElements>
    <a:clrScheme name="Custom">
      <a:dk1>
        <a:srgbClr val="000000"/>
      </a:dk1>
      <a:lt1>
        <a:srgbClr val="FFFFFF"/>
      </a:lt1>
      <a:dk2>
        <a:srgbClr val="636B61"/>
      </a:dk2>
      <a:lt2>
        <a:srgbClr val="FFFFFF"/>
      </a:lt2>
      <a:accent1>
        <a:srgbClr val="0254DB"/>
      </a:accent1>
      <a:accent2>
        <a:srgbClr val="B5D6B2"/>
      </a:accent2>
      <a:accent3>
        <a:srgbClr val="F8B484"/>
      </a:accent3>
      <a:accent4>
        <a:srgbClr val="A54657"/>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