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8" r:id="rId4"/>
    <p:sldMasterId id="214748367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</p:sldIdLst>
  <p:sldSz cy="5143500" cx="9144000"/>
  <p:notesSz cx="6858000" cy="9144000"/>
  <p:embeddedFontLst>
    <p:embeddedFont>
      <p:font typeface="Hanken Grotesk"/>
      <p:regular r:id="rId24"/>
      <p:bold r:id="rId25"/>
      <p:italic r:id="rId26"/>
      <p:boldItalic r:id="rId27"/>
    </p:embeddedFont>
    <p:embeddedFont>
      <p:font typeface="Hanken Grotesk SemiBold"/>
      <p:regular r:id="rId28"/>
      <p:bold r:id="rId29"/>
      <p:italic r:id="rId30"/>
      <p:boldItalic r:id="rId31"/>
    </p:embeddedFont>
    <p:embeddedFont>
      <p:font typeface="Inter"/>
      <p:regular r:id="rId32"/>
      <p:bold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font" Target="fonts/HankenGrotesk-regular.fntdata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HankenGrotesk-italic.fntdata"/><Relationship Id="rId25" Type="http://schemas.openxmlformats.org/officeDocument/2006/relationships/font" Target="fonts/HankenGrotesk-bold.fntdata"/><Relationship Id="rId28" Type="http://schemas.openxmlformats.org/officeDocument/2006/relationships/font" Target="fonts/HankenGroteskSemiBold-regular.fntdata"/><Relationship Id="rId27" Type="http://schemas.openxmlformats.org/officeDocument/2006/relationships/font" Target="fonts/HankenGrotesk-bold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HankenGroteskSemiBold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HankenGroteskSemiBold-boldItalic.fntdata"/><Relationship Id="rId30" Type="http://schemas.openxmlformats.org/officeDocument/2006/relationships/font" Target="fonts/HankenGroteskSemiBold-italic.fntdata"/><Relationship Id="rId11" Type="http://schemas.openxmlformats.org/officeDocument/2006/relationships/slide" Target="slides/slide5.xml"/><Relationship Id="rId33" Type="http://schemas.openxmlformats.org/officeDocument/2006/relationships/font" Target="fonts/Inter-bold.fntdata"/><Relationship Id="rId10" Type="http://schemas.openxmlformats.org/officeDocument/2006/relationships/slide" Target="slides/slide4.xml"/><Relationship Id="rId32" Type="http://schemas.openxmlformats.org/officeDocument/2006/relationships/font" Target="fonts/Inter-regular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SLIDES_API207962964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SLIDES_API207962964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SLIDES_API2079629640_11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SLIDES_API2079629640_1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SLIDES_API2079629640_13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SLIDES_API2079629640_13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SLIDES_API2079629640_14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SLIDES_API2079629640_14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SLIDES_API2079629640_15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SLIDES_API2079629640_15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SLIDES_API2079629640_17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SLIDES_API2079629640_17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SLIDES_API2079629640_18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SLIDES_API2079629640_18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SLIDES_API2079629640_19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SLIDES_API2079629640_19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SLIDES_API2079629640_2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SLIDES_API2079629640_2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SLIDES_API207962964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SLIDES_API207962964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SLIDES_API2079629640_2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SLIDES_API2079629640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SLIDES_API2079629640_3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SLIDES_API2079629640_3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SLIDES_API2079629640_5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SLIDES_API2079629640_5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SLIDES_API2079629640_6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SLIDES_API2079629640_6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SLIDES_API2079629640_7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SLIDES_API2079629640_7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SLIDES_API2079629640_9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SLIDES_API2079629640_9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SLIDES_API2079629640_10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SLIDES_API2079629640_10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1029150" y="1563750"/>
            <a:ext cx="5715000" cy="201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56" name="Google Shape;56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E46962"/>
          </p15:clr>
        </p15:guide>
        <p15:guide id="2" pos="432">
          <p15:clr>
            <a:srgbClr val="E46962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2">
  <p:cSld name="CUSTOM_2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/>
          <p:nvPr/>
        </p:nvSpPr>
        <p:spPr>
          <a:xfrm>
            <a:off x="-16850" y="0"/>
            <a:ext cx="6076500" cy="514350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15"/>
          <p:cNvSpPr txBox="1"/>
          <p:nvPr>
            <p:ph type="title"/>
          </p:nvPr>
        </p:nvSpPr>
        <p:spPr>
          <a:xfrm>
            <a:off x="457200" y="445025"/>
            <a:ext cx="5602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9pPr>
          </a:lstStyle>
          <a:p/>
        </p:txBody>
      </p:sp>
      <p:sp>
        <p:nvSpPr>
          <p:cNvPr id="60" name="Google Shape;60;p15"/>
          <p:cNvSpPr txBox="1"/>
          <p:nvPr>
            <p:ph idx="1" type="body"/>
          </p:nvPr>
        </p:nvSpPr>
        <p:spPr>
          <a:xfrm>
            <a:off x="457200" y="1017725"/>
            <a:ext cx="5321100" cy="395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E46962"/>
          </p15:clr>
        </p15:guide>
        <p15:guide id="2" pos="2880">
          <p15:clr>
            <a:srgbClr val="E46962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3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457200" y="1140000"/>
            <a:ext cx="8229600" cy="342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1pPr>
            <a:lvl2pPr indent="-3302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2pPr>
            <a:lvl3pPr indent="-3302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3pPr>
            <a:lvl4pPr indent="-3302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4pPr>
            <a:lvl5pPr indent="-3302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5pPr>
            <a:lvl6pPr indent="-3302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6pPr>
            <a:lvl7pPr indent="-3302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7pPr>
            <a:lvl8pPr indent="-3302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8pPr>
            <a:lvl9pPr indent="-3302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_2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7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66" name="Google Shape;66;p17"/>
          <p:cNvSpPr txBox="1"/>
          <p:nvPr>
            <p:ph idx="1" type="body"/>
          </p:nvPr>
        </p:nvSpPr>
        <p:spPr>
          <a:xfrm>
            <a:off x="457200" y="1140000"/>
            <a:ext cx="4114800" cy="342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1pPr>
            <a:lvl2pPr indent="-3302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2pPr>
            <a:lvl3pPr indent="-3302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3pPr>
            <a:lvl4pPr indent="-3302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4pPr>
            <a:lvl5pPr indent="-3302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5pPr>
            <a:lvl6pPr indent="-3302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6pPr>
            <a:lvl7pPr indent="-3302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7pPr>
            <a:lvl8pPr indent="-3302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8pPr>
            <a:lvl9pPr indent="-3302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1">
  <p:cSld name="CUSTOM_3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8"/>
          <p:cNvSpPr/>
          <p:nvPr/>
        </p:nvSpPr>
        <p:spPr>
          <a:xfrm>
            <a:off x="-6250" y="143750"/>
            <a:ext cx="9150300" cy="4857300"/>
          </a:xfrm>
          <a:prstGeom prst="rect">
            <a:avLst/>
          </a:prstGeom>
          <a:solidFill>
            <a:srgbClr val="FFFFFF">
              <a:alpha val="96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8"/>
          <p:cNvSpPr/>
          <p:nvPr/>
        </p:nvSpPr>
        <p:spPr>
          <a:xfrm>
            <a:off x="734713" y="2673400"/>
            <a:ext cx="361800" cy="3618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→</a:t>
            </a:r>
            <a:endParaRPr b="1" sz="1800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0" name="Google Shape;70;p18"/>
          <p:cNvSpPr/>
          <p:nvPr/>
        </p:nvSpPr>
        <p:spPr>
          <a:xfrm>
            <a:off x="734700" y="3894725"/>
            <a:ext cx="361800" cy="3618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→</a:t>
            </a:r>
            <a:endParaRPr b="1" sz="1800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1" name="Google Shape;71;p18"/>
          <p:cNvSpPr txBox="1"/>
          <p:nvPr>
            <p:ph idx="1" type="body"/>
          </p:nvPr>
        </p:nvSpPr>
        <p:spPr>
          <a:xfrm>
            <a:off x="1373975" y="2361292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2" type="body"/>
          </p:nvPr>
        </p:nvSpPr>
        <p:spPr>
          <a:xfrm>
            <a:off x="1373975" y="3582596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3" name="Google Shape;73;p18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74" name="Google Shape;74;p18"/>
          <p:cNvSpPr txBox="1"/>
          <p:nvPr>
            <p:ph idx="3" type="body"/>
          </p:nvPr>
        </p:nvSpPr>
        <p:spPr>
          <a:xfrm>
            <a:off x="1373975" y="1140000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5" name="Google Shape;75;p18"/>
          <p:cNvSpPr/>
          <p:nvPr/>
        </p:nvSpPr>
        <p:spPr>
          <a:xfrm>
            <a:off x="734713" y="1452088"/>
            <a:ext cx="361800" cy="3618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→</a:t>
            </a:r>
            <a:endParaRPr b="1" sz="1800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2">
  <p:cSld name="CUSTOM_3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9"/>
          <p:cNvSpPr txBox="1"/>
          <p:nvPr>
            <p:ph idx="1" type="body"/>
          </p:nvPr>
        </p:nvSpPr>
        <p:spPr>
          <a:xfrm>
            <a:off x="457200" y="1607925"/>
            <a:ext cx="2606100" cy="21822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8" name="Google Shape;78;p19"/>
          <p:cNvSpPr txBox="1"/>
          <p:nvPr>
            <p:ph idx="2" type="body"/>
          </p:nvPr>
        </p:nvSpPr>
        <p:spPr>
          <a:xfrm>
            <a:off x="3237000" y="1607925"/>
            <a:ext cx="2606100" cy="21822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9" name="Google Shape;79;p19"/>
          <p:cNvSpPr txBox="1"/>
          <p:nvPr>
            <p:ph idx="3" type="body"/>
          </p:nvPr>
        </p:nvSpPr>
        <p:spPr>
          <a:xfrm>
            <a:off x="6016800" y="1607925"/>
            <a:ext cx="2606100" cy="21822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0" name="Google Shape;80;p19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cxnSp>
        <p:nvCxnSpPr>
          <p:cNvPr id="81" name="Google Shape;81;p19"/>
          <p:cNvCxnSpPr/>
          <p:nvPr/>
        </p:nvCxnSpPr>
        <p:spPr>
          <a:xfrm>
            <a:off x="457200" y="1599075"/>
            <a:ext cx="0" cy="2199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2" name="Google Shape;82;p19"/>
          <p:cNvCxnSpPr/>
          <p:nvPr/>
        </p:nvCxnSpPr>
        <p:spPr>
          <a:xfrm>
            <a:off x="3237000" y="1599075"/>
            <a:ext cx="0" cy="2199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3" name="Google Shape;83;p19"/>
          <p:cNvCxnSpPr/>
          <p:nvPr/>
        </p:nvCxnSpPr>
        <p:spPr>
          <a:xfrm>
            <a:off x="6016800" y="1599075"/>
            <a:ext cx="0" cy="2199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3">
  <p:cSld name="CUSTOM_3_2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0"/>
          <p:cNvSpPr txBox="1"/>
          <p:nvPr>
            <p:ph idx="1" type="body"/>
          </p:nvPr>
        </p:nvSpPr>
        <p:spPr>
          <a:xfrm>
            <a:off x="1373975" y="2361292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6" name="Google Shape;86;p20"/>
          <p:cNvSpPr txBox="1"/>
          <p:nvPr>
            <p:ph idx="2" type="body"/>
          </p:nvPr>
        </p:nvSpPr>
        <p:spPr>
          <a:xfrm>
            <a:off x="1373975" y="3582596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7" name="Google Shape;87;p20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88" name="Google Shape;88;p20"/>
          <p:cNvSpPr txBox="1"/>
          <p:nvPr>
            <p:ph idx="3" type="body"/>
          </p:nvPr>
        </p:nvSpPr>
        <p:spPr>
          <a:xfrm>
            <a:off x="1373975" y="1140000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9" name="Google Shape;89;p20"/>
          <p:cNvSpPr/>
          <p:nvPr/>
        </p:nvSpPr>
        <p:spPr>
          <a:xfrm>
            <a:off x="734713" y="1452100"/>
            <a:ext cx="361800" cy="3618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1</a:t>
            </a:r>
            <a:endParaRPr b="1" sz="1800">
              <a:solidFill>
                <a:schemeClr val="accent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90" name="Google Shape;90;p20"/>
          <p:cNvSpPr/>
          <p:nvPr/>
        </p:nvSpPr>
        <p:spPr>
          <a:xfrm>
            <a:off x="734700" y="2673413"/>
            <a:ext cx="361800" cy="3618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2</a:t>
            </a:r>
            <a:endParaRPr b="1" sz="1800">
              <a:solidFill>
                <a:schemeClr val="accent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91" name="Google Shape;91;p20"/>
          <p:cNvSpPr/>
          <p:nvPr/>
        </p:nvSpPr>
        <p:spPr>
          <a:xfrm>
            <a:off x="734725" y="3894738"/>
            <a:ext cx="361800" cy="3618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3</a:t>
            </a:r>
            <a:endParaRPr b="1" sz="1800">
              <a:solidFill>
                <a:schemeClr val="accent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3 1">
  <p:cSld name="CUSTOM_3_2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1"/>
          <p:cNvSpPr txBox="1"/>
          <p:nvPr>
            <p:ph idx="1" type="body"/>
          </p:nvPr>
        </p:nvSpPr>
        <p:spPr>
          <a:xfrm>
            <a:off x="457200" y="2361293"/>
            <a:ext cx="68625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4" name="Google Shape;94;p21"/>
          <p:cNvSpPr txBox="1"/>
          <p:nvPr>
            <p:ph idx="2" type="body"/>
          </p:nvPr>
        </p:nvSpPr>
        <p:spPr>
          <a:xfrm>
            <a:off x="457200" y="3582599"/>
            <a:ext cx="68625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5" name="Google Shape;95;p21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96" name="Google Shape;96;p21"/>
          <p:cNvSpPr txBox="1"/>
          <p:nvPr>
            <p:ph idx="3" type="body"/>
          </p:nvPr>
        </p:nvSpPr>
        <p:spPr>
          <a:xfrm>
            <a:off x="457200" y="1140000"/>
            <a:ext cx="68625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4">
  <p:cSld name="CUSTOM_3_2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2"/>
          <p:cNvSpPr txBox="1"/>
          <p:nvPr>
            <p:ph idx="1" type="body"/>
          </p:nvPr>
        </p:nvSpPr>
        <p:spPr>
          <a:xfrm>
            <a:off x="489150" y="2727525"/>
            <a:ext cx="2606100" cy="18480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04800" lvl="0" marL="4572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 algn="ctr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9" name="Google Shape;99;p22"/>
          <p:cNvSpPr txBox="1"/>
          <p:nvPr>
            <p:ph idx="2" type="body"/>
          </p:nvPr>
        </p:nvSpPr>
        <p:spPr>
          <a:xfrm>
            <a:off x="3268950" y="2727525"/>
            <a:ext cx="2606100" cy="18480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04800" lvl="0" marL="4572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 algn="ctr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0" name="Google Shape;100;p22"/>
          <p:cNvSpPr txBox="1"/>
          <p:nvPr>
            <p:ph idx="3" type="body"/>
          </p:nvPr>
        </p:nvSpPr>
        <p:spPr>
          <a:xfrm>
            <a:off x="6048750" y="2727525"/>
            <a:ext cx="2606100" cy="18480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04800" lvl="0" marL="4572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 algn="ctr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1" name="Google Shape;101;p22"/>
          <p:cNvSpPr/>
          <p:nvPr/>
        </p:nvSpPr>
        <p:spPr>
          <a:xfrm>
            <a:off x="1333794" y="1597025"/>
            <a:ext cx="916800" cy="9168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1</a:t>
            </a:r>
            <a:endParaRPr b="1" sz="2800">
              <a:solidFill>
                <a:schemeClr val="dk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102" name="Google Shape;102;p22"/>
          <p:cNvSpPr/>
          <p:nvPr/>
        </p:nvSpPr>
        <p:spPr>
          <a:xfrm>
            <a:off x="4113597" y="1597025"/>
            <a:ext cx="916800" cy="9168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2</a:t>
            </a:r>
            <a:endParaRPr b="1" sz="2800">
              <a:solidFill>
                <a:schemeClr val="dk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103" name="Google Shape;103;p22"/>
          <p:cNvSpPr/>
          <p:nvPr/>
        </p:nvSpPr>
        <p:spPr>
          <a:xfrm>
            <a:off x="6893399" y="1597025"/>
            <a:ext cx="916800" cy="9168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3</a:t>
            </a:r>
            <a:endParaRPr b="1" sz="2800">
              <a:solidFill>
                <a:schemeClr val="dk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104" name="Google Shape;104;p22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5">
  <p:cSld name="CUSTOM_3_2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3"/>
          <p:cNvSpPr txBox="1"/>
          <p:nvPr>
            <p:ph idx="1" type="body"/>
          </p:nvPr>
        </p:nvSpPr>
        <p:spPr>
          <a:xfrm>
            <a:off x="457200" y="1834125"/>
            <a:ext cx="2606100" cy="22731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182875" spcFirstLastPara="1" rIns="137150" wrap="square" tIns="18287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7" name="Google Shape;107;p23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08" name="Google Shape;108;p23"/>
          <p:cNvSpPr/>
          <p:nvPr/>
        </p:nvSpPr>
        <p:spPr>
          <a:xfrm>
            <a:off x="457204" y="1472400"/>
            <a:ext cx="476700" cy="3618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4643E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1</a:t>
            </a:r>
            <a:endParaRPr b="1" sz="1800">
              <a:solidFill>
                <a:schemeClr val="dk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109" name="Google Shape;109;p23"/>
          <p:cNvSpPr/>
          <p:nvPr/>
        </p:nvSpPr>
        <p:spPr>
          <a:xfrm>
            <a:off x="3237004" y="1472400"/>
            <a:ext cx="476700" cy="3618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4643E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2</a:t>
            </a:r>
            <a:endParaRPr b="1" sz="1800">
              <a:solidFill>
                <a:schemeClr val="dk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110" name="Google Shape;110;p23"/>
          <p:cNvSpPr/>
          <p:nvPr/>
        </p:nvSpPr>
        <p:spPr>
          <a:xfrm>
            <a:off x="6016804" y="1472400"/>
            <a:ext cx="476700" cy="3618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4643E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3</a:t>
            </a:r>
            <a:endParaRPr b="1" sz="1800">
              <a:solidFill>
                <a:schemeClr val="dk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111" name="Google Shape;111;p23"/>
          <p:cNvSpPr txBox="1"/>
          <p:nvPr>
            <p:ph idx="2" type="body"/>
          </p:nvPr>
        </p:nvSpPr>
        <p:spPr>
          <a:xfrm>
            <a:off x="3237000" y="1834125"/>
            <a:ext cx="2606100" cy="22731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182875" spcFirstLastPara="1" rIns="137150" wrap="square" tIns="18287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2" name="Google Shape;112;p23"/>
          <p:cNvSpPr txBox="1"/>
          <p:nvPr>
            <p:ph idx="3" type="body"/>
          </p:nvPr>
        </p:nvSpPr>
        <p:spPr>
          <a:xfrm>
            <a:off x="6016800" y="1834125"/>
            <a:ext cx="2606100" cy="22731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182875" spcFirstLastPara="1" rIns="137150" wrap="square" tIns="18287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section-1">
  <p:cSld name="CUSTOM_3_2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4"/>
          <p:cNvSpPr/>
          <p:nvPr/>
        </p:nvSpPr>
        <p:spPr>
          <a:xfrm>
            <a:off x="457350" y="1370700"/>
            <a:ext cx="2606100" cy="3201300"/>
          </a:xfrm>
          <a:prstGeom prst="rect">
            <a:avLst/>
          </a:prstGeom>
          <a:solidFill>
            <a:srgbClr val="FFFFFF">
              <a:alpha val="19620"/>
            </a:srgbClr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018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15" name="Google Shape;115;p24"/>
          <p:cNvSpPr/>
          <p:nvPr/>
        </p:nvSpPr>
        <p:spPr>
          <a:xfrm>
            <a:off x="3237075" y="1370700"/>
            <a:ext cx="2606100" cy="3201300"/>
          </a:xfrm>
          <a:prstGeom prst="rect">
            <a:avLst/>
          </a:prstGeom>
          <a:solidFill>
            <a:srgbClr val="FFFFFF">
              <a:alpha val="19620"/>
            </a:srgbClr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>
              <a:solidFill>
                <a:schemeClr val="accent1"/>
              </a:solidFill>
              <a:latin typeface="Hanken Grotesk SemiBold"/>
              <a:ea typeface="Hanken Grotesk SemiBold"/>
              <a:cs typeface="Hanken Grotesk SemiBold"/>
              <a:sym typeface="Hanken Grotesk SemiBold"/>
            </a:endParaRPr>
          </a:p>
        </p:txBody>
      </p:sp>
      <p:sp>
        <p:nvSpPr>
          <p:cNvPr id="116" name="Google Shape;116;p24"/>
          <p:cNvSpPr/>
          <p:nvPr/>
        </p:nvSpPr>
        <p:spPr>
          <a:xfrm>
            <a:off x="6016800" y="1370700"/>
            <a:ext cx="2606100" cy="3201300"/>
          </a:xfrm>
          <a:prstGeom prst="rect">
            <a:avLst/>
          </a:prstGeom>
          <a:solidFill>
            <a:srgbClr val="FFFFFF">
              <a:alpha val="19620"/>
            </a:srgbClr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17" name="Google Shape;117;p24"/>
          <p:cNvSpPr txBox="1"/>
          <p:nvPr>
            <p:ph idx="1" type="body"/>
          </p:nvPr>
        </p:nvSpPr>
        <p:spPr>
          <a:xfrm>
            <a:off x="457200" y="1902000"/>
            <a:ext cx="2606100" cy="26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18" name="Google Shape;118;p24"/>
          <p:cNvSpPr txBox="1"/>
          <p:nvPr>
            <p:ph idx="2" type="body"/>
          </p:nvPr>
        </p:nvSpPr>
        <p:spPr>
          <a:xfrm>
            <a:off x="3237075" y="1901900"/>
            <a:ext cx="2606100" cy="26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19" name="Google Shape;119;p24"/>
          <p:cNvSpPr txBox="1"/>
          <p:nvPr>
            <p:ph idx="3" type="body"/>
          </p:nvPr>
        </p:nvSpPr>
        <p:spPr>
          <a:xfrm>
            <a:off x="6016800" y="1902000"/>
            <a:ext cx="2606100" cy="26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20" name="Google Shape;120;p24"/>
          <p:cNvSpPr txBox="1"/>
          <p:nvPr>
            <p:ph idx="4" type="subTitle"/>
          </p:nvPr>
        </p:nvSpPr>
        <p:spPr>
          <a:xfrm>
            <a:off x="457200" y="1370125"/>
            <a:ext cx="2606100" cy="572700"/>
          </a:xfrm>
          <a:prstGeom prst="rect">
            <a:avLst/>
          </a:prstGeom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0" lvl="0" mar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5" type="subTitle"/>
          </p:nvPr>
        </p:nvSpPr>
        <p:spPr>
          <a:xfrm>
            <a:off x="3237000" y="1370125"/>
            <a:ext cx="2606100" cy="572700"/>
          </a:xfrm>
          <a:prstGeom prst="rect">
            <a:avLst/>
          </a:prstGeom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0" lvl="0" mar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6" type="subTitle"/>
          </p:nvPr>
        </p:nvSpPr>
        <p:spPr>
          <a:xfrm>
            <a:off x="6016800" y="1370125"/>
            <a:ext cx="2606100" cy="572700"/>
          </a:xfrm>
          <a:prstGeom prst="rect">
            <a:avLst/>
          </a:prstGeom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0" lvl="0" mar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section-2">
  <p:cSld name="CUSTOM_3_2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5"/>
          <p:cNvSpPr txBox="1"/>
          <p:nvPr>
            <p:ph idx="1" type="body"/>
          </p:nvPr>
        </p:nvSpPr>
        <p:spPr>
          <a:xfrm>
            <a:off x="457200" y="2132925"/>
            <a:ext cx="2606100" cy="24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6" name="Google Shape;126;p25"/>
          <p:cNvSpPr txBox="1"/>
          <p:nvPr>
            <p:ph idx="2" type="subTitle"/>
          </p:nvPr>
        </p:nvSpPr>
        <p:spPr>
          <a:xfrm>
            <a:off x="457200" y="1477250"/>
            <a:ext cx="2606100" cy="531300"/>
          </a:xfrm>
          <a:prstGeom prst="rect">
            <a:avLst/>
          </a:prstGeom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0" lvl="0" mar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7" name="Google Shape;127;p25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28" name="Google Shape;128;p25"/>
          <p:cNvSpPr txBox="1"/>
          <p:nvPr>
            <p:ph idx="3" type="body"/>
          </p:nvPr>
        </p:nvSpPr>
        <p:spPr>
          <a:xfrm>
            <a:off x="3268950" y="2132925"/>
            <a:ext cx="2606100" cy="24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9" name="Google Shape;129;p25"/>
          <p:cNvSpPr txBox="1"/>
          <p:nvPr>
            <p:ph idx="4" type="subTitle"/>
          </p:nvPr>
        </p:nvSpPr>
        <p:spPr>
          <a:xfrm>
            <a:off x="3268950" y="1477250"/>
            <a:ext cx="2606100" cy="531300"/>
          </a:xfrm>
          <a:prstGeom prst="rect">
            <a:avLst/>
          </a:prstGeom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0" lvl="0" mar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0" name="Google Shape;130;p25"/>
          <p:cNvSpPr txBox="1"/>
          <p:nvPr>
            <p:ph idx="5" type="body"/>
          </p:nvPr>
        </p:nvSpPr>
        <p:spPr>
          <a:xfrm>
            <a:off x="6080700" y="2132925"/>
            <a:ext cx="2606100" cy="24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1" name="Google Shape;131;p25"/>
          <p:cNvSpPr txBox="1"/>
          <p:nvPr>
            <p:ph idx="6" type="subTitle"/>
          </p:nvPr>
        </p:nvSpPr>
        <p:spPr>
          <a:xfrm>
            <a:off x="6080700" y="1477250"/>
            <a:ext cx="2606100" cy="531300"/>
          </a:xfrm>
          <a:prstGeom prst="rect">
            <a:avLst/>
          </a:prstGeom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0" lvl="0" mar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section-3">
  <p:cSld name="CUSTOM_3_2_1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6"/>
          <p:cNvSpPr/>
          <p:nvPr/>
        </p:nvSpPr>
        <p:spPr>
          <a:xfrm>
            <a:off x="-6250" y="143750"/>
            <a:ext cx="9150300" cy="4857300"/>
          </a:xfrm>
          <a:prstGeom prst="rect">
            <a:avLst/>
          </a:prstGeom>
          <a:solidFill>
            <a:srgbClr val="FFFFFF">
              <a:alpha val="96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26"/>
          <p:cNvSpPr txBox="1"/>
          <p:nvPr>
            <p:ph idx="1" type="body"/>
          </p:nvPr>
        </p:nvSpPr>
        <p:spPr>
          <a:xfrm>
            <a:off x="2064350" y="1140000"/>
            <a:ext cx="5252100" cy="9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35" name="Google Shape;135;p26"/>
          <p:cNvSpPr txBox="1"/>
          <p:nvPr>
            <p:ph idx="2" type="body"/>
          </p:nvPr>
        </p:nvSpPr>
        <p:spPr>
          <a:xfrm>
            <a:off x="2064350" y="2361288"/>
            <a:ext cx="5252100" cy="9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36" name="Google Shape;136;p26"/>
          <p:cNvSpPr txBox="1"/>
          <p:nvPr>
            <p:ph idx="3" type="subTitle"/>
          </p:nvPr>
        </p:nvSpPr>
        <p:spPr>
          <a:xfrm>
            <a:off x="457200" y="1140100"/>
            <a:ext cx="14040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26"/>
          <p:cNvSpPr txBox="1"/>
          <p:nvPr>
            <p:ph idx="4" type="subTitle"/>
          </p:nvPr>
        </p:nvSpPr>
        <p:spPr>
          <a:xfrm>
            <a:off x="457200" y="2361338"/>
            <a:ext cx="14040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26"/>
          <p:cNvSpPr txBox="1"/>
          <p:nvPr>
            <p:ph idx="5" type="subTitle"/>
          </p:nvPr>
        </p:nvSpPr>
        <p:spPr>
          <a:xfrm>
            <a:off x="457200" y="3582600"/>
            <a:ext cx="14040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26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40" name="Google Shape;140;p26"/>
          <p:cNvSpPr txBox="1"/>
          <p:nvPr>
            <p:ph idx="6" type="body"/>
          </p:nvPr>
        </p:nvSpPr>
        <p:spPr>
          <a:xfrm>
            <a:off x="2064350" y="3582588"/>
            <a:ext cx="5252100" cy="9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 1">
  <p:cSld name="CUSTOM_3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/>
          <p:nvPr/>
        </p:nvSpPr>
        <p:spPr>
          <a:xfrm>
            <a:off x="-6250" y="143750"/>
            <a:ext cx="9150300" cy="4857300"/>
          </a:xfrm>
          <a:prstGeom prst="rect">
            <a:avLst/>
          </a:prstGeom>
          <a:solidFill>
            <a:srgbClr val="FFFFFF">
              <a:alpha val="96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7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44" name="Google Shape;144;p27"/>
          <p:cNvSpPr txBox="1"/>
          <p:nvPr>
            <p:ph idx="1" type="body"/>
          </p:nvPr>
        </p:nvSpPr>
        <p:spPr>
          <a:xfrm>
            <a:off x="457200" y="1834900"/>
            <a:ext cx="37761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◦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145" name="Google Shape;145;p27"/>
          <p:cNvSpPr txBox="1"/>
          <p:nvPr>
            <p:ph idx="2" type="body"/>
          </p:nvPr>
        </p:nvSpPr>
        <p:spPr>
          <a:xfrm>
            <a:off x="4800400" y="1834900"/>
            <a:ext cx="37761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◦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146" name="Google Shape;146;p27"/>
          <p:cNvSpPr txBox="1"/>
          <p:nvPr>
            <p:ph idx="3" type="subTitle"/>
          </p:nvPr>
        </p:nvSpPr>
        <p:spPr>
          <a:xfrm>
            <a:off x="457200" y="1164900"/>
            <a:ext cx="37761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9pPr>
          </a:lstStyle>
          <a:p/>
        </p:txBody>
      </p:sp>
      <p:sp>
        <p:nvSpPr>
          <p:cNvPr id="147" name="Google Shape;147;p27"/>
          <p:cNvSpPr txBox="1"/>
          <p:nvPr>
            <p:ph idx="4" type="subTitle"/>
          </p:nvPr>
        </p:nvSpPr>
        <p:spPr>
          <a:xfrm>
            <a:off x="4800400" y="1164900"/>
            <a:ext cx="37761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E46962"/>
          </p15:clr>
        </p15:guide>
        <p15:guide id="2" pos="2880">
          <p15:clr>
            <a:srgbClr val="E46962"/>
          </p15:clr>
        </p15:guide>
        <p15:guide id="3" pos="288">
          <p15:clr>
            <a:srgbClr val="E46962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 1 1">
  <p:cSld name="CUSTOM_3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8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50" name="Google Shape;150;p28"/>
          <p:cNvSpPr txBox="1"/>
          <p:nvPr>
            <p:ph idx="1" type="body"/>
          </p:nvPr>
        </p:nvSpPr>
        <p:spPr>
          <a:xfrm>
            <a:off x="457200" y="1834900"/>
            <a:ext cx="37761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◦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151" name="Google Shape;151;p28"/>
          <p:cNvSpPr txBox="1"/>
          <p:nvPr>
            <p:ph idx="2" type="body"/>
          </p:nvPr>
        </p:nvSpPr>
        <p:spPr>
          <a:xfrm>
            <a:off x="4800400" y="1834900"/>
            <a:ext cx="37761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◦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152" name="Google Shape;152;p28"/>
          <p:cNvSpPr txBox="1"/>
          <p:nvPr>
            <p:ph idx="3" type="subTitle"/>
          </p:nvPr>
        </p:nvSpPr>
        <p:spPr>
          <a:xfrm>
            <a:off x="457200" y="1164900"/>
            <a:ext cx="37761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9pPr>
          </a:lstStyle>
          <a:p/>
        </p:txBody>
      </p:sp>
      <p:sp>
        <p:nvSpPr>
          <p:cNvPr id="153" name="Google Shape;153;p28"/>
          <p:cNvSpPr txBox="1"/>
          <p:nvPr>
            <p:ph idx="4" type="subTitle"/>
          </p:nvPr>
        </p:nvSpPr>
        <p:spPr>
          <a:xfrm>
            <a:off x="4800400" y="1164900"/>
            <a:ext cx="37761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E46962"/>
          </p15:clr>
        </p15:guide>
        <p15:guide id="2" pos="2880">
          <p15:clr>
            <a:srgbClr val="E46962"/>
          </p15:clr>
        </p15:guide>
        <p15:guide id="3" pos="288">
          <p15:clr>
            <a:srgbClr val="E46962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1">
  <p:cSld name="CUSTOM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9"/>
          <p:cNvSpPr/>
          <p:nvPr/>
        </p:nvSpPr>
        <p:spPr>
          <a:xfrm>
            <a:off x="-7275" y="-21825"/>
            <a:ext cx="9144000" cy="5143500"/>
          </a:xfrm>
          <a:prstGeom prst="rect">
            <a:avLst/>
          </a:prstGeom>
          <a:solidFill>
            <a:srgbClr val="FFFFFF">
              <a:alpha val="45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29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1 1">
  <p:cSld name="CUSTOM_2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0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1 1">
  <p:cSld name="CUSTOM_3_2_3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1"/>
          <p:cNvSpPr txBox="1"/>
          <p:nvPr>
            <p:ph idx="1" type="body"/>
          </p:nvPr>
        </p:nvSpPr>
        <p:spPr>
          <a:xfrm>
            <a:off x="457200" y="2361293"/>
            <a:ext cx="68625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1" name="Google Shape;161;p31"/>
          <p:cNvSpPr txBox="1"/>
          <p:nvPr>
            <p:ph idx="2" type="body"/>
          </p:nvPr>
        </p:nvSpPr>
        <p:spPr>
          <a:xfrm>
            <a:off x="457200" y="3582599"/>
            <a:ext cx="68625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2" name="Google Shape;162;p31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63" name="Google Shape;163;p31"/>
          <p:cNvSpPr txBox="1"/>
          <p:nvPr>
            <p:ph idx="3" type="body"/>
          </p:nvPr>
        </p:nvSpPr>
        <p:spPr>
          <a:xfrm>
            <a:off x="457200" y="1140000"/>
            <a:ext cx="68625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6">
  <p:cSld name="CUSTOM_3_2_1_2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2"/>
          <p:cNvSpPr txBox="1"/>
          <p:nvPr>
            <p:ph idx="1" type="body"/>
          </p:nvPr>
        </p:nvSpPr>
        <p:spPr>
          <a:xfrm>
            <a:off x="457200" y="1607925"/>
            <a:ext cx="2606100" cy="21822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6" name="Google Shape;166;p32"/>
          <p:cNvSpPr txBox="1"/>
          <p:nvPr>
            <p:ph idx="2" type="body"/>
          </p:nvPr>
        </p:nvSpPr>
        <p:spPr>
          <a:xfrm>
            <a:off x="3237000" y="1607925"/>
            <a:ext cx="2606100" cy="21822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7" name="Google Shape;167;p32"/>
          <p:cNvSpPr txBox="1"/>
          <p:nvPr>
            <p:ph idx="3" type="body"/>
          </p:nvPr>
        </p:nvSpPr>
        <p:spPr>
          <a:xfrm>
            <a:off x="6016800" y="1607925"/>
            <a:ext cx="2606100" cy="21822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8" name="Google Shape;168;p32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30.xml"/><Relationship Id="rId6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dk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anken Grotesk"/>
              <a:buChar char="●"/>
              <a:defRPr sz="1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Char char="○"/>
              <a:defRPr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Char char="■"/>
              <a:defRPr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Char char="●"/>
              <a:defRPr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Char char="○"/>
              <a:defRPr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Char char="■"/>
              <a:defRPr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Char char="●"/>
              <a:defRPr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Char char="○"/>
              <a:defRPr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Char char="■"/>
              <a:defRPr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3"/>
          <p:cNvSpPr txBox="1"/>
          <p:nvPr>
            <p:ph type="ctrTitle"/>
          </p:nvPr>
        </p:nvSpPr>
        <p:spPr>
          <a:xfrm>
            <a:off x="1100550" y="1563750"/>
            <a:ext cx="7950900" cy="201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Latest legal and policy developments affecting access to HE / Tips about advocating on their behalf with local authorities and universities</a:t>
            </a:r>
            <a:endParaRPr sz="3000"/>
          </a:p>
        </p:txBody>
      </p:sp>
      <p:pic>
        <p:nvPicPr>
          <p:cNvPr id="174" name="Google Shape;17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926" y="359250"/>
            <a:ext cx="1551549" cy="94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2"/>
          <p:cNvSpPr txBox="1"/>
          <p:nvPr>
            <p:ph idx="1" type="body"/>
          </p:nvPr>
        </p:nvSpPr>
        <p:spPr>
          <a:xfrm>
            <a:off x="1373975" y="2361292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Social connections help refugee students overcome feelings of isolation and promote their overall well-being and mental health.</a:t>
            </a:r>
            <a:endParaRPr/>
          </a:p>
        </p:txBody>
      </p:sp>
      <p:sp>
        <p:nvSpPr>
          <p:cNvPr id="261" name="Google Shape;261;p42"/>
          <p:cNvSpPr txBox="1"/>
          <p:nvPr>
            <p:ph idx="2" type="body"/>
          </p:nvPr>
        </p:nvSpPr>
        <p:spPr>
          <a:xfrm>
            <a:off x="1373975" y="3582596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Through networking, refugee students can access valuable resources, such as mentorship, internships, and job opportunities.</a:t>
            </a:r>
            <a:endParaRPr/>
          </a:p>
        </p:txBody>
      </p:sp>
      <p:sp>
        <p:nvSpPr>
          <p:cNvPr id="262" name="Google Shape;262;p42"/>
          <p:cNvSpPr txBox="1"/>
          <p:nvPr>
            <p:ph idx="3" type="body"/>
          </p:nvPr>
        </p:nvSpPr>
        <p:spPr>
          <a:xfrm>
            <a:off x="1373975" y="1140000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018"/>
              <a:buNone/>
            </a:pPr>
            <a:r>
              <a:rPr lang="en"/>
              <a:t>Networking and social connections provide refugee students with a support system and a sense of belonging in their new academic environment.</a:t>
            </a:r>
            <a:endParaRPr/>
          </a:p>
        </p:txBody>
      </p:sp>
      <p:sp>
        <p:nvSpPr>
          <p:cNvPr id="263" name="Google Shape;263;p42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/>
              <a:t>Value of Networking and Social Connections</a:t>
            </a:r>
            <a:endParaRPr sz="2520"/>
          </a:p>
        </p:txBody>
      </p:sp>
      <p:sp>
        <p:nvSpPr>
          <p:cNvPr id="264" name="Google Shape;264;p42"/>
          <p:cNvSpPr/>
          <p:nvPr/>
        </p:nvSpPr>
        <p:spPr>
          <a:xfrm>
            <a:off x="734713" y="1452100"/>
            <a:ext cx="361800" cy="3618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1</a:t>
            </a:r>
            <a:endParaRPr b="1" sz="1800">
              <a:solidFill>
                <a:schemeClr val="accent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265" name="Google Shape;265;p42"/>
          <p:cNvSpPr/>
          <p:nvPr/>
        </p:nvSpPr>
        <p:spPr>
          <a:xfrm>
            <a:off x="734700" y="2673413"/>
            <a:ext cx="361800" cy="3618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2</a:t>
            </a:r>
            <a:endParaRPr b="1" sz="1800">
              <a:solidFill>
                <a:schemeClr val="accent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266" name="Google Shape;266;p42"/>
          <p:cNvSpPr/>
          <p:nvPr/>
        </p:nvSpPr>
        <p:spPr>
          <a:xfrm>
            <a:off x="734725" y="3894738"/>
            <a:ext cx="361800" cy="3618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3</a:t>
            </a:r>
            <a:endParaRPr b="1" sz="1800">
              <a:solidFill>
                <a:schemeClr val="accent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3"/>
          <p:cNvSpPr txBox="1"/>
          <p:nvPr>
            <p:ph idx="3" type="body"/>
          </p:nvPr>
        </p:nvSpPr>
        <p:spPr>
          <a:xfrm>
            <a:off x="6016800" y="1481925"/>
            <a:ext cx="2606100" cy="2865600"/>
          </a:xfrm>
          <a:prstGeom prst="rect">
            <a:avLst/>
          </a:prstGeom>
          <a:solidFill>
            <a:srgbClr val="FFFFFF">
              <a:alpha val="75000"/>
            </a:srgbClr>
          </a:solidFill>
        </p:spPr>
        <p:txBody>
          <a:bodyPr anchorCtr="0" anchor="t" bIns="91425" lIns="137150" spcFirstLastPara="1" rIns="137150" wrap="square" tIns="18287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chemeClr val="lt1"/>
                </a:solidFill>
              </a:rPr>
              <a:t>Higher education institutions should provide resources and programs to bridge educational gaps and ensure equitable access to learning opportunities.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72" name="Google Shape;272;p43"/>
          <p:cNvSpPr txBox="1"/>
          <p:nvPr>
            <p:ph idx="2" type="body"/>
          </p:nvPr>
        </p:nvSpPr>
        <p:spPr>
          <a:xfrm>
            <a:off x="3237000" y="1481925"/>
            <a:ext cx="2606100" cy="2865600"/>
          </a:xfrm>
          <a:prstGeom prst="rect">
            <a:avLst/>
          </a:prstGeom>
          <a:solidFill>
            <a:srgbClr val="FFFFFF">
              <a:alpha val="75000"/>
            </a:srgbClr>
          </a:solidFill>
        </p:spPr>
        <p:txBody>
          <a:bodyPr anchorCtr="0" anchor="t" bIns="91425" lIns="137150" spcFirstLastPara="1" rIns="137150" wrap="square" tIns="18287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chemeClr val="lt1"/>
                </a:solidFill>
              </a:rPr>
              <a:t>Digital competence and access to technology are essential for refugee and immigrant students to fully participate in higher education.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73" name="Google Shape;273;p43"/>
          <p:cNvSpPr txBox="1"/>
          <p:nvPr>
            <p:ph idx="1" type="body"/>
          </p:nvPr>
        </p:nvSpPr>
        <p:spPr>
          <a:xfrm>
            <a:off x="457200" y="1481925"/>
            <a:ext cx="2606100" cy="286560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txBody>
          <a:bodyPr anchorCtr="0" anchor="t" bIns="91425" lIns="137150" spcFirstLastPara="1" rIns="137150" wrap="square" tIns="18287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018"/>
              <a:buNone/>
            </a:pPr>
            <a:r>
              <a:rPr lang="en">
                <a:solidFill>
                  <a:schemeClr val="lt1"/>
                </a:solidFill>
              </a:rPr>
              <a:t>Tailoring educational support to the individual needs of refugee and immigrant students is crucial due to their diverse educational backgrounds.</a:t>
            </a:r>
            <a:endParaRPr sz="1400">
              <a:solidFill>
                <a:schemeClr val="lt1"/>
              </a:solidFill>
            </a:endParaRPr>
          </a:p>
        </p:txBody>
      </p:sp>
      <p:sp>
        <p:nvSpPr>
          <p:cNvPr id="274" name="Google Shape;274;p43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>
                <a:solidFill>
                  <a:schemeClr val="dk1"/>
                </a:solidFill>
              </a:rPr>
              <a:t>Addressing Varied Educational Demands</a:t>
            </a:r>
            <a:endParaRPr sz="2520">
              <a:solidFill>
                <a:schemeClr val="dk1"/>
              </a:solidFill>
            </a:endParaRPr>
          </a:p>
        </p:txBody>
      </p:sp>
      <p:cxnSp>
        <p:nvCxnSpPr>
          <p:cNvPr id="275" name="Google Shape;275;p43"/>
          <p:cNvCxnSpPr/>
          <p:nvPr/>
        </p:nvCxnSpPr>
        <p:spPr>
          <a:xfrm flipH="1" rot="10800000">
            <a:off x="457200" y="4352400"/>
            <a:ext cx="2606100" cy="21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6" name="Google Shape;276;p43"/>
          <p:cNvCxnSpPr/>
          <p:nvPr/>
        </p:nvCxnSpPr>
        <p:spPr>
          <a:xfrm flipH="1" rot="10800000">
            <a:off x="3237000" y="4352400"/>
            <a:ext cx="2606100" cy="210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7" name="Google Shape;277;p43"/>
          <p:cNvCxnSpPr/>
          <p:nvPr/>
        </p:nvCxnSpPr>
        <p:spPr>
          <a:xfrm flipH="1" rot="10800000">
            <a:off x="6016800" y="4352400"/>
            <a:ext cx="2606100" cy="2100"/>
          </a:xfrm>
          <a:prstGeom prst="straightConnector1">
            <a:avLst/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4"/>
          <p:cNvSpPr/>
          <p:nvPr/>
        </p:nvSpPr>
        <p:spPr>
          <a:xfrm>
            <a:off x="-6250" y="143750"/>
            <a:ext cx="9150300" cy="4857300"/>
          </a:xfrm>
          <a:prstGeom prst="rect">
            <a:avLst/>
          </a:prstGeom>
          <a:solidFill>
            <a:srgbClr val="FFFFFF">
              <a:alpha val="96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44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/>
              <a:t>Provision of Digital Competence and Equipment</a:t>
            </a:r>
            <a:endParaRPr sz="2520"/>
          </a:p>
        </p:txBody>
      </p:sp>
      <p:sp>
        <p:nvSpPr>
          <p:cNvPr id="284" name="Google Shape;284;p44"/>
          <p:cNvSpPr txBox="1"/>
          <p:nvPr>
            <p:ph idx="1" type="body"/>
          </p:nvPr>
        </p:nvSpPr>
        <p:spPr>
          <a:xfrm>
            <a:off x="457200" y="1834900"/>
            <a:ext cx="37761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47650" lvl="0" marL="3429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Limited access to digital devices and reliable internet connection</a:t>
            </a:r>
            <a:endParaRPr sz="1200"/>
          </a:p>
          <a:p>
            <a:pPr indent="-247650" lvl="0" marL="342900" rtl="0" algn="l">
              <a:spcBef>
                <a:spcPts val="100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Lack of digital skills and knowledge hindering academic progress and integration</a:t>
            </a:r>
            <a:endParaRPr sz="1200"/>
          </a:p>
          <a:p>
            <a:pPr indent="-247650" lvl="0" marL="342900" rtl="0" algn="l">
              <a:spcBef>
                <a:spcPts val="1000"/>
              </a:spcBef>
              <a:spcAft>
                <a:spcPts val="1000"/>
              </a:spcAft>
              <a:buSzPts val="1200"/>
              <a:buChar char="•"/>
            </a:pPr>
            <a:r>
              <a:rPr lang="en" sz="1200"/>
              <a:t>Creation of a digital divide and marginalization</a:t>
            </a:r>
            <a:endParaRPr sz="1200"/>
          </a:p>
        </p:txBody>
      </p:sp>
      <p:sp>
        <p:nvSpPr>
          <p:cNvPr id="285" name="Google Shape;285;p44"/>
          <p:cNvSpPr txBox="1"/>
          <p:nvPr>
            <p:ph idx="2" type="body"/>
          </p:nvPr>
        </p:nvSpPr>
        <p:spPr>
          <a:xfrm>
            <a:off x="4800400" y="1834900"/>
            <a:ext cx="37761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4765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Provide access to digital devices and internet connectivity</a:t>
            </a:r>
            <a:endParaRPr sz="1200"/>
          </a:p>
          <a:p>
            <a:pPr indent="-247650" lvl="0" marL="3429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Offer training and support programs to enhance digital skills</a:t>
            </a:r>
            <a:endParaRPr sz="1200"/>
          </a:p>
          <a:p>
            <a:pPr indent="-247650" lvl="0" marL="3429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Collaborate with community organizations and stakeholders for funding</a:t>
            </a:r>
            <a:endParaRPr sz="1200"/>
          </a:p>
          <a:p>
            <a:pPr indent="-247650" lvl="0" marL="3429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200"/>
              <a:buChar char="•"/>
            </a:pPr>
            <a:r>
              <a:rPr lang="en" sz="1200"/>
              <a:t>Ensure accessibility and user-friendliness of digital learning platforms</a:t>
            </a:r>
            <a:endParaRPr sz="1200"/>
          </a:p>
        </p:txBody>
      </p:sp>
      <p:sp>
        <p:nvSpPr>
          <p:cNvPr id="286" name="Google Shape;286;p44"/>
          <p:cNvSpPr txBox="1"/>
          <p:nvPr>
            <p:ph idx="3" type="subTitle"/>
          </p:nvPr>
        </p:nvSpPr>
        <p:spPr>
          <a:xfrm>
            <a:off x="457200" y="1164900"/>
            <a:ext cx="37761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Challenges</a:t>
            </a:r>
            <a:endParaRPr/>
          </a:p>
        </p:txBody>
      </p:sp>
      <p:sp>
        <p:nvSpPr>
          <p:cNvPr id="287" name="Google Shape;287;p44"/>
          <p:cNvSpPr txBox="1"/>
          <p:nvPr>
            <p:ph idx="4" type="subTitle"/>
          </p:nvPr>
        </p:nvSpPr>
        <p:spPr>
          <a:xfrm>
            <a:off x="4800400" y="1164900"/>
            <a:ext cx="37761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Recommendations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5"/>
          <p:cNvSpPr txBox="1"/>
          <p:nvPr>
            <p:ph idx="1" type="body"/>
          </p:nvPr>
        </p:nvSpPr>
        <p:spPr>
          <a:xfrm>
            <a:off x="2064350" y="1140000"/>
            <a:ext cx="52521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Refugee students face challenges in accessing and remaining in higher education, including language barriers, cultural adjustment, and lack of documentation.</a:t>
            </a:r>
            <a:endParaRPr/>
          </a:p>
        </p:txBody>
      </p:sp>
      <p:sp>
        <p:nvSpPr>
          <p:cNvPr id="293" name="Google Shape;293;p45"/>
          <p:cNvSpPr txBox="1"/>
          <p:nvPr>
            <p:ph idx="2" type="body"/>
          </p:nvPr>
        </p:nvSpPr>
        <p:spPr>
          <a:xfrm>
            <a:off x="2064350" y="2361288"/>
            <a:ext cx="52521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Higher education institutions support refugee students by providing language courses, cultural orientation programs, and assistance in obtaining necessary documentation.</a:t>
            </a:r>
            <a:endParaRPr/>
          </a:p>
        </p:txBody>
      </p:sp>
      <p:sp>
        <p:nvSpPr>
          <p:cNvPr id="294" name="Google Shape;294;p45"/>
          <p:cNvSpPr txBox="1"/>
          <p:nvPr>
            <p:ph idx="6" type="body"/>
          </p:nvPr>
        </p:nvSpPr>
        <p:spPr>
          <a:xfrm>
            <a:off x="2064350" y="3582588"/>
            <a:ext cx="52521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One success story is the case of Ahmed, a refugee student who overcame challenges with the support of the university's staff, language tutors, and mentorship programs.</a:t>
            </a:r>
            <a:endParaRPr/>
          </a:p>
        </p:txBody>
      </p:sp>
      <p:sp>
        <p:nvSpPr>
          <p:cNvPr id="295" name="Google Shape;295;p45"/>
          <p:cNvSpPr txBox="1"/>
          <p:nvPr>
            <p:ph idx="3" type="subTitle"/>
          </p:nvPr>
        </p:nvSpPr>
        <p:spPr>
          <a:xfrm>
            <a:off x="457200" y="1140100"/>
            <a:ext cx="14040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Challenges Faced</a:t>
            </a:r>
            <a:endParaRPr/>
          </a:p>
        </p:txBody>
      </p:sp>
      <p:sp>
        <p:nvSpPr>
          <p:cNvPr id="296" name="Google Shape;296;p45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/>
              <a:t>Case Study 1: Challenges and Support in Higher Education</a:t>
            </a:r>
            <a:endParaRPr sz="2520"/>
          </a:p>
        </p:txBody>
      </p:sp>
      <p:sp>
        <p:nvSpPr>
          <p:cNvPr id="297" name="Google Shape;297;p45"/>
          <p:cNvSpPr txBox="1"/>
          <p:nvPr>
            <p:ph idx="4" type="subTitle"/>
          </p:nvPr>
        </p:nvSpPr>
        <p:spPr>
          <a:xfrm>
            <a:off x="457200" y="2361338"/>
            <a:ext cx="14040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Support Received</a:t>
            </a:r>
            <a:endParaRPr/>
          </a:p>
        </p:txBody>
      </p:sp>
      <p:sp>
        <p:nvSpPr>
          <p:cNvPr id="298" name="Google Shape;298;p45"/>
          <p:cNvSpPr txBox="1"/>
          <p:nvPr>
            <p:ph idx="5" type="subTitle"/>
          </p:nvPr>
        </p:nvSpPr>
        <p:spPr>
          <a:xfrm>
            <a:off x="457200" y="3582600"/>
            <a:ext cx="14040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Success Story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6"/>
          <p:cNvSpPr txBox="1"/>
          <p:nvPr>
            <p:ph idx="1" type="body"/>
          </p:nvPr>
        </p:nvSpPr>
        <p:spPr>
          <a:xfrm>
            <a:off x="2064350" y="1140000"/>
            <a:ext cx="52521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Refugee students face language barriers, financial constraints, and cultural adjustment difficulties, hindering their academic progress and integration.</a:t>
            </a:r>
            <a:endParaRPr/>
          </a:p>
        </p:txBody>
      </p:sp>
      <p:sp>
        <p:nvSpPr>
          <p:cNvPr id="304" name="Google Shape;304;p46"/>
          <p:cNvSpPr txBox="1"/>
          <p:nvPr>
            <p:ph idx="2" type="body"/>
          </p:nvPr>
        </p:nvSpPr>
        <p:spPr>
          <a:xfrm>
            <a:off x="2064350" y="2361288"/>
            <a:ext cx="52521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Higher education institutions provide language support, financial assistance, and counseling services to help refugee students overcome barriers and succeed academically.</a:t>
            </a:r>
            <a:endParaRPr/>
          </a:p>
        </p:txBody>
      </p:sp>
      <p:sp>
        <p:nvSpPr>
          <p:cNvPr id="305" name="Google Shape;305;p46"/>
          <p:cNvSpPr txBox="1"/>
          <p:nvPr>
            <p:ph idx="6" type="body"/>
          </p:nvPr>
        </p:nvSpPr>
        <p:spPr>
          <a:xfrm>
            <a:off x="2064350" y="3582588"/>
            <a:ext cx="52521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XYZ University supports refugee students through a dedicated support office, scholarships, and networking events to foster a sense of belonging and community.</a:t>
            </a:r>
            <a:endParaRPr/>
          </a:p>
        </p:txBody>
      </p:sp>
      <p:sp>
        <p:nvSpPr>
          <p:cNvPr id="306" name="Google Shape;306;p46"/>
          <p:cNvSpPr txBox="1"/>
          <p:nvPr>
            <p:ph idx="3" type="subTitle"/>
          </p:nvPr>
        </p:nvSpPr>
        <p:spPr>
          <a:xfrm>
            <a:off x="457200" y="1140100"/>
            <a:ext cx="14040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Challenges Faced by Students</a:t>
            </a:r>
            <a:endParaRPr/>
          </a:p>
        </p:txBody>
      </p:sp>
      <p:sp>
        <p:nvSpPr>
          <p:cNvPr id="307" name="Google Shape;307;p46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/>
              <a:t>Case Study 2: Challenges and Support</a:t>
            </a:r>
            <a:endParaRPr sz="2520"/>
          </a:p>
        </p:txBody>
      </p:sp>
      <p:sp>
        <p:nvSpPr>
          <p:cNvPr id="308" name="Google Shape;308;p46"/>
          <p:cNvSpPr txBox="1"/>
          <p:nvPr>
            <p:ph idx="4" type="subTitle"/>
          </p:nvPr>
        </p:nvSpPr>
        <p:spPr>
          <a:xfrm>
            <a:off x="457200" y="2361338"/>
            <a:ext cx="14040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Support from Institutions</a:t>
            </a:r>
            <a:endParaRPr/>
          </a:p>
        </p:txBody>
      </p:sp>
      <p:sp>
        <p:nvSpPr>
          <p:cNvPr id="309" name="Google Shape;309;p46"/>
          <p:cNvSpPr txBox="1"/>
          <p:nvPr>
            <p:ph idx="5" type="subTitle"/>
          </p:nvPr>
        </p:nvSpPr>
        <p:spPr>
          <a:xfrm>
            <a:off x="457200" y="3582600"/>
            <a:ext cx="14040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Case Study: XYZ University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7"/>
          <p:cNvSpPr txBox="1"/>
          <p:nvPr>
            <p:ph idx="1" type="body"/>
          </p:nvPr>
        </p:nvSpPr>
        <p:spPr>
          <a:xfrm>
            <a:off x="1373975" y="2361292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Establishing policies that recognize and credit previous qualifications and work experience is crucial for supporting refugee and immigrant students.</a:t>
            </a:r>
            <a:endParaRPr/>
          </a:p>
        </p:txBody>
      </p:sp>
      <p:sp>
        <p:nvSpPr>
          <p:cNvPr id="315" name="Google Shape;315;p47"/>
          <p:cNvSpPr txBox="1"/>
          <p:nvPr>
            <p:ph idx="2" type="body"/>
          </p:nvPr>
        </p:nvSpPr>
        <p:spPr>
          <a:xfrm>
            <a:off x="1373975" y="3582596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Recognizing prior learning and experience obtained outside the country is a challenge that universities need to address.</a:t>
            </a:r>
            <a:endParaRPr/>
          </a:p>
        </p:txBody>
      </p:sp>
      <p:sp>
        <p:nvSpPr>
          <p:cNvPr id="316" name="Google Shape;316;p47"/>
          <p:cNvSpPr txBox="1"/>
          <p:nvPr>
            <p:ph idx="3" type="body"/>
          </p:nvPr>
        </p:nvSpPr>
        <p:spPr>
          <a:xfrm>
            <a:off x="1373975" y="1140000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018"/>
              <a:buNone/>
            </a:pPr>
            <a:r>
              <a:rPr lang="en"/>
              <a:t>Universities provide clear and accessible information and support services to help refugees and immigrants access higher education.</a:t>
            </a:r>
            <a:endParaRPr/>
          </a:p>
        </p:txBody>
      </p:sp>
      <p:sp>
        <p:nvSpPr>
          <p:cNvPr id="317" name="Google Shape;317;p47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/>
              <a:t>The Role of Universities in Supporting Refugees and Immigrants</a:t>
            </a:r>
            <a:endParaRPr sz="2520"/>
          </a:p>
        </p:txBody>
      </p:sp>
      <p:sp>
        <p:nvSpPr>
          <p:cNvPr id="318" name="Google Shape;318;p47"/>
          <p:cNvSpPr/>
          <p:nvPr/>
        </p:nvSpPr>
        <p:spPr>
          <a:xfrm>
            <a:off x="734713" y="1452100"/>
            <a:ext cx="361800" cy="3618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1</a:t>
            </a:r>
            <a:endParaRPr b="1" sz="1800">
              <a:solidFill>
                <a:schemeClr val="accent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319" name="Google Shape;319;p47"/>
          <p:cNvSpPr/>
          <p:nvPr/>
        </p:nvSpPr>
        <p:spPr>
          <a:xfrm>
            <a:off x="734700" y="2673413"/>
            <a:ext cx="361800" cy="3618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2</a:t>
            </a:r>
            <a:endParaRPr b="1" sz="1800">
              <a:solidFill>
                <a:schemeClr val="accent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320" name="Google Shape;320;p47"/>
          <p:cNvSpPr/>
          <p:nvPr/>
        </p:nvSpPr>
        <p:spPr>
          <a:xfrm>
            <a:off x="734725" y="3894738"/>
            <a:ext cx="361800" cy="3618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3</a:t>
            </a:r>
            <a:endParaRPr b="1" sz="1800">
              <a:solidFill>
                <a:schemeClr val="accent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8"/>
          <p:cNvSpPr txBox="1"/>
          <p:nvPr>
            <p:ph idx="1" type="body"/>
          </p:nvPr>
        </p:nvSpPr>
        <p:spPr>
          <a:xfrm>
            <a:off x="457200" y="1834125"/>
            <a:ext cx="2606100" cy="2273100"/>
          </a:xfrm>
          <a:prstGeom prst="rect">
            <a:avLst/>
          </a:prstGeom>
        </p:spPr>
        <p:txBody>
          <a:bodyPr anchorCtr="0" anchor="t" bIns="91425" lIns="182875" spcFirstLastPara="1" rIns="137150" wrap="square" tIns="182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Higher education institutions have a responsibility to create inclusive environments and support systems to ensure the successful integration of refugee and immigrant students.</a:t>
            </a:r>
            <a:endParaRPr/>
          </a:p>
        </p:txBody>
      </p:sp>
      <p:sp>
        <p:nvSpPr>
          <p:cNvPr id="326" name="Google Shape;326;p48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/>
              <a:t>The Impact of Higher Education on Refugee and Immigrant Integration</a:t>
            </a:r>
            <a:endParaRPr sz="2520"/>
          </a:p>
        </p:txBody>
      </p:sp>
      <p:sp>
        <p:nvSpPr>
          <p:cNvPr id="327" name="Google Shape;327;p48"/>
          <p:cNvSpPr txBox="1"/>
          <p:nvPr>
            <p:ph idx="2" type="body"/>
          </p:nvPr>
        </p:nvSpPr>
        <p:spPr>
          <a:xfrm>
            <a:off x="3237000" y="1834125"/>
            <a:ext cx="2606100" cy="2273100"/>
          </a:xfrm>
          <a:prstGeom prst="rect">
            <a:avLst/>
          </a:prstGeom>
        </p:spPr>
        <p:txBody>
          <a:bodyPr anchorCtr="0" anchor="t" bIns="91425" lIns="182875" spcFirstLastPara="1" rIns="137150" wrap="square" tIns="182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Access to higher education allows refugees and immigrants to gain the knowledge and skills necessary to contribute to the host society and economy.</a:t>
            </a:r>
            <a:endParaRPr/>
          </a:p>
        </p:txBody>
      </p:sp>
      <p:sp>
        <p:nvSpPr>
          <p:cNvPr id="328" name="Google Shape;328;p48"/>
          <p:cNvSpPr txBox="1"/>
          <p:nvPr>
            <p:ph idx="3" type="body"/>
          </p:nvPr>
        </p:nvSpPr>
        <p:spPr>
          <a:xfrm>
            <a:off x="6016800" y="1834125"/>
            <a:ext cx="2606100" cy="2273100"/>
          </a:xfrm>
          <a:prstGeom prst="rect">
            <a:avLst/>
          </a:prstGeom>
        </p:spPr>
        <p:txBody>
          <a:bodyPr anchorCtr="0" anchor="t" bIns="91425" lIns="182875" spcFirstLastPara="1" rIns="137150" wrap="square" tIns="182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Higher education plays a crucial role in the integration of refugees and immigrants by providing them with opportunities for economic and social mobility.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9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/>
              <a:t>Future Directions for Supporting Refugee and Immigrant Access to Higher Education</a:t>
            </a:r>
            <a:endParaRPr sz="2520"/>
          </a:p>
        </p:txBody>
      </p:sp>
      <p:sp>
        <p:nvSpPr>
          <p:cNvPr id="334" name="Google Shape;334;p49"/>
          <p:cNvSpPr txBox="1"/>
          <p:nvPr>
            <p:ph idx="2" type="body"/>
          </p:nvPr>
        </p:nvSpPr>
        <p:spPr>
          <a:xfrm>
            <a:off x="457200" y="3549930"/>
            <a:ext cx="6862500" cy="92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Address specific educational requirements and provide necessary digital competence.</a:t>
            </a:r>
            <a:endParaRPr/>
          </a:p>
        </p:txBody>
      </p:sp>
      <p:sp>
        <p:nvSpPr>
          <p:cNvPr id="335" name="Google Shape;335;p49"/>
          <p:cNvSpPr txBox="1"/>
          <p:nvPr>
            <p:ph idx="1" type="body"/>
          </p:nvPr>
        </p:nvSpPr>
        <p:spPr>
          <a:xfrm>
            <a:off x="457200" y="2399852"/>
            <a:ext cx="6862500" cy="92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Recognize and credit prior learning and experience obtained outside the host country.</a:t>
            </a:r>
            <a:endParaRPr/>
          </a:p>
        </p:txBody>
      </p:sp>
      <p:sp>
        <p:nvSpPr>
          <p:cNvPr id="336" name="Google Shape;336;p49"/>
          <p:cNvSpPr txBox="1"/>
          <p:nvPr>
            <p:ph idx="3" type="body"/>
          </p:nvPr>
        </p:nvSpPr>
        <p:spPr>
          <a:xfrm>
            <a:off x="457200" y="1249775"/>
            <a:ext cx="6862500" cy="92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018"/>
              <a:buNone/>
            </a:pPr>
            <a:r>
              <a:rPr lang="en"/>
              <a:t>Develop clear, accessible information and support services for easier higher education access.</a:t>
            </a:r>
            <a:endParaRPr sz="1400"/>
          </a:p>
        </p:txBody>
      </p:sp>
      <p:cxnSp>
        <p:nvCxnSpPr>
          <p:cNvPr id="337" name="Google Shape;337;p49"/>
          <p:cNvCxnSpPr/>
          <p:nvPr/>
        </p:nvCxnSpPr>
        <p:spPr>
          <a:xfrm>
            <a:off x="457200" y="2289111"/>
            <a:ext cx="77706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8" name="Google Shape;338;p49"/>
          <p:cNvCxnSpPr/>
          <p:nvPr/>
        </p:nvCxnSpPr>
        <p:spPr>
          <a:xfrm>
            <a:off x="457200" y="3439189"/>
            <a:ext cx="77706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4"/>
          <p:cNvSpPr txBox="1"/>
          <p:nvPr>
            <p:ph type="title"/>
          </p:nvPr>
        </p:nvSpPr>
        <p:spPr>
          <a:xfrm>
            <a:off x="457200" y="755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>
                <a:latin typeface="Hanken Grotesk SemiBold"/>
                <a:ea typeface="Hanken Grotesk SemiBold"/>
                <a:cs typeface="Hanken Grotesk SemiBold"/>
                <a:sym typeface="Hanken Grotesk SemiBold"/>
              </a:rPr>
              <a:t>Agenda</a:t>
            </a:r>
            <a:endParaRPr sz="2520">
              <a:latin typeface="Hanken Grotesk SemiBold"/>
              <a:ea typeface="Hanken Grotesk SemiBold"/>
              <a:cs typeface="Hanken Grotesk SemiBold"/>
              <a:sym typeface="Hanken Grotesk SemiBold"/>
            </a:endParaRPr>
          </a:p>
        </p:txBody>
      </p:sp>
      <p:sp>
        <p:nvSpPr>
          <p:cNvPr id="180" name="Google Shape;180;p34"/>
          <p:cNvSpPr txBox="1"/>
          <p:nvPr>
            <p:ph idx="1" type="body"/>
          </p:nvPr>
        </p:nvSpPr>
        <p:spPr>
          <a:xfrm>
            <a:off x="457200" y="560525"/>
            <a:ext cx="4114800" cy="371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Challenges for Refugees and Immigrants in Higher Education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Suggestions for Professionals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Significance of Accessible Information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Alternative Assessment Methods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Policies for Crediting Previous Qualifications and Experience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Continuous Support Services for Enrolled Individuals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Support Services for Refugee Students at Universities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Value of Networking and Social Connections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Addressing Varied Educational Demands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Provision of Digital Competence and Equipment</a:t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81" name="Google Shape;181;p34"/>
          <p:cNvSpPr txBox="1"/>
          <p:nvPr>
            <p:ph idx="1" type="body"/>
          </p:nvPr>
        </p:nvSpPr>
        <p:spPr>
          <a:xfrm>
            <a:off x="4572000" y="560525"/>
            <a:ext cx="4572000" cy="371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Case Study 1: Challenges and Support in Higher Education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Case Study 2: Challenges and Support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The Role of Universities in Supporting Refugees and Immigrants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The Impact of Higher Education on Refugee and Immigrant Integration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Future Directions for Supporting Refugee and Immigrant Access to Higher Education</a:t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5"/>
          <p:cNvSpPr txBox="1"/>
          <p:nvPr>
            <p:ph idx="2" type="body"/>
          </p:nvPr>
        </p:nvSpPr>
        <p:spPr>
          <a:xfrm>
            <a:off x="910425" y="3582600"/>
            <a:ext cx="6858000" cy="986100"/>
          </a:xfrm>
          <a:prstGeom prst="rect">
            <a:avLst/>
          </a:prstGeom>
        </p:spPr>
        <p:txBody>
          <a:bodyPr anchorCtr="0" anchor="ctr" bIns="91425" lIns="274300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200"/>
              <a:t>Developing alternative assessment methods and policies to credit previous qualifications and work experience can support refugee and immigrant students in higher education.</a:t>
            </a:r>
            <a:endParaRPr sz="1200"/>
          </a:p>
        </p:txBody>
      </p:sp>
      <p:sp>
        <p:nvSpPr>
          <p:cNvPr id="187" name="Google Shape;187;p35"/>
          <p:cNvSpPr txBox="1"/>
          <p:nvPr>
            <p:ph idx="1" type="body"/>
          </p:nvPr>
        </p:nvSpPr>
        <p:spPr>
          <a:xfrm>
            <a:off x="910425" y="2361300"/>
            <a:ext cx="6858000" cy="986100"/>
          </a:xfrm>
          <a:prstGeom prst="rect">
            <a:avLst/>
          </a:prstGeom>
        </p:spPr>
        <p:txBody>
          <a:bodyPr anchorCtr="0" anchor="ctr" bIns="91425" lIns="27430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200"/>
              <a:t>Recognition of prior learning and experience obtained outside the country is a challenge for refugee and immigrant students.</a:t>
            </a:r>
            <a:endParaRPr sz="1200"/>
          </a:p>
        </p:txBody>
      </p:sp>
      <p:sp>
        <p:nvSpPr>
          <p:cNvPr id="188" name="Google Shape;188;p35"/>
          <p:cNvSpPr txBox="1"/>
          <p:nvPr>
            <p:ph idx="3" type="body"/>
          </p:nvPr>
        </p:nvSpPr>
        <p:spPr>
          <a:xfrm>
            <a:off x="910425" y="1140000"/>
            <a:ext cx="6858000" cy="986100"/>
          </a:xfrm>
          <a:prstGeom prst="rect">
            <a:avLst/>
          </a:prstGeom>
        </p:spPr>
        <p:txBody>
          <a:bodyPr anchorCtr="0" anchor="ctr" bIns="91425" lIns="274300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018"/>
              <a:buNone/>
            </a:pPr>
            <a:r>
              <a:rPr lang="en" sz="1200"/>
              <a:t>Clear and accessible information and support services are needed to help refugees and immigrants access higher education.</a:t>
            </a:r>
            <a:endParaRPr sz="1200"/>
          </a:p>
        </p:txBody>
      </p:sp>
      <p:sp>
        <p:nvSpPr>
          <p:cNvPr id="189" name="Google Shape;189;p35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Challenges for Refugees and Immigrants in Higher Education</a:t>
            </a:r>
            <a:endParaRPr sz="2500"/>
          </a:p>
        </p:txBody>
      </p:sp>
      <p:cxnSp>
        <p:nvCxnSpPr>
          <p:cNvPr id="190" name="Google Shape;190;p35"/>
          <p:cNvCxnSpPr/>
          <p:nvPr/>
        </p:nvCxnSpPr>
        <p:spPr>
          <a:xfrm>
            <a:off x="571450" y="1060200"/>
            <a:ext cx="0" cy="3588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91" name="Google Shape;191;p35"/>
          <p:cNvCxnSpPr>
            <a:endCxn id="187" idx="1"/>
          </p:cNvCxnSpPr>
          <p:nvPr/>
        </p:nvCxnSpPr>
        <p:spPr>
          <a:xfrm>
            <a:off x="531525" y="2854350"/>
            <a:ext cx="3789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192" name="Google Shape;192;p35"/>
          <p:cNvCxnSpPr>
            <a:endCxn id="186" idx="1"/>
          </p:cNvCxnSpPr>
          <p:nvPr/>
        </p:nvCxnSpPr>
        <p:spPr>
          <a:xfrm>
            <a:off x="531525" y="4075650"/>
            <a:ext cx="3789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193" name="Google Shape;193;p35"/>
          <p:cNvCxnSpPr>
            <a:endCxn id="188" idx="1"/>
          </p:cNvCxnSpPr>
          <p:nvPr/>
        </p:nvCxnSpPr>
        <p:spPr>
          <a:xfrm>
            <a:off x="531525" y="1633050"/>
            <a:ext cx="3789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oval"/>
            <a:tailEnd len="med" w="med" type="non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6"/>
          <p:cNvSpPr/>
          <p:nvPr/>
        </p:nvSpPr>
        <p:spPr>
          <a:xfrm>
            <a:off x="-6250" y="143750"/>
            <a:ext cx="9150300" cy="4857300"/>
          </a:xfrm>
          <a:prstGeom prst="rect">
            <a:avLst/>
          </a:prstGeom>
          <a:solidFill>
            <a:srgbClr val="FFFFFF">
              <a:alpha val="96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36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/>
              <a:t>Suggestions for Professionals</a:t>
            </a:r>
            <a:endParaRPr sz="2520"/>
          </a:p>
        </p:txBody>
      </p:sp>
      <p:sp>
        <p:nvSpPr>
          <p:cNvPr id="200" name="Google Shape;200;p36"/>
          <p:cNvSpPr txBox="1"/>
          <p:nvPr>
            <p:ph idx="1" type="body"/>
          </p:nvPr>
        </p:nvSpPr>
        <p:spPr>
          <a:xfrm>
            <a:off x="457200" y="1834900"/>
            <a:ext cx="37761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47650" lvl="0" marL="3429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Provide clear and accessible information</a:t>
            </a:r>
            <a:endParaRPr sz="1200"/>
          </a:p>
          <a:p>
            <a:pPr indent="-247650" lvl="0" marL="342900" rtl="0" algn="l">
              <a:spcBef>
                <a:spcPts val="100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Establish tailored support services</a:t>
            </a:r>
            <a:endParaRPr sz="1200"/>
          </a:p>
          <a:p>
            <a:pPr indent="-247650" lvl="0" marL="342900" rtl="0" algn="l">
              <a:spcBef>
                <a:spcPts val="1000"/>
              </a:spcBef>
              <a:spcAft>
                <a:spcPts val="1000"/>
              </a:spcAft>
              <a:buSzPts val="1200"/>
              <a:buChar char="•"/>
            </a:pPr>
            <a:r>
              <a:rPr lang="en" sz="1200"/>
              <a:t>Offer language support programs</a:t>
            </a:r>
            <a:endParaRPr sz="1200"/>
          </a:p>
        </p:txBody>
      </p:sp>
      <p:sp>
        <p:nvSpPr>
          <p:cNvPr id="201" name="Google Shape;201;p36"/>
          <p:cNvSpPr txBox="1"/>
          <p:nvPr>
            <p:ph idx="2" type="body"/>
          </p:nvPr>
        </p:nvSpPr>
        <p:spPr>
          <a:xfrm>
            <a:off x="4800400" y="1834900"/>
            <a:ext cx="37761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4765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Develop alternative assessment methods</a:t>
            </a:r>
            <a:endParaRPr sz="1200"/>
          </a:p>
          <a:p>
            <a:pPr indent="-247650" lvl="0" marL="3429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Establish policies for recognition and credit</a:t>
            </a:r>
            <a:endParaRPr sz="1200"/>
          </a:p>
          <a:p>
            <a:pPr indent="-247650" lvl="0" marL="3429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200"/>
              <a:buChar char="•"/>
            </a:pPr>
            <a:r>
              <a:rPr lang="en" sz="1200"/>
              <a:t>Provide guidance and support</a:t>
            </a:r>
            <a:endParaRPr sz="1200"/>
          </a:p>
        </p:txBody>
      </p:sp>
      <p:sp>
        <p:nvSpPr>
          <p:cNvPr id="202" name="Google Shape;202;p36"/>
          <p:cNvSpPr txBox="1"/>
          <p:nvPr>
            <p:ph idx="3" type="subTitle"/>
          </p:nvPr>
        </p:nvSpPr>
        <p:spPr>
          <a:xfrm>
            <a:off x="457200" y="1164900"/>
            <a:ext cx="37761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Supporting Access to Higher Education</a:t>
            </a:r>
            <a:endParaRPr/>
          </a:p>
        </p:txBody>
      </p:sp>
      <p:sp>
        <p:nvSpPr>
          <p:cNvPr id="203" name="Google Shape;203;p36"/>
          <p:cNvSpPr txBox="1"/>
          <p:nvPr>
            <p:ph idx="4" type="subTitle"/>
          </p:nvPr>
        </p:nvSpPr>
        <p:spPr>
          <a:xfrm>
            <a:off x="4800400" y="1164900"/>
            <a:ext cx="37761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Recognizing Prior Learning and Experience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7"/>
          <p:cNvSpPr txBox="1"/>
          <p:nvPr>
            <p:ph idx="3" type="body"/>
          </p:nvPr>
        </p:nvSpPr>
        <p:spPr>
          <a:xfrm>
            <a:off x="6016800" y="1481925"/>
            <a:ext cx="2606100" cy="2865600"/>
          </a:xfrm>
          <a:prstGeom prst="rect">
            <a:avLst/>
          </a:prstGeom>
          <a:solidFill>
            <a:srgbClr val="FFFFFF">
              <a:alpha val="75000"/>
            </a:srgbClr>
          </a:solidFill>
        </p:spPr>
        <p:txBody>
          <a:bodyPr anchorCtr="0" anchor="t" bIns="91425" lIns="137150" spcFirstLastPara="1" rIns="137150" wrap="square" tIns="18287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chemeClr val="lt1"/>
                </a:solidFill>
              </a:rPr>
              <a:t>Empowering students with comprehensive and easy-to-understand information enables them to make informed decisions about their educational pathways and access necessary resources.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09" name="Google Shape;209;p37"/>
          <p:cNvSpPr txBox="1"/>
          <p:nvPr>
            <p:ph idx="2" type="body"/>
          </p:nvPr>
        </p:nvSpPr>
        <p:spPr>
          <a:xfrm>
            <a:off x="3237000" y="1481925"/>
            <a:ext cx="2606100" cy="2865600"/>
          </a:xfrm>
          <a:prstGeom prst="rect">
            <a:avLst/>
          </a:prstGeom>
          <a:solidFill>
            <a:srgbClr val="FFFFFF">
              <a:alpha val="75000"/>
            </a:srgbClr>
          </a:solidFill>
        </p:spPr>
        <p:txBody>
          <a:bodyPr anchorCtr="0" anchor="t" bIns="91425" lIns="137150" spcFirstLastPara="1" rIns="137150" wrap="square" tIns="18287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chemeClr val="lt1"/>
                </a:solidFill>
              </a:rPr>
              <a:t>Accessible information helps remove barriers and increases the likelihood of successful enrollment for refugee and immigrant students.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10" name="Google Shape;210;p37"/>
          <p:cNvSpPr txBox="1"/>
          <p:nvPr>
            <p:ph idx="1" type="body"/>
          </p:nvPr>
        </p:nvSpPr>
        <p:spPr>
          <a:xfrm>
            <a:off x="457200" y="1481925"/>
            <a:ext cx="2606100" cy="286560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txBody>
          <a:bodyPr anchorCtr="0" anchor="t" bIns="91425" lIns="137150" spcFirstLastPara="1" rIns="137150" wrap="square" tIns="18287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018"/>
              <a:buNone/>
            </a:pPr>
            <a:r>
              <a:rPr lang="en">
                <a:solidFill>
                  <a:schemeClr val="lt1"/>
                </a:solidFill>
              </a:rPr>
              <a:t>Clear and accessible information is essential for refugee and immigrant students to understand the application process, admission requirements, and available support services.</a:t>
            </a:r>
            <a:endParaRPr sz="1400">
              <a:solidFill>
                <a:schemeClr val="lt1"/>
              </a:solidFill>
            </a:endParaRPr>
          </a:p>
        </p:txBody>
      </p:sp>
      <p:sp>
        <p:nvSpPr>
          <p:cNvPr id="211" name="Google Shape;211;p37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>
                <a:solidFill>
                  <a:schemeClr val="dk1"/>
                </a:solidFill>
              </a:rPr>
              <a:t>Significance of Accessible Information</a:t>
            </a:r>
            <a:endParaRPr sz="2520">
              <a:solidFill>
                <a:schemeClr val="dk1"/>
              </a:solidFill>
            </a:endParaRPr>
          </a:p>
        </p:txBody>
      </p:sp>
      <p:cxnSp>
        <p:nvCxnSpPr>
          <p:cNvPr id="212" name="Google Shape;212;p37"/>
          <p:cNvCxnSpPr/>
          <p:nvPr/>
        </p:nvCxnSpPr>
        <p:spPr>
          <a:xfrm flipH="1" rot="10800000">
            <a:off x="457200" y="4352400"/>
            <a:ext cx="2606100" cy="21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3" name="Google Shape;213;p37"/>
          <p:cNvCxnSpPr/>
          <p:nvPr/>
        </p:nvCxnSpPr>
        <p:spPr>
          <a:xfrm flipH="1" rot="10800000">
            <a:off x="3237000" y="4352400"/>
            <a:ext cx="2606100" cy="210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4" name="Google Shape;214;p37"/>
          <p:cNvCxnSpPr/>
          <p:nvPr/>
        </p:nvCxnSpPr>
        <p:spPr>
          <a:xfrm flipH="1" rot="10800000">
            <a:off x="6016800" y="4352400"/>
            <a:ext cx="2606100" cy="2100"/>
          </a:xfrm>
          <a:prstGeom prst="straightConnector1">
            <a:avLst/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8"/>
          <p:cNvSpPr/>
          <p:nvPr/>
        </p:nvSpPr>
        <p:spPr>
          <a:xfrm>
            <a:off x="-6250" y="143750"/>
            <a:ext cx="9150300" cy="4857300"/>
          </a:xfrm>
          <a:prstGeom prst="rect">
            <a:avLst/>
          </a:prstGeom>
          <a:solidFill>
            <a:srgbClr val="FFFFFF">
              <a:alpha val="96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38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/>
              <a:t>Alternative Assessment Methods</a:t>
            </a:r>
            <a:endParaRPr sz="2520"/>
          </a:p>
        </p:txBody>
      </p:sp>
      <p:sp>
        <p:nvSpPr>
          <p:cNvPr id="221" name="Google Shape;221;p38"/>
          <p:cNvSpPr txBox="1"/>
          <p:nvPr>
            <p:ph idx="1" type="body"/>
          </p:nvPr>
        </p:nvSpPr>
        <p:spPr>
          <a:xfrm>
            <a:off x="457200" y="1834900"/>
            <a:ext cx="37761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47650" lvl="0" marL="3429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Recognition of prior learning and experience obtained outside of the country</a:t>
            </a:r>
            <a:endParaRPr sz="1200"/>
          </a:p>
          <a:p>
            <a:pPr indent="-247650" lvl="0" marL="342900" rtl="0" algn="l">
              <a:spcBef>
                <a:spcPts val="100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Differences in educational systems and qualifications</a:t>
            </a:r>
            <a:endParaRPr sz="1200"/>
          </a:p>
          <a:p>
            <a:pPr indent="-247650" lvl="0" marL="342900" rtl="0" algn="l">
              <a:spcBef>
                <a:spcPts val="100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Language barriers</a:t>
            </a:r>
            <a:endParaRPr sz="1200"/>
          </a:p>
          <a:p>
            <a:pPr indent="-247650" lvl="0" marL="342900" rtl="0" algn="l">
              <a:spcBef>
                <a:spcPts val="1000"/>
              </a:spcBef>
              <a:spcAft>
                <a:spcPts val="1000"/>
              </a:spcAft>
              <a:buSzPts val="1200"/>
              <a:buChar char="•"/>
            </a:pPr>
            <a:r>
              <a:rPr lang="en" sz="1200"/>
              <a:t>Cultural differences</a:t>
            </a:r>
            <a:endParaRPr sz="1200"/>
          </a:p>
        </p:txBody>
      </p:sp>
      <p:sp>
        <p:nvSpPr>
          <p:cNvPr id="222" name="Google Shape;222;p38"/>
          <p:cNvSpPr txBox="1"/>
          <p:nvPr>
            <p:ph idx="2" type="body"/>
          </p:nvPr>
        </p:nvSpPr>
        <p:spPr>
          <a:xfrm>
            <a:off x="4800400" y="1834900"/>
            <a:ext cx="37761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4765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Recognize and credit previous qualifications and work experience</a:t>
            </a:r>
            <a:endParaRPr sz="1200"/>
          </a:p>
          <a:p>
            <a:pPr indent="-247650" lvl="0" marL="3429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Develop assessment methods considering cultural and linguistic diversity</a:t>
            </a:r>
            <a:endParaRPr sz="1200"/>
          </a:p>
          <a:p>
            <a:pPr indent="-247650" lvl="0" marL="3429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Provide language support and resources for students with limited proficiency</a:t>
            </a:r>
            <a:endParaRPr sz="1200"/>
          </a:p>
          <a:p>
            <a:pPr indent="-247650" lvl="0" marL="3429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200"/>
              <a:buChar char="•"/>
            </a:pPr>
            <a:r>
              <a:rPr lang="en" sz="1200"/>
              <a:t>Offer training and support for faculty to assess diverse qualifications</a:t>
            </a:r>
            <a:endParaRPr sz="1200"/>
          </a:p>
        </p:txBody>
      </p:sp>
      <p:sp>
        <p:nvSpPr>
          <p:cNvPr id="223" name="Google Shape;223;p38"/>
          <p:cNvSpPr txBox="1"/>
          <p:nvPr>
            <p:ph idx="3" type="subTitle"/>
          </p:nvPr>
        </p:nvSpPr>
        <p:spPr>
          <a:xfrm>
            <a:off x="457200" y="1164900"/>
            <a:ext cx="37761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Challenges</a:t>
            </a:r>
            <a:endParaRPr/>
          </a:p>
        </p:txBody>
      </p:sp>
      <p:sp>
        <p:nvSpPr>
          <p:cNvPr id="224" name="Google Shape;224;p38"/>
          <p:cNvSpPr txBox="1"/>
          <p:nvPr>
            <p:ph idx="4" type="subTitle"/>
          </p:nvPr>
        </p:nvSpPr>
        <p:spPr>
          <a:xfrm>
            <a:off x="4800400" y="1164900"/>
            <a:ext cx="37761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Recommendations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9"/>
          <p:cNvSpPr txBox="1"/>
          <p:nvPr>
            <p:ph idx="3" type="body"/>
          </p:nvPr>
        </p:nvSpPr>
        <p:spPr>
          <a:xfrm>
            <a:off x="6016800" y="1607925"/>
            <a:ext cx="2606100" cy="21822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Ensuring that the process of crediting previous qualifications and experience is transparent, fair, and accessible to all students.</a:t>
            </a:r>
            <a:endParaRPr/>
          </a:p>
        </p:txBody>
      </p:sp>
      <p:sp>
        <p:nvSpPr>
          <p:cNvPr id="230" name="Google Shape;230;p39"/>
          <p:cNvSpPr txBox="1"/>
          <p:nvPr>
            <p:ph idx="2" type="body"/>
          </p:nvPr>
        </p:nvSpPr>
        <p:spPr>
          <a:xfrm>
            <a:off x="3237000" y="1607925"/>
            <a:ext cx="2606100" cy="21822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Establishing policies that recognize and credit previous qualifications and work experience obtained in another country.</a:t>
            </a:r>
            <a:endParaRPr/>
          </a:p>
        </p:txBody>
      </p:sp>
      <p:sp>
        <p:nvSpPr>
          <p:cNvPr id="231" name="Google Shape;231;p39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>
                <a:solidFill>
                  <a:schemeClr val="accent1"/>
                </a:solidFill>
              </a:rPr>
              <a:t>Policies for Crediting Previous Qualifications and Experience</a:t>
            </a:r>
            <a:endParaRPr sz="2520">
              <a:solidFill>
                <a:schemeClr val="accent1"/>
              </a:solidFill>
            </a:endParaRPr>
          </a:p>
        </p:txBody>
      </p:sp>
      <p:sp>
        <p:nvSpPr>
          <p:cNvPr id="232" name="Google Shape;232;p39"/>
          <p:cNvSpPr txBox="1"/>
          <p:nvPr>
            <p:ph idx="1" type="body"/>
          </p:nvPr>
        </p:nvSpPr>
        <p:spPr>
          <a:xfrm>
            <a:off x="457200" y="1607925"/>
            <a:ext cx="2606100" cy="21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82875" spcFirstLastPara="1" rIns="18287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018"/>
              <a:buNone/>
            </a:pPr>
            <a:r>
              <a:rPr lang="en"/>
              <a:t>Developing alternative assessment methods to evaluate the prior qualifications and experience of refugee and immigrant students.</a:t>
            </a:r>
            <a:endParaRPr sz="1400"/>
          </a:p>
        </p:txBody>
      </p:sp>
      <p:cxnSp>
        <p:nvCxnSpPr>
          <p:cNvPr id="233" name="Google Shape;233;p39"/>
          <p:cNvCxnSpPr/>
          <p:nvPr/>
        </p:nvCxnSpPr>
        <p:spPr>
          <a:xfrm>
            <a:off x="457200" y="1599075"/>
            <a:ext cx="0" cy="2199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4" name="Google Shape;234;p39"/>
          <p:cNvCxnSpPr/>
          <p:nvPr/>
        </p:nvCxnSpPr>
        <p:spPr>
          <a:xfrm>
            <a:off x="3237000" y="1599075"/>
            <a:ext cx="0" cy="2199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5" name="Google Shape;235;p39"/>
          <p:cNvCxnSpPr/>
          <p:nvPr/>
        </p:nvCxnSpPr>
        <p:spPr>
          <a:xfrm>
            <a:off x="6016800" y="1599075"/>
            <a:ext cx="0" cy="2199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0"/>
          <p:cNvSpPr txBox="1"/>
          <p:nvPr>
            <p:ph idx="2" type="body"/>
          </p:nvPr>
        </p:nvSpPr>
        <p:spPr>
          <a:xfrm>
            <a:off x="910425" y="3582600"/>
            <a:ext cx="6858000" cy="986100"/>
          </a:xfrm>
          <a:prstGeom prst="rect">
            <a:avLst/>
          </a:prstGeom>
        </p:spPr>
        <p:txBody>
          <a:bodyPr anchorCtr="0" anchor="ctr" bIns="91425" lIns="274300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200"/>
              <a:t>Ensuring access to counseling and mental health services to address the unique challenges faced by refugee and immigrant students.</a:t>
            </a:r>
            <a:endParaRPr sz="1200"/>
          </a:p>
        </p:txBody>
      </p:sp>
      <p:sp>
        <p:nvSpPr>
          <p:cNvPr id="241" name="Google Shape;241;p40"/>
          <p:cNvSpPr txBox="1"/>
          <p:nvPr>
            <p:ph idx="1" type="body"/>
          </p:nvPr>
        </p:nvSpPr>
        <p:spPr>
          <a:xfrm>
            <a:off x="910425" y="2361300"/>
            <a:ext cx="6858000" cy="986100"/>
          </a:xfrm>
          <a:prstGeom prst="rect">
            <a:avLst/>
          </a:prstGeom>
        </p:spPr>
        <p:txBody>
          <a:bodyPr anchorCtr="0" anchor="ctr" bIns="91425" lIns="27430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200"/>
              <a:t>Offering mentorship programs and peer support networks to help students navigate their academic journey and connect with others who share similar experiences.</a:t>
            </a:r>
            <a:endParaRPr sz="1200"/>
          </a:p>
        </p:txBody>
      </p:sp>
      <p:sp>
        <p:nvSpPr>
          <p:cNvPr id="242" name="Google Shape;242;p40"/>
          <p:cNvSpPr txBox="1"/>
          <p:nvPr>
            <p:ph idx="3" type="body"/>
          </p:nvPr>
        </p:nvSpPr>
        <p:spPr>
          <a:xfrm>
            <a:off x="910425" y="1140000"/>
            <a:ext cx="6858000" cy="986100"/>
          </a:xfrm>
          <a:prstGeom prst="rect">
            <a:avLst/>
          </a:prstGeom>
        </p:spPr>
        <p:txBody>
          <a:bodyPr anchorCtr="0" anchor="ctr" bIns="91425" lIns="274300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018"/>
              <a:buNone/>
            </a:pPr>
            <a:r>
              <a:rPr lang="en" sz="1200"/>
              <a:t>Providing continuous access to clear and relevant information about academic programs, resources, and support services.</a:t>
            </a:r>
            <a:endParaRPr sz="1200"/>
          </a:p>
        </p:txBody>
      </p:sp>
      <p:sp>
        <p:nvSpPr>
          <p:cNvPr id="243" name="Google Shape;243;p40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Continuous Support Services for Enrolled Individuals</a:t>
            </a:r>
            <a:endParaRPr sz="2500"/>
          </a:p>
        </p:txBody>
      </p:sp>
      <p:cxnSp>
        <p:nvCxnSpPr>
          <p:cNvPr id="244" name="Google Shape;244;p40"/>
          <p:cNvCxnSpPr/>
          <p:nvPr/>
        </p:nvCxnSpPr>
        <p:spPr>
          <a:xfrm>
            <a:off x="571450" y="1060200"/>
            <a:ext cx="0" cy="3588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245" name="Google Shape;245;p40"/>
          <p:cNvCxnSpPr>
            <a:endCxn id="241" idx="1"/>
          </p:cNvCxnSpPr>
          <p:nvPr/>
        </p:nvCxnSpPr>
        <p:spPr>
          <a:xfrm>
            <a:off x="531525" y="2854350"/>
            <a:ext cx="3789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246" name="Google Shape;246;p40"/>
          <p:cNvCxnSpPr>
            <a:endCxn id="240" idx="1"/>
          </p:cNvCxnSpPr>
          <p:nvPr/>
        </p:nvCxnSpPr>
        <p:spPr>
          <a:xfrm>
            <a:off x="531525" y="4075650"/>
            <a:ext cx="3789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247" name="Google Shape;247;p40"/>
          <p:cNvCxnSpPr>
            <a:endCxn id="242" idx="1"/>
          </p:cNvCxnSpPr>
          <p:nvPr/>
        </p:nvCxnSpPr>
        <p:spPr>
          <a:xfrm>
            <a:off x="531525" y="1633050"/>
            <a:ext cx="3789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oval"/>
            <a:tailEnd len="med" w="med" type="non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1"/>
          <p:cNvSpPr txBox="1"/>
          <p:nvPr>
            <p:ph idx="2" type="body"/>
          </p:nvPr>
        </p:nvSpPr>
        <p:spPr>
          <a:xfrm>
            <a:off x="1373975" y="3582596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Supporting the integration of refugee students into the local community and providing resources for building social networks.</a:t>
            </a:r>
            <a:endParaRPr/>
          </a:p>
        </p:txBody>
      </p:sp>
      <p:sp>
        <p:nvSpPr>
          <p:cNvPr id="253" name="Google Shape;253;p41"/>
          <p:cNvSpPr txBox="1"/>
          <p:nvPr>
            <p:ph idx="1" type="body"/>
          </p:nvPr>
        </p:nvSpPr>
        <p:spPr>
          <a:xfrm>
            <a:off x="1373975" y="2361292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Creating networking opportunities for refugee students to connect with peers, faculty, and professionals in their field of study.</a:t>
            </a:r>
            <a:endParaRPr/>
          </a:p>
        </p:txBody>
      </p:sp>
      <p:sp>
        <p:nvSpPr>
          <p:cNvPr id="254" name="Google Shape;254;p41"/>
          <p:cNvSpPr txBox="1"/>
          <p:nvPr>
            <p:ph idx="3" type="body"/>
          </p:nvPr>
        </p:nvSpPr>
        <p:spPr>
          <a:xfrm>
            <a:off x="1373975" y="1140000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018"/>
              <a:buNone/>
            </a:pPr>
            <a:r>
              <a:rPr lang="en"/>
              <a:t>Providing information and resources to help refugee students navigate the university system and access support services.</a:t>
            </a:r>
            <a:endParaRPr sz="1400"/>
          </a:p>
        </p:txBody>
      </p:sp>
      <p:sp>
        <p:nvSpPr>
          <p:cNvPr id="255" name="Google Shape;255;p41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/>
              <a:t>Support Services for Refugee Students at Universities</a:t>
            </a:r>
            <a:endParaRPr sz="252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lus Glow">
  <a:themeElements>
    <a:clrScheme name="Simple Dark">
      <a:dk1>
        <a:srgbClr val="FFFFFF"/>
      </a:dk1>
      <a:lt1>
        <a:srgbClr val="000000"/>
      </a:lt1>
      <a:dk2>
        <a:srgbClr val="303030"/>
      </a:dk2>
      <a:lt2>
        <a:srgbClr val="A3A090"/>
      </a:lt2>
      <a:accent1>
        <a:srgbClr val="4643E7"/>
      </a:accent1>
      <a:accent2>
        <a:srgbClr val="D4D6E4"/>
      </a:accent2>
      <a:accent3>
        <a:srgbClr val="FF99F1"/>
      </a:accent3>
      <a:accent4>
        <a:srgbClr val="8C5F66"/>
      </a:accent4>
      <a:accent5>
        <a:srgbClr val="ADBCA5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