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207962964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20796296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SLIDES_API207962964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SLIDES_API207962964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SLIDES_API2079629640_1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SLIDES_API2079629640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SLIDES_API207962964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SLIDES_API207962964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SLIDES_API2079629640_1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SLIDES_API2079629640_1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SLIDES_API2079629640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SLIDES_API2079629640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SLIDES_API2079629640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SLIDES_API2079629640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SLIDES_API2079629640_1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SLIDES_API2079629640_1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SLIDES_API2079629640_2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SLIDES_API2079629640_2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f50ab5f184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f50ab5f184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207962964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207962964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207962964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207962964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SLIDES_API207962964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SLIDES_API207962964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SLIDES_API207962964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SLIDES_API207962964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SLIDES_API207962964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SLIDES_API207962964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SLIDES_API207962964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SLIDES_API207962964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SLIDES_API207962964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SLIDES_API207962964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SLIDES_API207962964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SLIDES_API207962964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596550" y="1547350"/>
            <a:ext cx="79509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Neueste rechtliche und politische Entwicklungen, die sich auf den Zugang zur Hochschulbildung auswirken / Tipps, wie man sich in ihrem Namen bei lokalen Behörden und Universitäten einsetzen kann</a:t>
            </a:r>
            <a:endParaRPr sz="25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Clr>
                <a:schemeClr val="lt1"/>
              </a:buClr>
              <a:buSzPts val="1100"/>
              <a:buFont typeface="Arial"/>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Clr>
                <a:schemeClr val="lt1"/>
              </a:buClr>
              <a:buSzPts val="1100"/>
              <a:buFont typeface="Arial"/>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2"/>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Soziale Kontakte helfen geflüchteten Studenten, ihr Gefühl der Isolation zu überwinden und ihr allgemeines Wohlbefinden und ihre psychische Gesundheit zu fördern.</a:t>
            </a:r>
            <a:endParaRPr/>
          </a:p>
        </p:txBody>
      </p:sp>
      <p:sp>
        <p:nvSpPr>
          <p:cNvPr id="263" name="Google Shape;263;p42"/>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Durch die Vernetzung können geflüchtete Studierende Zugang zu wertvollen Ressourcen wie Mentoren, Praktika und Arbeitsmöglichkeiten erhalten.</a:t>
            </a:r>
            <a:endParaRPr/>
          </a:p>
        </p:txBody>
      </p:sp>
      <p:sp>
        <p:nvSpPr>
          <p:cNvPr id="264" name="Google Shape;264;p42"/>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Netzwerke und soziale Kontakte bieten geflüchteten Studierenden ein Unterstützungssystem und ein Gefühl der Zugehörigkeit in ihrem neuen akademischen Umfeld.</a:t>
            </a:r>
            <a:endParaRPr/>
          </a:p>
        </p:txBody>
      </p:sp>
      <p:sp>
        <p:nvSpPr>
          <p:cNvPr id="265" name="Google Shape;265;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Der Wert von Netzwerken und sozialen Kontakten</a:t>
            </a:r>
            <a:endParaRPr sz="2520"/>
          </a:p>
        </p:txBody>
      </p:sp>
      <p:sp>
        <p:nvSpPr>
          <p:cNvPr id="266" name="Google Shape;266;p42"/>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67" name="Google Shape;267;p42"/>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68" name="Google Shape;268;p42"/>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43"/>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Hochschuleinrichtungen sollten Ressourcen und Programme bereitstellen, um Bildungslücken zu schließen und einen gleichberechtigten Zugang zu Lernmöglichkeiten zu gewährleisten.</a:t>
            </a:r>
            <a:endParaRPr>
              <a:solidFill>
                <a:schemeClr val="lt1"/>
              </a:solidFill>
            </a:endParaRPr>
          </a:p>
        </p:txBody>
      </p:sp>
      <p:sp>
        <p:nvSpPr>
          <p:cNvPr id="274" name="Google Shape;274;p43"/>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Digitale Kompetenzen und der Zugang zu Technologien sind für Studierende mit Fluchthintergrund und Migrationshintergrund von entscheidender Bedeutung, um in vollem Umfang an der Hochschulbildung teilzunehmen.</a:t>
            </a:r>
            <a:endParaRPr>
              <a:solidFill>
                <a:schemeClr val="lt1"/>
              </a:solidFill>
            </a:endParaRPr>
          </a:p>
        </p:txBody>
      </p:sp>
      <p:sp>
        <p:nvSpPr>
          <p:cNvPr id="275" name="Google Shape;275;p43"/>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Eine auf die individuellen Bedürfnisse von Flüchtlingen und Zuwanderern zugeschnittene Bildungsunterstützung ist aufgrund ihres unterschiedlichen Bildungshintergrunds von entscheidender Bedeutung.</a:t>
            </a:r>
            <a:endParaRPr sz="1400">
              <a:solidFill>
                <a:schemeClr val="lt1"/>
              </a:solidFill>
            </a:endParaRPr>
          </a:p>
        </p:txBody>
      </p:sp>
      <p:sp>
        <p:nvSpPr>
          <p:cNvPr id="276" name="Google Shape;276;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Erfüllung unterschiedlicher Bildungsanforderungen</a:t>
            </a:r>
            <a:endParaRPr sz="2520">
              <a:solidFill>
                <a:schemeClr val="dk1"/>
              </a:solidFill>
            </a:endParaRPr>
          </a:p>
        </p:txBody>
      </p:sp>
      <p:cxnSp>
        <p:nvCxnSpPr>
          <p:cNvPr id="277" name="Google Shape;277;p43"/>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78" name="Google Shape;278;p43"/>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79" name="Google Shape;279;p43"/>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44"/>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Bereitstellung von digitalem Fachwissen und Ausrüstung</a:t>
            </a:r>
            <a:endParaRPr sz="2520"/>
          </a:p>
        </p:txBody>
      </p:sp>
      <p:sp>
        <p:nvSpPr>
          <p:cNvPr id="286" name="Google Shape;286;p44"/>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Begrenzter Zugang zu digitalen Geräten und zuverlässiger Internetverbindung</a:t>
            </a:r>
            <a:endParaRPr sz="1200"/>
          </a:p>
          <a:p>
            <a:pPr indent="-247650" lvl="0" marL="342900" rtl="0" algn="l">
              <a:spcBef>
                <a:spcPts val="1000"/>
              </a:spcBef>
              <a:spcAft>
                <a:spcPts val="0"/>
              </a:spcAft>
              <a:buSzPts val="1200"/>
              <a:buChar char="•"/>
            </a:pPr>
            <a:r>
              <a:rPr lang="en" sz="1200"/>
              <a:t>Mangelnde digitale Fähigkeiten und Kenntnisse behindern akademischen Fortschritt und Integration</a:t>
            </a:r>
            <a:endParaRPr sz="1200"/>
          </a:p>
          <a:p>
            <a:pPr indent="-247650" lvl="0" marL="342900" rtl="0" algn="l">
              <a:spcBef>
                <a:spcPts val="1000"/>
              </a:spcBef>
              <a:spcAft>
                <a:spcPts val="1000"/>
              </a:spcAft>
              <a:buSzPts val="1200"/>
              <a:buChar char="•"/>
            </a:pPr>
            <a:r>
              <a:rPr lang="en" sz="1200"/>
              <a:t>Schaffung einer digitalen Kluft und Marginalisierung</a:t>
            </a:r>
            <a:endParaRPr sz="1200"/>
          </a:p>
        </p:txBody>
      </p:sp>
      <p:sp>
        <p:nvSpPr>
          <p:cNvPr id="287" name="Google Shape;287;p44"/>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Gewährung des Zugangs zu digitalen Geräten und Internetverbindungen</a:t>
            </a:r>
            <a:endParaRPr sz="1200"/>
          </a:p>
          <a:p>
            <a:pPr indent="-247650" lvl="0" marL="342900" marR="0" rtl="0" algn="l">
              <a:lnSpc>
                <a:spcPct val="115000"/>
              </a:lnSpc>
              <a:spcBef>
                <a:spcPts val="1000"/>
              </a:spcBef>
              <a:spcAft>
                <a:spcPts val="0"/>
              </a:spcAft>
              <a:buSzPts val="1200"/>
              <a:buChar char="•"/>
            </a:pPr>
            <a:r>
              <a:rPr lang="en" sz="1200"/>
              <a:t>Schulungs- und Unterstützungsprogramme zur Verbesserung der digitalen Fähigkeiten anbieten</a:t>
            </a:r>
            <a:endParaRPr sz="1200"/>
          </a:p>
          <a:p>
            <a:pPr indent="-247650" lvl="0" marL="342900" marR="0" rtl="0" algn="l">
              <a:lnSpc>
                <a:spcPct val="115000"/>
              </a:lnSpc>
              <a:spcBef>
                <a:spcPts val="1000"/>
              </a:spcBef>
              <a:spcAft>
                <a:spcPts val="0"/>
              </a:spcAft>
              <a:buSzPts val="1200"/>
              <a:buChar char="•"/>
            </a:pPr>
            <a:r>
              <a:rPr lang="en" sz="1200"/>
              <a:t>Zusammenarbeit mit kommunalen Organisationen und Interessengruppen bei der Finanzierung</a:t>
            </a:r>
            <a:endParaRPr sz="1200"/>
          </a:p>
          <a:p>
            <a:pPr indent="-247650" lvl="0" marL="342900" marR="0" rtl="0" algn="l">
              <a:lnSpc>
                <a:spcPct val="115000"/>
              </a:lnSpc>
              <a:spcBef>
                <a:spcPts val="1000"/>
              </a:spcBef>
              <a:spcAft>
                <a:spcPts val="1000"/>
              </a:spcAft>
              <a:buSzPts val="1200"/>
              <a:buChar char="•"/>
            </a:pPr>
            <a:r>
              <a:rPr lang="en" sz="1200"/>
              <a:t>Sicherstellung der Zugänglichkeit und Benutzerfreundlichkeit von digitalen Lernplattformen</a:t>
            </a:r>
            <a:endParaRPr sz="1200"/>
          </a:p>
        </p:txBody>
      </p:sp>
      <p:sp>
        <p:nvSpPr>
          <p:cNvPr id="288" name="Google Shape;288;p44"/>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Herausforderungen</a:t>
            </a:r>
            <a:endParaRPr/>
          </a:p>
        </p:txBody>
      </p:sp>
      <p:sp>
        <p:nvSpPr>
          <p:cNvPr id="289" name="Google Shape;289;p44"/>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Empfehlungen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5"/>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Flüchtlingsstudenten stehen vor Herausforderungen beim Zugang zur Hochschulbildung und beim Verbleib im Studium, darunter Sprachbarrieren, kulturelle Anpassung und fehlende Unterlagen.</a:t>
            </a:r>
            <a:endParaRPr/>
          </a:p>
        </p:txBody>
      </p:sp>
      <p:sp>
        <p:nvSpPr>
          <p:cNvPr id="295" name="Google Shape;295;p45"/>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Hochschulen unterstützen Flüchtlingsstudenten mit Sprachkursen, kulturellen Orientierungsprogrammen und Hilfe bei der Beschaffung der erforderlichen Dokumente.</a:t>
            </a:r>
            <a:endParaRPr/>
          </a:p>
        </p:txBody>
      </p:sp>
      <p:sp>
        <p:nvSpPr>
          <p:cNvPr id="296" name="Google Shape;296;p45"/>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Eine Erfolgsgeschichte ist der Fall von Ahmed, einem Flüchtlingsstudenten, der die Herausforderungen mit der Unterstützung von Universitätsmitarbeitern, Sprachtutoren und Mentorenprogrammen meisterte.</a:t>
            </a:r>
            <a:endParaRPr/>
          </a:p>
        </p:txBody>
      </p:sp>
      <p:sp>
        <p:nvSpPr>
          <p:cNvPr id="297" name="Google Shape;297;p45"/>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Herausforderungen</a:t>
            </a:r>
            <a:endParaRPr/>
          </a:p>
        </p:txBody>
      </p:sp>
      <p:sp>
        <p:nvSpPr>
          <p:cNvPr id="298" name="Google Shape;298;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1: Herausforderungen und Unterstützung in der Hochschulbildung</a:t>
            </a:r>
            <a:endParaRPr sz="2520"/>
          </a:p>
        </p:txBody>
      </p:sp>
      <p:sp>
        <p:nvSpPr>
          <p:cNvPr id="299" name="Google Shape;299;p45"/>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Erhaltene Unterstützung</a:t>
            </a:r>
            <a:endParaRPr/>
          </a:p>
        </p:txBody>
      </p:sp>
      <p:sp>
        <p:nvSpPr>
          <p:cNvPr id="300" name="Google Shape;300;p45"/>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Erfolgsgeschichte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6"/>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Flüchtlingsstudenten sind mit Sprachbarrieren, finanziellen Zwängen und kulturellen Anpassungsschwierigkeiten konfrontiert, die ihren akademischen Fortschritt und ihre Integration behindern.</a:t>
            </a:r>
            <a:endParaRPr/>
          </a:p>
        </p:txBody>
      </p:sp>
      <p:sp>
        <p:nvSpPr>
          <p:cNvPr id="306" name="Google Shape;306;p46"/>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Hochschuleinrichtungen bieten Sprachförderung, finanzielle Unterstützung und Beratungsdienste an, um geflüchteten Studierenden zu helfen, Hindernisse zu überwinden und akademisch erfolgreich zu sein.</a:t>
            </a:r>
            <a:endParaRPr/>
          </a:p>
        </p:txBody>
      </p:sp>
      <p:sp>
        <p:nvSpPr>
          <p:cNvPr id="307" name="Google Shape;307;p46"/>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Universität XYZ unterstützt geflüchtete Studierende durch ein spezielles Unterstützungsbüro, Stipendien und Netzwerkveranstaltungen, um ein Gefühl der Zugehörigkeit und Gemeinschaft zu fördern.</a:t>
            </a:r>
            <a:endParaRPr/>
          </a:p>
        </p:txBody>
      </p:sp>
      <p:sp>
        <p:nvSpPr>
          <p:cNvPr id="308" name="Google Shape;308;p46"/>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Herausforderungen für die Studierenden</a:t>
            </a:r>
            <a:endParaRPr/>
          </a:p>
        </p:txBody>
      </p:sp>
      <p:sp>
        <p:nvSpPr>
          <p:cNvPr id="309" name="Google Shape;309;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2: Herausforderungen und Unterstützung</a:t>
            </a:r>
            <a:endParaRPr sz="2520"/>
          </a:p>
        </p:txBody>
      </p:sp>
      <p:sp>
        <p:nvSpPr>
          <p:cNvPr id="310" name="Google Shape;310;p46"/>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Unterstützung durch Institutionen</a:t>
            </a:r>
            <a:endParaRPr/>
          </a:p>
        </p:txBody>
      </p:sp>
      <p:sp>
        <p:nvSpPr>
          <p:cNvPr id="311" name="Google Shape;311;p46"/>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Fallstudie: Universität XYZ</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Einführung von Maßnahmen zur Anerkennung und Anrechnung früherer Qualifikationen und Berufserfahrungen ist für die Unterstützung von Flüchtlingen und Zuwanderern von entscheidender Bedeutung.</a:t>
            </a:r>
            <a:endParaRPr/>
          </a:p>
        </p:txBody>
      </p:sp>
      <p:sp>
        <p:nvSpPr>
          <p:cNvPr id="317" name="Google Shape;317;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Anerkennung von im Ausland erworbenen Vorkenntnissen und Erfahrungen ist eine Herausforderung, der sich die Hochschulen stellen müssen.</a:t>
            </a:r>
            <a:endParaRPr/>
          </a:p>
        </p:txBody>
      </p:sp>
      <p:sp>
        <p:nvSpPr>
          <p:cNvPr id="318" name="Google Shape;318;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Universitäten bieten klare und leicht zugängliche Informationen und Unterstützungsdienste an, um Flüchtlingen und Zuwanderern den Zugang zur Hochschulbildung zu erleichtern.</a:t>
            </a:r>
            <a:endParaRPr/>
          </a:p>
        </p:txBody>
      </p:sp>
      <p:sp>
        <p:nvSpPr>
          <p:cNvPr id="319" name="Google Shape;319;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der Universitäten bei der Unterstützung von Flüchtlingen und Einwanderern</a:t>
            </a:r>
            <a:endParaRPr sz="2520"/>
          </a:p>
        </p:txBody>
      </p:sp>
      <p:sp>
        <p:nvSpPr>
          <p:cNvPr id="320" name="Google Shape;320;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21" name="Google Shape;321;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22" name="Google Shape;322;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8"/>
          <p:cNvSpPr txBox="1"/>
          <p:nvPr>
            <p:ph idx="1" type="body"/>
          </p:nvPr>
        </p:nvSpPr>
        <p:spPr>
          <a:xfrm>
            <a:off x="457200" y="1834125"/>
            <a:ext cx="26280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Hochschuleinrichtungen sind dafür verantwortlich, ein integratives Umfeld und Unterstützungssysteme zu schaffen, um die erfolgreiche Integration von Flüchtlingen und Zuwanderern zu gewährleisten.</a:t>
            </a:r>
            <a:endParaRPr/>
          </a:p>
        </p:txBody>
      </p:sp>
      <p:sp>
        <p:nvSpPr>
          <p:cNvPr id="328" name="Google Shape;328;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Der Einfluss der Hochschulbildung auf die Integration von Flüchtlingen und Einwanderern</a:t>
            </a:r>
            <a:endParaRPr sz="2520"/>
          </a:p>
        </p:txBody>
      </p:sp>
      <p:sp>
        <p:nvSpPr>
          <p:cNvPr id="329" name="Google Shape;329;p48"/>
          <p:cNvSpPr txBox="1"/>
          <p:nvPr>
            <p:ph idx="2" type="body"/>
          </p:nvPr>
        </p:nvSpPr>
        <p:spPr>
          <a:xfrm>
            <a:off x="3237000" y="1834125"/>
            <a:ext cx="26280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Der Zugang zur Hochschulbildung ermöglicht es Flüchtlingen und Einwanderern, die notwendigen Kenntnisse und Fähigkeiten zu erwerben, um zur Gesellschaft und Wirtschaft des Aufnahmelandes beizutragen.</a:t>
            </a:r>
            <a:endParaRPr/>
          </a:p>
        </p:txBody>
      </p:sp>
      <p:sp>
        <p:nvSpPr>
          <p:cNvPr id="330" name="Google Shape;330;p48"/>
          <p:cNvSpPr txBox="1"/>
          <p:nvPr>
            <p:ph idx="3" type="body"/>
          </p:nvPr>
        </p:nvSpPr>
        <p:spPr>
          <a:xfrm>
            <a:off x="6016800" y="1834125"/>
            <a:ext cx="26061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Hochschulbildung spielt eine entscheidende Rolle bei der Integration von Flüchtlingen und Zuwanderern, da sie ihnen Möglichkeiten der wirtschaftlichen und sozialen Mobilität bietet.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Künftige Möglichkeiten zur Förderung des Zugangs zur Hochschulbildung für Flüchtlinge und Einwanderer</a:t>
            </a:r>
            <a:endParaRPr sz="2520"/>
          </a:p>
        </p:txBody>
      </p:sp>
      <p:sp>
        <p:nvSpPr>
          <p:cNvPr id="336" name="Google Shape;336;p49"/>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Berücksichtigung spezifischer Bildungsanforderungen und Vermittlung der erforderlichen digitalen Kompetenzen.</a:t>
            </a:r>
            <a:endParaRPr/>
          </a:p>
        </p:txBody>
      </p:sp>
      <p:sp>
        <p:nvSpPr>
          <p:cNvPr id="337" name="Google Shape;337;p49"/>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Anerkennung und Anrechnung von außerhalb des Gastlandes erworbenen Vorkenntnissen und Erfahrungen.</a:t>
            </a:r>
            <a:endParaRPr/>
          </a:p>
        </p:txBody>
      </p:sp>
      <p:sp>
        <p:nvSpPr>
          <p:cNvPr id="338" name="Google Shape;338;p49"/>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Entwicklung klarer, zugänglicher Informations- und Unterstützungsdienste, um den Zugang zur Hochschulbildung zu erleichtern.</a:t>
            </a:r>
            <a:endParaRPr sz="1400"/>
          </a:p>
        </p:txBody>
      </p:sp>
      <p:cxnSp>
        <p:nvCxnSpPr>
          <p:cNvPr id="339" name="Google Shape;339;p49"/>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340" name="Google Shape;340;p49"/>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46" name="Google Shape;346;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7" name="Google Shape;347;p50"/>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755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5605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Herausforderungen für Flüchtlinge und Einwanderer in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Vorschläge für Experten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Bedeutung zugänglicher Informationen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Alternative Bewertungsmethoden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Leitlinien für die Anerkennung früherer Qualifikationen und Erfahrungen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Kontinuierliche Unterstützungsdienste für registrierte Personen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Unterstützungsdienste für Flüchtlingsstudenten an Universitäten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Der Wert von Netzwerken und sozialen Kontakten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Erfüllung unterschiedlicher Bildungsanforderungen</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183" name="Google Shape;183;p34"/>
          <p:cNvSpPr txBox="1"/>
          <p:nvPr>
            <p:ph idx="1" type="body"/>
          </p:nvPr>
        </p:nvSpPr>
        <p:spPr>
          <a:xfrm>
            <a:off x="4572000" y="5605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Bereitstellung von digitalem Fachwissen und Ausrüstung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Fallstudie 1: Herausforderungen und Unterstützung in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Fallstudie 2: Herausforderungen und Unterstützung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Rolle der Universitäten bei der Unterstützung von Flüchtlingen und Einwanderern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Der Einfluss der Hochschulbildung auf die Integration von Flüchtlingen und Einwanderern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Künftige Möglichkeiten zur Förderung des Zugangs zur Hochschulbildung für Flüchtlinge und Einwanderer</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35"/>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Die Entwicklung alternativer Bewertungsmethoden und Maßnahmen zur Anerkennung früherer Qualifikationen und Berufserfahrungen kann Studierende mit Flüchtlings- oder Migrationshintergrund in der Hochschulbildung unterstützen.</a:t>
            </a:r>
            <a:endParaRPr sz="1200"/>
          </a:p>
        </p:txBody>
      </p:sp>
      <p:sp>
        <p:nvSpPr>
          <p:cNvPr id="189" name="Google Shape;189;p35"/>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Die Anerkennung von im Ausland erworbenen Kenntnissen und Erfahrungen stellt für Studierende mit Flüchtlings- oder Migrationshintergrund eine Herausforderung dar.</a:t>
            </a:r>
            <a:endParaRPr sz="1200"/>
          </a:p>
        </p:txBody>
      </p:sp>
      <p:sp>
        <p:nvSpPr>
          <p:cNvPr id="190" name="Google Shape;190;p35"/>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Klare und zugängliche Informationen und Unterstützungsdienste sind erforderlich, um Flüchtlingen und Einwanderern den Zugang zur Hochschulbildung zu erleichtern.</a:t>
            </a:r>
            <a:endParaRPr sz="1200"/>
          </a:p>
        </p:txBody>
      </p:sp>
      <p:sp>
        <p:nvSpPr>
          <p:cNvPr id="191" name="Google Shape;191;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Herausforderungen für Flüchtlinge und Einwanderer in der Hochschulbildung</a:t>
            </a:r>
            <a:endParaRPr sz="2500"/>
          </a:p>
        </p:txBody>
      </p:sp>
      <p:cxnSp>
        <p:nvCxnSpPr>
          <p:cNvPr id="192" name="Google Shape;192;p35"/>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193" name="Google Shape;193;p35"/>
          <p:cNvCxnSpPr>
            <a:endCxn id="189"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194" name="Google Shape;194;p35"/>
          <p:cNvCxnSpPr>
            <a:endCxn id="188"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195" name="Google Shape;195;p35"/>
          <p:cNvCxnSpPr>
            <a:endCxn id="190"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Vorschläge für Experten</a:t>
            </a:r>
            <a:endParaRPr sz="2520"/>
          </a:p>
        </p:txBody>
      </p:sp>
      <p:sp>
        <p:nvSpPr>
          <p:cNvPr id="202" name="Google Shape;202;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Klare und zugängliche Informationen bereitstellen</a:t>
            </a:r>
            <a:endParaRPr sz="1200"/>
          </a:p>
          <a:p>
            <a:pPr indent="-247650" lvl="0" marL="342900" rtl="0" algn="l">
              <a:spcBef>
                <a:spcPts val="1000"/>
              </a:spcBef>
              <a:spcAft>
                <a:spcPts val="0"/>
              </a:spcAft>
              <a:buSzPts val="1200"/>
              <a:buChar char="•"/>
            </a:pPr>
            <a:r>
              <a:rPr lang="en" sz="1200"/>
              <a:t>Maßgeschneiderte Unterstützungsdienste einrichten</a:t>
            </a:r>
            <a:endParaRPr sz="1200"/>
          </a:p>
          <a:p>
            <a:pPr indent="-247650" lvl="0" marL="342900" rtl="0" algn="l">
              <a:spcBef>
                <a:spcPts val="1000"/>
              </a:spcBef>
              <a:spcAft>
                <a:spcPts val="1000"/>
              </a:spcAft>
              <a:buSzPts val="1200"/>
              <a:buChar char="•"/>
            </a:pPr>
            <a:r>
              <a:rPr lang="en" sz="1200"/>
              <a:t>Sprachförderprogramme anbieten</a:t>
            </a:r>
            <a:endParaRPr sz="1200"/>
          </a:p>
        </p:txBody>
      </p:sp>
      <p:sp>
        <p:nvSpPr>
          <p:cNvPr id="203" name="Google Shape;203;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Entwicklung von alternativen Bewertungsmethoden</a:t>
            </a:r>
            <a:endParaRPr sz="1200"/>
          </a:p>
          <a:p>
            <a:pPr indent="-247650" lvl="0" marL="342900" marR="0" rtl="0" algn="l">
              <a:lnSpc>
                <a:spcPct val="115000"/>
              </a:lnSpc>
              <a:spcBef>
                <a:spcPts val="1000"/>
              </a:spcBef>
              <a:spcAft>
                <a:spcPts val="0"/>
              </a:spcAft>
              <a:buSzPts val="1200"/>
              <a:buChar char="•"/>
            </a:pPr>
            <a:r>
              <a:rPr lang="en" sz="1200"/>
              <a:t>Festlegung von Leitlinien für die Anerkennung und Anrechnung</a:t>
            </a:r>
            <a:endParaRPr sz="1200"/>
          </a:p>
          <a:p>
            <a:pPr indent="-247650" lvl="0" marL="342900" marR="0" rtl="0" algn="l">
              <a:lnSpc>
                <a:spcPct val="115000"/>
              </a:lnSpc>
              <a:spcBef>
                <a:spcPts val="1000"/>
              </a:spcBef>
              <a:spcAft>
                <a:spcPts val="1000"/>
              </a:spcAft>
              <a:buSzPts val="1200"/>
              <a:buChar char="•"/>
            </a:pPr>
            <a:r>
              <a:rPr lang="en" sz="1200"/>
              <a:t>Beratung und Unterstützung</a:t>
            </a:r>
            <a:endParaRPr sz="1200"/>
          </a:p>
        </p:txBody>
      </p:sp>
      <p:sp>
        <p:nvSpPr>
          <p:cNvPr id="204" name="Google Shape;204;p36"/>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Förderung des Zugangs zur Hochschulbildung</a:t>
            </a:r>
            <a:endParaRPr/>
          </a:p>
        </p:txBody>
      </p:sp>
      <p:sp>
        <p:nvSpPr>
          <p:cNvPr id="205" name="Google Shape;205;p36"/>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Anerkennung von früherem Lernen und Erfahrung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3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Die Bereitstellung umfassender und leicht verständlicher Informationen ermöglicht es den Studierenden, fundierte Entscheidungen über ihren Bildungsweg zu treffen und die erforderlichen Ressourcen zu nutzen.</a:t>
            </a:r>
            <a:endParaRPr>
              <a:solidFill>
                <a:schemeClr val="lt1"/>
              </a:solidFill>
            </a:endParaRPr>
          </a:p>
        </p:txBody>
      </p:sp>
      <p:sp>
        <p:nvSpPr>
          <p:cNvPr id="211" name="Google Shape;211;p3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Zugängliche Informationen tragen dazu bei, Barrieren zu beseitigen, und erhöhen die Wahrscheinlichkeit, dass sich Flüchtlinge und Zuwanderer erfolgreich anmelden.</a:t>
            </a:r>
            <a:endParaRPr>
              <a:solidFill>
                <a:schemeClr val="lt1"/>
              </a:solidFill>
            </a:endParaRPr>
          </a:p>
        </p:txBody>
      </p:sp>
      <p:cxnSp>
        <p:nvCxnSpPr>
          <p:cNvPr id="212" name="Google Shape;212;p3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13" name="Google Shape;213;p3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14" name="Google Shape;214;p3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
        <p:nvSpPr>
          <p:cNvPr id="215" name="Google Shape;215;p3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Klare und leicht zugängliche Informationen sind wichtig, damit Flüchtlinge und Zuwanderer das Antragsverfahren, die Zulassungsbedingungen und die verfügbaren Unterstützungsdienste verstehen.</a:t>
            </a:r>
            <a:endParaRPr sz="1400">
              <a:solidFill>
                <a:schemeClr val="lt1"/>
              </a:solidFill>
            </a:endParaRPr>
          </a:p>
        </p:txBody>
      </p:sp>
      <p:sp>
        <p:nvSpPr>
          <p:cNvPr id="216" name="Google Shape;216;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Die Bedeutung zugänglicher Informationen</a:t>
            </a:r>
            <a:endParaRPr sz="252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3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Alternative Bewertungsmethoden</a:t>
            </a:r>
            <a:endParaRPr sz="2520"/>
          </a:p>
        </p:txBody>
      </p:sp>
      <p:sp>
        <p:nvSpPr>
          <p:cNvPr id="223" name="Google Shape;223;p3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Anerkennung von außerhalb des Landes erworbenen Vorkenntnissen und Erfahrungen</a:t>
            </a:r>
            <a:endParaRPr sz="1200"/>
          </a:p>
          <a:p>
            <a:pPr indent="-247650" lvl="0" marL="342900" rtl="0" algn="l">
              <a:spcBef>
                <a:spcPts val="1000"/>
              </a:spcBef>
              <a:spcAft>
                <a:spcPts val="0"/>
              </a:spcAft>
              <a:buSzPts val="1200"/>
              <a:buChar char="•"/>
            </a:pPr>
            <a:r>
              <a:rPr lang="en" sz="1200"/>
              <a:t>Unterschiede in den Bildungssystemen und Qualifikationen</a:t>
            </a:r>
            <a:endParaRPr sz="1200"/>
          </a:p>
          <a:p>
            <a:pPr indent="-247650" lvl="0" marL="342900" rtl="0" algn="l">
              <a:spcBef>
                <a:spcPts val="1000"/>
              </a:spcBef>
              <a:spcAft>
                <a:spcPts val="0"/>
              </a:spcAft>
              <a:buSzPts val="1200"/>
              <a:buChar char="•"/>
            </a:pPr>
            <a:r>
              <a:rPr lang="en" sz="1200"/>
              <a:t>Sprachbarrieren</a:t>
            </a:r>
            <a:endParaRPr sz="1200"/>
          </a:p>
          <a:p>
            <a:pPr indent="-247650" lvl="0" marL="342900" rtl="0" algn="l">
              <a:spcBef>
                <a:spcPts val="1000"/>
              </a:spcBef>
              <a:spcAft>
                <a:spcPts val="1000"/>
              </a:spcAft>
              <a:buSzPts val="1200"/>
              <a:buChar char="•"/>
            </a:pPr>
            <a:r>
              <a:rPr lang="en" sz="1200"/>
              <a:t>Kulturelle Unterschiede</a:t>
            </a:r>
            <a:endParaRPr sz="1200"/>
          </a:p>
        </p:txBody>
      </p:sp>
      <p:sp>
        <p:nvSpPr>
          <p:cNvPr id="224" name="Google Shape;224;p3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Anerkennung und Anrechnung früherer Qualifikationen und Berufserfahrungen</a:t>
            </a:r>
            <a:endParaRPr sz="1200"/>
          </a:p>
          <a:p>
            <a:pPr indent="-247650" lvl="0" marL="342900" marR="0" rtl="0" algn="l">
              <a:lnSpc>
                <a:spcPct val="115000"/>
              </a:lnSpc>
              <a:spcBef>
                <a:spcPts val="1000"/>
              </a:spcBef>
              <a:spcAft>
                <a:spcPts val="0"/>
              </a:spcAft>
              <a:buSzPts val="1200"/>
              <a:buChar char="•"/>
            </a:pPr>
            <a:r>
              <a:rPr lang="en" sz="1200"/>
              <a:t>Entwicklung von Bewertungsmethoden, die der kulturellen und sprachlichen Vielfalt Rechnung tragen</a:t>
            </a:r>
            <a:endParaRPr sz="1200"/>
          </a:p>
          <a:p>
            <a:pPr indent="-247650" lvl="0" marL="342900" marR="0" rtl="0" algn="l">
              <a:lnSpc>
                <a:spcPct val="115000"/>
              </a:lnSpc>
              <a:spcBef>
                <a:spcPts val="1000"/>
              </a:spcBef>
              <a:spcAft>
                <a:spcPts val="0"/>
              </a:spcAft>
              <a:buSzPts val="1200"/>
              <a:buChar char="•"/>
            </a:pPr>
            <a:r>
              <a:rPr lang="en" sz="1200"/>
              <a:t>Bereitstellung von sprachlicher Unterstützung und Ressourcen für Schüler mit begrenzten Sprachkenntnissen</a:t>
            </a:r>
            <a:endParaRPr sz="1200"/>
          </a:p>
          <a:p>
            <a:pPr indent="-247650" lvl="0" marL="342900" marR="0" rtl="0" algn="l">
              <a:lnSpc>
                <a:spcPct val="115000"/>
              </a:lnSpc>
              <a:spcBef>
                <a:spcPts val="1000"/>
              </a:spcBef>
              <a:spcAft>
                <a:spcPts val="1000"/>
              </a:spcAft>
              <a:buSzPts val="1200"/>
              <a:buChar char="•"/>
            </a:pPr>
            <a:r>
              <a:rPr lang="en" sz="1200"/>
              <a:t>Angebot von Schulungen und Unterstützung für Lehrer bei der Bewertung verschiedener Qualifikationen</a:t>
            </a:r>
            <a:endParaRPr sz="1200"/>
          </a:p>
        </p:txBody>
      </p:sp>
      <p:sp>
        <p:nvSpPr>
          <p:cNvPr id="225" name="Google Shape;225;p38"/>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Herausforderungen</a:t>
            </a:r>
            <a:endParaRPr/>
          </a:p>
        </p:txBody>
      </p:sp>
      <p:sp>
        <p:nvSpPr>
          <p:cNvPr id="226" name="Google Shape;226;p38"/>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Empfehlungen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0"/>
              </a:spcAft>
              <a:buClr>
                <a:schemeClr val="lt1"/>
              </a:buClr>
              <a:buSzPts val="1100"/>
              <a:buFont typeface="Arial"/>
              <a:buNone/>
            </a:pPr>
            <a:r>
              <a:rPr lang="en"/>
              <a:t>Sicherstellen, dass das Verfahren zur Anerkennung früherer Qualifikationen und Erfahrungen transparent, fair und für alle Studierenden zugänglich ist.</a:t>
            </a:r>
            <a:endParaRPr/>
          </a:p>
          <a:p>
            <a:pPr indent="0" lvl="0" marL="0" rtl="0" algn="l">
              <a:lnSpc>
                <a:spcPct val="105000"/>
              </a:lnSpc>
              <a:spcBef>
                <a:spcPts val="1000"/>
              </a:spcBef>
              <a:spcAft>
                <a:spcPts val="1000"/>
              </a:spcAft>
              <a:buNone/>
            </a:pPr>
            <a:r>
              <a:t/>
            </a:r>
            <a:endParaRPr/>
          </a:p>
        </p:txBody>
      </p:sp>
      <p:cxnSp>
        <p:nvCxnSpPr>
          <p:cNvPr id="232" name="Google Shape;232;p3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233" name="Google Shape;233;p3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Einführung von Maßnahmen zur Anerkennung und Anrechnung von in einem anderen Land erworbenen Qualifikationen und Berufserfahrungen.</a:t>
            </a:r>
            <a:endParaRPr/>
          </a:p>
        </p:txBody>
      </p:sp>
      <p:sp>
        <p:nvSpPr>
          <p:cNvPr id="234" name="Google Shape;234;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Leitlinien für die Anerkennung früherer Qualifikationen und Erfahrungen</a:t>
            </a:r>
            <a:endParaRPr sz="2520">
              <a:solidFill>
                <a:schemeClr val="accent1"/>
              </a:solidFill>
            </a:endParaRPr>
          </a:p>
        </p:txBody>
      </p:sp>
      <p:sp>
        <p:nvSpPr>
          <p:cNvPr id="235" name="Google Shape;235;p3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Entwicklung alternativer Bewertungsmethoden zur Beurteilung der Vorqualifikationen und Erfahrungen von Flüchtlingen und Zuwanderern.</a:t>
            </a:r>
            <a:endParaRPr sz="1400"/>
          </a:p>
        </p:txBody>
      </p:sp>
      <p:cxnSp>
        <p:nvCxnSpPr>
          <p:cNvPr id="236" name="Google Shape;236;p3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37" name="Google Shape;237;p3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40"/>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Sicherstellung des Zugangs zu Beratungs- und psychosozialen Diensten, um die besonderen Herausforderungen zu bewältigen, mit denen geflüchtete und zugewanderte Schüler konfrontiert sind.</a:t>
            </a:r>
            <a:endParaRPr sz="1200"/>
          </a:p>
        </p:txBody>
      </p:sp>
      <p:sp>
        <p:nvSpPr>
          <p:cNvPr id="243" name="Google Shape;243;p40"/>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Bieten Sie Mentoring-Programme und Peer-Support-Netzwerke an, um den Studierenden bei der Bewältigung ihres akademischen Weges zu helfen und sie mit anderen zusammenzubringen, die ähnliche Erfahrungen gemacht haben.</a:t>
            </a:r>
            <a:endParaRPr sz="1200"/>
          </a:p>
        </p:txBody>
      </p:sp>
      <p:sp>
        <p:nvSpPr>
          <p:cNvPr id="244" name="Google Shape;244;p40"/>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Ständiger Zugang zu klaren und relevanten Informationen über akademische Programme, Ressourcen und Unterstützungsdienste.</a:t>
            </a:r>
            <a:endParaRPr sz="1200"/>
          </a:p>
        </p:txBody>
      </p:sp>
      <p:sp>
        <p:nvSpPr>
          <p:cNvPr id="245" name="Google Shape;245;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Kontinuierliche Unterstützungsdienste für registrierte Personen</a:t>
            </a:r>
            <a:endParaRPr sz="2500"/>
          </a:p>
        </p:txBody>
      </p:sp>
      <p:cxnSp>
        <p:nvCxnSpPr>
          <p:cNvPr id="246" name="Google Shape;246;p40"/>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47" name="Google Shape;247;p40"/>
          <p:cNvCxnSpPr>
            <a:endCxn id="243"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8" name="Google Shape;248;p40"/>
          <p:cNvCxnSpPr>
            <a:endCxn id="242"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9" name="Google Shape;249;p40"/>
          <p:cNvCxnSpPr>
            <a:endCxn id="244"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Unterstützung der Integration von Flüchtlingsstudenten in die örtliche Gemeinschaft und Bereitstellung von Ressourcen für den Aufbau sozialer Netzwerke.</a:t>
            </a:r>
            <a:endParaRPr/>
          </a:p>
        </p:txBody>
      </p:sp>
      <p:sp>
        <p:nvSpPr>
          <p:cNvPr id="255" name="Google Shape;255;p41"/>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Schaffung von Vernetzungsmöglichkeiten für geflüchtete Studierende, damit sie mit Gleichaltrigen, Dozenten und Experten in ihrem Fachgebiet in Kontakt treten können.</a:t>
            </a:r>
            <a:endParaRPr/>
          </a:p>
        </p:txBody>
      </p:sp>
      <p:sp>
        <p:nvSpPr>
          <p:cNvPr id="256" name="Google Shape;256;p41"/>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Bereitstellung von Informationen und Ressourcen, um geflüchteten Studierenden zu helfen, sich im Universitätssystem zurechtzufinden und Zugang zu Unterstützungsdiensten zu erhalten.</a:t>
            </a:r>
            <a:endParaRPr sz="1400"/>
          </a:p>
        </p:txBody>
      </p:sp>
      <p:sp>
        <p:nvSpPr>
          <p:cNvPr id="257" name="Google Shape;257;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Unterstützungsdienste für Flüchtlingsstudenten an Universitäten</a:t>
            </a:r>
            <a:endParaRPr sz="252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