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5.xml"/><Relationship Id="rId33" Type="http://schemas.openxmlformats.org/officeDocument/2006/relationships/font" Target="fonts/Inter-regular.fntdata"/><Relationship Id="rId10" Type="http://schemas.openxmlformats.org/officeDocument/2006/relationships/slide" Target="slides/slide4.xml"/><Relationship Id="rId32" Type="http://schemas.openxmlformats.org/officeDocument/2006/relationships/font" Target="fonts/HankenGroteskSemiBold-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Inter-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207962964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20796296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SLIDES_API207962964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SLIDES_API207962964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SLIDES_API2079629640_1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SLIDES_API2079629640_1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SLIDES_API2079629640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SLIDES_API2079629640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SLIDES_API2079629640_1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SLIDES_API2079629640_1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SLIDES_API2079629640_1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SLIDES_API2079629640_1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SLIDES_API2079629640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SLIDES_API2079629640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SLIDES_API2079629640_1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SLIDES_API2079629640_1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SLIDES_API2079629640_2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SLIDES_API2079629640_2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f50c96eb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f50c96eb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SLIDES_API207962964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SLIDES_API207962964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SLIDES_API207962964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SLIDES_API207962964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SLIDES_API207962964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SLIDES_API207962964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SLIDES_API207962964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SLIDES_API207962964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SLIDES_API207962964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SLIDES_API207962964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SLIDES_API207962964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SLIDES_API207962964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SLIDES_API207962964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SLIDES_API207962964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SLIDES_API207962964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SLIDES_API207962964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596550" y="1409800"/>
            <a:ext cx="79509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De laatste juridische en beleidsontwikkelingen die van invloed zijn op de toegang tot het hoger onderwijs / tips om namens hen te pleiten bij lokale overheden en universiteiten</a:t>
            </a:r>
            <a:endParaRPr sz="3000"/>
          </a:p>
        </p:txBody>
      </p:sp>
      <p:pic>
        <p:nvPicPr>
          <p:cNvPr id="174" name="Google Shape;174;p33"/>
          <p:cNvPicPr preferRelativeResize="0"/>
          <p:nvPr/>
        </p:nvPicPr>
        <p:blipFill>
          <a:blip r:embed="rId3">
            <a:alphaModFix/>
          </a:blip>
          <a:stretch>
            <a:fillRect/>
          </a:stretch>
        </p:blipFill>
        <p:spPr>
          <a:xfrm>
            <a:off x="354626" y="2068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pic>
        <p:nvPicPr>
          <p:cNvPr id="176" name="Google Shape;176;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7" name="Google Shape;177;p33"/>
          <p:cNvSpPr txBox="1"/>
          <p:nvPr/>
        </p:nvSpPr>
        <p:spPr>
          <a:xfrm>
            <a:off x="596550" y="3688575"/>
            <a:ext cx="7722900" cy="120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b="1"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2"/>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Sociale contacten helpen vluchtelingstudenten hun gevoel van isolement te overwinnen en bevorderen hun algemeen welzijn en geestelijke gezondheid.</a:t>
            </a:r>
            <a:endParaRPr/>
          </a:p>
        </p:txBody>
      </p:sp>
      <p:sp>
        <p:nvSpPr>
          <p:cNvPr id="264" name="Google Shape;264;p42"/>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Door te netwerken kunnen vluchtelingstudenten toegang krijgen tot waardevolle bronnen zoals mentoren, stages en vacatures.</a:t>
            </a:r>
            <a:endParaRPr/>
          </a:p>
        </p:txBody>
      </p:sp>
      <p:sp>
        <p:nvSpPr>
          <p:cNvPr id="265" name="Google Shape;265;p42"/>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Netwerken en sociale contacten bieden vluchtelingstudenten een steunsysteem en een gevoel van verbondenheid in hun nieuwe academische omgeving.</a:t>
            </a:r>
            <a:endParaRPr/>
          </a:p>
        </p:txBody>
      </p:sp>
      <p:sp>
        <p:nvSpPr>
          <p:cNvPr id="266" name="Google Shape;266;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waarde van netwerken en sociale contacten</a:t>
            </a:r>
            <a:endParaRPr sz="2520"/>
          </a:p>
        </p:txBody>
      </p:sp>
      <p:sp>
        <p:nvSpPr>
          <p:cNvPr id="267" name="Google Shape;267;p42"/>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68" name="Google Shape;268;p42"/>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69" name="Google Shape;269;p42"/>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p43"/>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Instellingen voor hoger onderwijs moeten middelen en programma's voorzien om onderwijskloven te dichten en gelijke toegang tot leermogelijkheden te garanderen.</a:t>
            </a:r>
            <a:endParaRPr>
              <a:solidFill>
                <a:schemeClr val="lt1"/>
              </a:solidFill>
            </a:endParaRPr>
          </a:p>
        </p:txBody>
      </p:sp>
      <p:sp>
        <p:nvSpPr>
          <p:cNvPr id="275" name="Google Shape;275;p43"/>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Digitale geletterdheid en toegang tot technologie zijn cruciaal voor vluchteling- en migrantenstudenten om volledig deel te nemen aan het hoger onderwijs.</a:t>
            </a:r>
            <a:endParaRPr>
              <a:solidFill>
                <a:schemeClr val="lt1"/>
              </a:solidFill>
            </a:endParaRPr>
          </a:p>
        </p:txBody>
      </p:sp>
      <p:sp>
        <p:nvSpPr>
          <p:cNvPr id="276" name="Google Shape;276;p43"/>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Onderwijsondersteuning op maat van de individuele behoeften van vluchtelingen en immigranten is van cruciaal belang vanwege hun verschillende onderwijsachtergronden.</a:t>
            </a:r>
            <a:endParaRPr sz="1400">
              <a:solidFill>
                <a:schemeClr val="lt1"/>
              </a:solidFill>
            </a:endParaRPr>
          </a:p>
        </p:txBody>
      </p:sp>
      <p:sp>
        <p:nvSpPr>
          <p:cNvPr id="277" name="Google Shape;277;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Voldoen aan verschillende onderwijsvereisten</a:t>
            </a:r>
            <a:endParaRPr sz="2520">
              <a:solidFill>
                <a:schemeClr val="dk1"/>
              </a:solidFill>
            </a:endParaRPr>
          </a:p>
        </p:txBody>
      </p:sp>
      <p:cxnSp>
        <p:nvCxnSpPr>
          <p:cNvPr id="278" name="Google Shape;278;p43"/>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79" name="Google Shape;279;p43"/>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80" name="Google Shape;280;p43"/>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44"/>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Bieden van digitale expertise en apparatuur</a:t>
            </a:r>
            <a:endParaRPr sz="2520"/>
          </a:p>
        </p:txBody>
      </p:sp>
      <p:sp>
        <p:nvSpPr>
          <p:cNvPr id="287" name="Google Shape;287;p44"/>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Beperkte toegang tot digitale apparaten en een betrouwbare internetverbinding</a:t>
            </a:r>
            <a:endParaRPr sz="1200"/>
          </a:p>
          <a:p>
            <a:pPr indent="-247650" lvl="0" marL="342900" rtl="0" algn="l">
              <a:spcBef>
                <a:spcPts val="1000"/>
              </a:spcBef>
              <a:spcAft>
                <a:spcPts val="0"/>
              </a:spcAft>
              <a:buSzPts val="1200"/>
              <a:buChar char="•"/>
            </a:pPr>
            <a:r>
              <a:rPr lang="en" sz="1200"/>
              <a:t>Gebrek aan digitale vaardigheden en kennis belemmert academische vooruitgang en inclusie</a:t>
            </a:r>
            <a:endParaRPr sz="1200"/>
          </a:p>
          <a:p>
            <a:pPr indent="-247650" lvl="0" marL="342900" rtl="0" algn="l">
              <a:spcBef>
                <a:spcPts val="1000"/>
              </a:spcBef>
              <a:spcAft>
                <a:spcPts val="1000"/>
              </a:spcAft>
              <a:buSzPts val="1200"/>
              <a:buChar char="•"/>
            </a:pPr>
            <a:r>
              <a:rPr lang="en" sz="1200"/>
              <a:t>Een digitale kloof en marginalisatie creëren</a:t>
            </a:r>
            <a:endParaRPr sz="1200"/>
          </a:p>
        </p:txBody>
      </p:sp>
      <p:sp>
        <p:nvSpPr>
          <p:cNvPr id="288" name="Google Shape;288;p44"/>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Toegang verlenen tot digitale apparaten en internetverbindingen</a:t>
            </a:r>
            <a:endParaRPr sz="1200"/>
          </a:p>
          <a:p>
            <a:pPr indent="-247650" lvl="0" marL="342900" marR="0" rtl="0" algn="l">
              <a:lnSpc>
                <a:spcPct val="115000"/>
              </a:lnSpc>
              <a:spcBef>
                <a:spcPts val="1000"/>
              </a:spcBef>
              <a:spcAft>
                <a:spcPts val="0"/>
              </a:spcAft>
              <a:buSzPts val="1200"/>
              <a:buChar char="•"/>
            </a:pPr>
            <a:r>
              <a:rPr lang="en" sz="1200"/>
              <a:t>Trainings- en ondersteuningsprogramma's aanbieden om digitale vaardigheden te verbeteren</a:t>
            </a:r>
            <a:endParaRPr sz="1200"/>
          </a:p>
          <a:p>
            <a:pPr indent="-247650" lvl="0" marL="342900" marR="0" rtl="0" algn="l">
              <a:lnSpc>
                <a:spcPct val="115000"/>
              </a:lnSpc>
              <a:spcBef>
                <a:spcPts val="1000"/>
              </a:spcBef>
              <a:spcAft>
                <a:spcPts val="0"/>
              </a:spcAft>
              <a:buSzPts val="1200"/>
              <a:buChar char="•"/>
            </a:pPr>
            <a:r>
              <a:rPr lang="en" sz="1200"/>
              <a:t>Samenwerking met maatschappelijke organisaties en belangengroepen op het gebied van financiering</a:t>
            </a:r>
            <a:endParaRPr sz="1200"/>
          </a:p>
          <a:p>
            <a:pPr indent="-247650" lvl="0" marL="342900" marR="0" rtl="0" algn="l">
              <a:lnSpc>
                <a:spcPct val="115000"/>
              </a:lnSpc>
              <a:spcBef>
                <a:spcPts val="1000"/>
              </a:spcBef>
              <a:spcAft>
                <a:spcPts val="1000"/>
              </a:spcAft>
              <a:buSzPts val="1200"/>
              <a:buChar char="•"/>
            </a:pPr>
            <a:r>
              <a:rPr lang="en" sz="1200"/>
              <a:t>Zorgen voor de toegankelijkheid en gebruiksvriendelijkheid van digitale leerplatforms</a:t>
            </a:r>
            <a:endParaRPr sz="1200"/>
          </a:p>
        </p:txBody>
      </p:sp>
      <p:sp>
        <p:nvSpPr>
          <p:cNvPr id="289" name="Google Shape;289;p44"/>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Uitdagingen</a:t>
            </a:r>
            <a:endParaRPr/>
          </a:p>
        </p:txBody>
      </p:sp>
      <p:sp>
        <p:nvSpPr>
          <p:cNvPr id="290" name="Google Shape;290;p44"/>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Aanbevelingen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5"/>
          <p:cNvSpPr txBox="1"/>
          <p:nvPr>
            <p:ph idx="1" type="body"/>
          </p:nvPr>
        </p:nvSpPr>
        <p:spPr>
          <a:xfrm>
            <a:off x="2064350" y="992726"/>
            <a:ext cx="5252100" cy="10284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Vluchtelingstudenten worden geconfronteerd met uitdagingen bij de toegang tot en het verblijf in het hoger onderwijs, waaronder taalbarrières, culturele aanpassing en gebrek aan documentatie.</a:t>
            </a:r>
            <a:endParaRPr/>
          </a:p>
        </p:txBody>
      </p:sp>
      <p:sp>
        <p:nvSpPr>
          <p:cNvPr id="296" name="Google Shape;296;p45"/>
          <p:cNvSpPr txBox="1"/>
          <p:nvPr>
            <p:ph idx="2" type="body"/>
          </p:nvPr>
        </p:nvSpPr>
        <p:spPr>
          <a:xfrm>
            <a:off x="2064350" y="2266472"/>
            <a:ext cx="5252100" cy="10284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Instellingen voor hoger onderwijs ondersteunen vluchtelingstudenten met taalcursussen, culturele oriëntatieprogramma's en hulp bij het verkrijgen van de nodige documenten.</a:t>
            </a:r>
            <a:endParaRPr/>
          </a:p>
        </p:txBody>
      </p:sp>
      <p:sp>
        <p:nvSpPr>
          <p:cNvPr id="297" name="Google Shape;297;p45"/>
          <p:cNvSpPr txBox="1"/>
          <p:nvPr>
            <p:ph idx="6" type="body"/>
          </p:nvPr>
        </p:nvSpPr>
        <p:spPr>
          <a:xfrm>
            <a:off x="2064350" y="3540231"/>
            <a:ext cx="5252100" cy="10284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Een succesverhaal is het geval van Ahmed, een vluchtelingstudent die de uitdagingen overwon met de steun van universiteitsmedewerkers, taaltrainers en mentorprogramma's.</a:t>
            </a:r>
            <a:endParaRPr/>
          </a:p>
        </p:txBody>
      </p:sp>
      <p:sp>
        <p:nvSpPr>
          <p:cNvPr id="298" name="Google Shape;298;p45"/>
          <p:cNvSpPr txBox="1"/>
          <p:nvPr>
            <p:ph idx="3" type="subTitle"/>
          </p:nvPr>
        </p:nvSpPr>
        <p:spPr>
          <a:xfrm>
            <a:off x="457200" y="992831"/>
            <a:ext cx="1404000" cy="102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Uitdagingen</a:t>
            </a:r>
            <a:endParaRPr/>
          </a:p>
        </p:txBody>
      </p:sp>
      <p:sp>
        <p:nvSpPr>
          <p:cNvPr id="299" name="Google Shape;299;p45"/>
          <p:cNvSpPr txBox="1"/>
          <p:nvPr>
            <p:ph type="title"/>
          </p:nvPr>
        </p:nvSpPr>
        <p:spPr>
          <a:xfrm>
            <a:off x="457200" y="267900"/>
            <a:ext cx="8229600" cy="72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Casestudie 1: Uitdagingen en ondersteuning in het hoger onderwijs</a:t>
            </a:r>
            <a:endParaRPr sz="2520"/>
          </a:p>
        </p:txBody>
      </p:sp>
      <p:sp>
        <p:nvSpPr>
          <p:cNvPr id="300" name="Google Shape;300;p45"/>
          <p:cNvSpPr txBox="1"/>
          <p:nvPr>
            <p:ph idx="4" type="subTitle"/>
          </p:nvPr>
        </p:nvSpPr>
        <p:spPr>
          <a:xfrm>
            <a:off x="457200" y="2266524"/>
            <a:ext cx="1404000" cy="10284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Ontvangen steun</a:t>
            </a:r>
            <a:endParaRPr/>
          </a:p>
        </p:txBody>
      </p:sp>
      <p:sp>
        <p:nvSpPr>
          <p:cNvPr id="301" name="Google Shape;301;p45"/>
          <p:cNvSpPr txBox="1"/>
          <p:nvPr>
            <p:ph idx="5" type="subTitle"/>
          </p:nvPr>
        </p:nvSpPr>
        <p:spPr>
          <a:xfrm>
            <a:off x="457200" y="3540244"/>
            <a:ext cx="1404000" cy="10284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Succesverhaal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ph idx="1" type="body"/>
          </p:nvPr>
        </p:nvSpPr>
        <p:spPr>
          <a:xfrm>
            <a:off x="2064350" y="1140000"/>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Vluchtelingstudenten hebben te maken met taalbarrières, financiële beperkingen en culturele aanpassingsproblemen, die hun academische vooruitgang en integratie belemmeren.</a:t>
            </a:r>
            <a:endParaRPr/>
          </a:p>
        </p:txBody>
      </p:sp>
      <p:sp>
        <p:nvSpPr>
          <p:cNvPr id="307" name="Google Shape;307;p46"/>
          <p:cNvSpPr txBox="1"/>
          <p:nvPr>
            <p:ph idx="2" type="body"/>
          </p:nvPr>
        </p:nvSpPr>
        <p:spPr>
          <a:xfrm>
            <a:off x="2064350" y="23612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Instellingen voor hoger onderwijs bieden taalondersteuning, financiële hulp en adviesdiensten om vluchtelingstudenten te helpen obstakels te overwinnen en academisch te slagen.</a:t>
            </a:r>
            <a:endParaRPr/>
          </a:p>
        </p:txBody>
      </p:sp>
      <p:sp>
        <p:nvSpPr>
          <p:cNvPr id="308" name="Google Shape;308;p46"/>
          <p:cNvSpPr txBox="1"/>
          <p:nvPr>
            <p:ph idx="6" type="body"/>
          </p:nvPr>
        </p:nvSpPr>
        <p:spPr>
          <a:xfrm>
            <a:off x="2064350" y="35825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XYZ University ondersteunt vluchtelingstudenten met een speciaal ondersteuningsbureau, beurzen en netwerkevenementen om een gevoel van saamhorigheid en gemeenschap te bevorderen.</a:t>
            </a:r>
            <a:endParaRPr/>
          </a:p>
        </p:txBody>
      </p:sp>
      <p:sp>
        <p:nvSpPr>
          <p:cNvPr id="309" name="Google Shape;309;p46"/>
          <p:cNvSpPr txBox="1"/>
          <p:nvPr>
            <p:ph idx="3" type="subTitle"/>
          </p:nvPr>
        </p:nvSpPr>
        <p:spPr>
          <a:xfrm>
            <a:off x="457200" y="11401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Uitdagingen voor studenten</a:t>
            </a:r>
            <a:endParaRPr/>
          </a:p>
        </p:txBody>
      </p:sp>
      <p:sp>
        <p:nvSpPr>
          <p:cNvPr id="310" name="Google Shape;310;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Casestudie 2: Uitdagingen en ondersteuning</a:t>
            </a:r>
            <a:endParaRPr sz="2520"/>
          </a:p>
        </p:txBody>
      </p:sp>
      <p:sp>
        <p:nvSpPr>
          <p:cNvPr id="311" name="Google Shape;311;p46"/>
          <p:cNvSpPr txBox="1"/>
          <p:nvPr>
            <p:ph idx="4" type="subTitle"/>
          </p:nvPr>
        </p:nvSpPr>
        <p:spPr>
          <a:xfrm>
            <a:off x="457200" y="2361338"/>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Steun van instellingen</a:t>
            </a:r>
            <a:endParaRPr/>
          </a:p>
        </p:txBody>
      </p:sp>
      <p:sp>
        <p:nvSpPr>
          <p:cNvPr id="312" name="Google Shape;312;p46"/>
          <p:cNvSpPr txBox="1"/>
          <p:nvPr>
            <p:ph idx="5" type="subTitle"/>
          </p:nvPr>
        </p:nvSpPr>
        <p:spPr>
          <a:xfrm>
            <a:off x="457200" y="35826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Casestudie: Universiteit XYZ</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De invoering van maatregelen voor de erkenning en erkenning van eerdere kwalificaties en beroepservaring is van cruciaal belang voor de ondersteuning van vluchtelingen en immigranten.</a:t>
            </a:r>
            <a:endParaRPr/>
          </a:p>
        </p:txBody>
      </p:sp>
      <p:sp>
        <p:nvSpPr>
          <p:cNvPr id="318" name="Google Shape;318;p4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De erkenning van in het buitenland opgedane kennis en ervaring is een uitdaging voor universiteiten.</a:t>
            </a:r>
            <a:endParaRPr/>
          </a:p>
        </p:txBody>
      </p:sp>
      <p:sp>
        <p:nvSpPr>
          <p:cNvPr id="319" name="Google Shape;319;p4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Universiteiten bieden duidelijke en gemakkelijk toegankelijke informatie en ondersteunende diensten om de toegang tot hoger onderwijs voor vluchtelingen en immigranten te vergemakkelijken.</a:t>
            </a:r>
            <a:endParaRPr/>
          </a:p>
        </p:txBody>
      </p:sp>
      <p:sp>
        <p:nvSpPr>
          <p:cNvPr id="320" name="Google Shape;320;p47"/>
          <p:cNvSpPr txBox="1"/>
          <p:nvPr>
            <p:ph type="title"/>
          </p:nvPr>
        </p:nvSpPr>
        <p:spPr>
          <a:xfrm>
            <a:off x="457200" y="352075"/>
            <a:ext cx="8229600" cy="6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rol van universiteiten bij de ondersteuning van vluchtelingen en immigranten</a:t>
            </a:r>
            <a:endParaRPr sz="2520"/>
          </a:p>
        </p:txBody>
      </p:sp>
      <p:sp>
        <p:nvSpPr>
          <p:cNvPr id="321" name="Google Shape;321;p4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22" name="Google Shape;322;p4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23" name="Google Shape;323;p4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8"/>
          <p:cNvSpPr txBox="1"/>
          <p:nvPr>
            <p:ph idx="1" type="body"/>
          </p:nvPr>
        </p:nvSpPr>
        <p:spPr>
          <a:xfrm>
            <a:off x="457200" y="1834125"/>
            <a:ext cx="26280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Instellingen voor hoger onderwijs zijn verantwoordelijk voor het creëren van een inclusieve omgeving en ondersteuningssystemen om de succesvolle integratie van vluchtelingen en immigranten te garanderen.</a:t>
            </a:r>
            <a:endParaRPr/>
          </a:p>
        </p:txBody>
      </p:sp>
      <p:sp>
        <p:nvSpPr>
          <p:cNvPr id="329" name="Google Shape;329;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invloed van het hoger onderwijs op de integratie van vluchtelingen en immigranten</a:t>
            </a:r>
            <a:endParaRPr sz="2520"/>
          </a:p>
        </p:txBody>
      </p:sp>
      <p:sp>
        <p:nvSpPr>
          <p:cNvPr id="330" name="Google Shape;330;p48"/>
          <p:cNvSpPr txBox="1"/>
          <p:nvPr>
            <p:ph idx="2" type="body"/>
          </p:nvPr>
        </p:nvSpPr>
        <p:spPr>
          <a:xfrm>
            <a:off x="3237000" y="1834125"/>
            <a:ext cx="26280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Toegang tot hoger onderwijs stelt vluchtelingen en immigranten in staat de nodige kennis en vaardigheden te verwerven om bij te dragen aan de samenleving en economie van het gastland.</a:t>
            </a:r>
            <a:endParaRPr/>
          </a:p>
        </p:txBody>
      </p:sp>
      <p:sp>
        <p:nvSpPr>
          <p:cNvPr id="331" name="Google Shape;331;p48"/>
          <p:cNvSpPr txBox="1"/>
          <p:nvPr>
            <p:ph idx="3" type="body"/>
          </p:nvPr>
        </p:nvSpPr>
        <p:spPr>
          <a:xfrm>
            <a:off x="6016800" y="1834125"/>
            <a:ext cx="26061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Hoger onderwijs speelt een cruciale rol in de integratie van vluchtelingen en immigranten, omdat het hen kansen biedt op economische en sociale mobiliteit.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Toekomstige manieren om toegang tot hoger onderwijs voor vluchtelingen en immigranten te ondersteunen</a:t>
            </a:r>
            <a:endParaRPr sz="2520"/>
          </a:p>
        </p:txBody>
      </p:sp>
      <p:sp>
        <p:nvSpPr>
          <p:cNvPr id="337" name="Google Shape;337;p49"/>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Aandacht voor specifieke onderwijsvereisten en het aanleren van de nodige digitale vaardigheden.</a:t>
            </a:r>
            <a:endParaRPr/>
          </a:p>
        </p:txBody>
      </p:sp>
      <p:sp>
        <p:nvSpPr>
          <p:cNvPr id="338" name="Google Shape;338;p49"/>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Erkenning en toekenning van eerdere kennis en ervaring die buiten het gastland is opgedaan.</a:t>
            </a:r>
            <a:endParaRPr/>
          </a:p>
        </p:txBody>
      </p:sp>
      <p:sp>
        <p:nvSpPr>
          <p:cNvPr id="339" name="Google Shape;339;p49"/>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Duidelijke, toegankelijke informatie en ondersteunende diensten ontwikkelen om de toegang tot het hoger onderwijs te vergemakkelijken.</a:t>
            </a:r>
            <a:endParaRPr sz="1400"/>
          </a:p>
        </p:txBody>
      </p:sp>
      <p:cxnSp>
        <p:nvCxnSpPr>
          <p:cNvPr id="340" name="Google Shape;340;p49"/>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341" name="Google Shape;341;p49"/>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47" name="Google Shape;347;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48" name="Google Shape;348;p50"/>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4"/>
          <p:cNvSpPr txBox="1"/>
          <p:nvPr>
            <p:ph idx="1" type="body"/>
          </p:nvPr>
        </p:nvSpPr>
        <p:spPr>
          <a:xfrm>
            <a:off x="4572000" y="5605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Provision of digital expertise and equipment</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 study 1: Challenges and support in higher education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 study 2: Challenges and support</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The role of universities in supporting refugees and immigrants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The influence of higher education on the integration of refugees and immigrants</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Future ways to support access to higher education for refugees and immigrants</a:t>
            </a:r>
            <a:endParaRPr>
              <a:latin typeface="Inter"/>
              <a:ea typeface="Inter"/>
              <a:cs typeface="Inter"/>
              <a:sym typeface="Inter"/>
            </a:endParaRPr>
          </a:p>
        </p:txBody>
      </p:sp>
      <p:sp>
        <p:nvSpPr>
          <p:cNvPr id="183" name="Google Shape;183;p34"/>
          <p:cNvSpPr txBox="1"/>
          <p:nvPr>
            <p:ph type="title"/>
          </p:nvPr>
        </p:nvSpPr>
        <p:spPr>
          <a:xfrm>
            <a:off x="457200" y="755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184" name="Google Shape;184;p34"/>
          <p:cNvSpPr txBox="1"/>
          <p:nvPr>
            <p:ph idx="1" type="body"/>
          </p:nvPr>
        </p:nvSpPr>
        <p:spPr>
          <a:xfrm>
            <a:off x="457200" y="5605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Uitdagingen voor vluchtelingen en immigranten in het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Suggesties voor experts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Belang van toegankelijke informatie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Alternatieve waarderingsmethoden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Richtlijnen voor de erkenning van eerdere kwalificaties en ervaring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Continue ondersteunende diensten voor geregistreerde personen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Ondersteunende diensten voor vluchtelingstudenten aan universiteiten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waarde van netwerken en sociale contacten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Voldoen aan verschillende onderwijsvereisten</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 name="Shape 188"/>
        <p:cNvGrpSpPr/>
        <p:nvPr/>
      </p:nvGrpSpPr>
      <p:grpSpPr>
        <a:xfrm>
          <a:off x="0" y="0"/>
          <a:ext cx="0" cy="0"/>
          <a:chOff x="0" y="0"/>
          <a:chExt cx="0" cy="0"/>
        </a:xfrm>
      </p:grpSpPr>
      <p:sp>
        <p:nvSpPr>
          <p:cNvPr id="189" name="Google Shape;189;p35"/>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De ontwikkeling van alternatieve beoordelingsmethoden en maatregelen voor de erkenning van eerdere kwalificaties en beroepservaring kan studenten met een vluchtelingen- of migrantenachtergrond ondersteunen in het hoger onderwijs.</a:t>
            </a:r>
            <a:endParaRPr sz="1200"/>
          </a:p>
        </p:txBody>
      </p:sp>
      <p:sp>
        <p:nvSpPr>
          <p:cNvPr id="190" name="Google Shape;190;p35"/>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De erkenning van in het buitenland opgedane kennis en ervaring is een uitdaging voor studenten met een vluchtelingen- of migrantenachtergrond.</a:t>
            </a:r>
            <a:endParaRPr sz="1200"/>
          </a:p>
        </p:txBody>
      </p:sp>
      <p:sp>
        <p:nvSpPr>
          <p:cNvPr id="191" name="Google Shape;191;p35"/>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Duidelijke en toegankelijke informatie en ondersteunende diensten zijn nodig om de toegang tot het hoger onderwijs voor vluchtelingen en immigranten te vergemakkelijken.</a:t>
            </a:r>
            <a:endParaRPr sz="1200"/>
          </a:p>
        </p:txBody>
      </p:sp>
      <p:sp>
        <p:nvSpPr>
          <p:cNvPr id="192" name="Google Shape;192;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Uitdagingen voor vluchtelingen en immigranten in het hoger onderwijs</a:t>
            </a:r>
            <a:endParaRPr sz="2500"/>
          </a:p>
        </p:txBody>
      </p:sp>
      <p:cxnSp>
        <p:nvCxnSpPr>
          <p:cNvPr id="193" name="Google Shape;193;p35"/>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194" name="Google Shape;194;p35"/>
          <p:cNvCxnSpPr>
            <a:endCxn id="190"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195" name="Google Shape;195;p35"/>
          <p:cNvCxnSpPr>
            <a:endCxn id="189"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196" name="Google Shape;196;p35"/>
          <p:cNvCxnSpPr>
            <a:endCxn id="191"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p3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Suggesties voor experts</a:t>
            </a:r>
            <a:endParaRPr sz="2520"/>
          </a:p>
        </p:txBody>
      </p:sp>
      <p:sp>
        <p:nvSpPr>
          <p:cNvPr id="203" name="Google Shape;203;p36"/>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Zorg voor duidelijke en toegankelijke informatie</a:t>
            </a:r>
            <a:endParaRPr sz="1200"/>
          </a:p>
          <a:p>
            <a:pPr indent="-247650" lvl="0" marL="342900" rtl="0" algn="l">
              <a:spcBef>
                <a:spcPts val="1000"/>
              </a:spcBef>
              <a:spcAft>
                <a:spcPts val="0"/>
              </a:spcAft>
              <a:buSzPts val="1200"/>
              <a:buChar char="•"/>
            </a:pPr>
            <a:r>
              <a:rPr lang="en" sz="1200"/>
              <a:t>Aangepaste ondersteuningsservices instellen</a:t>
            </a:r>
            <a:endParaRPr sz="1200"/>
          </a:p>
          <a:p>
            <a:pPr indent="-247650" lvl="0" marL="342900" rtl="0" algn="l">
              <a:spcBef>
                <a:spcPts val="1000"/>
              </a:spcBef>
              <a:spcAft>
                <a:spcPts val="1000"/>
              </a:spcAft>
              <a:buSzPts val="1200"/>
              <a:buChar char="•"/>
            </a:pPr>
            <a:r>
              <a:rPr lang="en" sz="1200"/>
              <a:t>Taalondersteuningsprogramma's aanbieden</a:t>
            </a:r>
            <a:endParaRPr sz="1200"/>
          </a:p>
        </p:txBody>
      </p:sp>
      <p:sp>
        <p:nvSpPr>
          <p:cNvPr id="204" name="Google Shape;204;p36"/>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Ontwikkeling van alternatieve waarderingsmethoden</a:t>
            </a:r>
            <a:endParaRPr sz="1200"/>
          </a:p>
          <a:p>
            <a:pPr indent="-247650" lvl="0" marL="342900" marR="0" rtl="0" algn="l">
              <a:lnSpc>
                <a:spcPct val="115000"/>
              </a:lnSpc>
              <a:spcBef>
                <a:spcPts val="1000"/>
              </a:spcBef>
              <a:spcAft>
                <a:spcPts val="0"/>
              </a:spcAft>
              <a:buSzPts val="1200"/>
              <a:buChar char="•"/>
            </a:pPr>
            <a:r>
              <a:rPr lang="en" sz="1200"/>
              <a:t>Definitie van richtlijnen voor erkenning en krediet</a:t>
            </a:r>
            <a:endParaRPr sz="1200"/>
          </a:p>
          <a:p>
            <a:pPr indent="-247650" lvl="0" marL="342900" marR="0" rtl="0" algn="l">
              <a:lnSpc>
                <a:spcPct val="115000"/>
              </a:lnSpc>
              <a:spcBef>
                <a:spcPts val="1000"/>
              </a:spcBef>
              <a:spcAft>
                <a:spcPts val="1000"/>
              </a:spcAft>
              <a:buSzPts val="1200"/>
              <a:buChar char="•"/>
            </a:pPr>
            <a:r>
              <a:rPr lang="en" sz="1200"/>
              <a:t>Begeleiding en ondersteuning bieden</a:t>
            </a:r>
            <a:endParaRPr sz="1200"/>
          </a:p>
        </p:txBody>
      </p:sp>
      <p:sp>
        <p:nvSpPr>
          <p:cNvPr id="205" name="Google Shape;205;p36"/>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Toegang tot hoger onderwijs bevorderen</a:t>
            </a:r>
            <a:endParaRPr/>
          </a:p>
        </p:txBody>
      </p:sp>
      <p:sp>
        <p:nvSpPr>
          <p:cNvPr id="206" name="Google Shape;206;p36"/>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Erkenning van eerdere leerervaringen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3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Door uitgebreide en begrijpelijke informatie te verstrekken, kunnen studenten weloverwogen beslissingen nemen over hun onderwijstraject en toegang krijgen tot de benodigde middelen.</a:t>
            </a:r>
            <a:endParaRPr>
              <a:solidFill>
                <a:schemeClr val="lt1"/>
              </a:solidFill>
            </a:endParaRPr>
          </a:p>
        </p:txBody>
      </p:sp>
      <p:sp>
        <p:nvSpPr>
          <p:cNvPr id="212" name="Google Shape;212;p3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Toegankelijke informatie helpt drempels weg te nemen en verhoogt de kans op een succesvolle inschrijving voor vluchtelingen en immigranten.</a:t>
            </a:r>
            <a:endParaRPr>
              <a:solidFill>
                <a:schemeClr val="lt1"/>
              </a:solidFill>
            </a:endParaRPr>
          </a:p>
        </p:txBody>
      </p:sp>
      <p:cxnSp>
        <p:nvCxnSpPr>
          <p:cNvPr id="213" name="Google Shape;213;p3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14" name="Google Shape;214;p3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15" name="Google Shape;215;p3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
        <p:nvSpPr>
          <p:cNvPr id="216" name="Google Shape;216;p3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Duidelijke en gemakkelijk toegankelijke informatie is essentieel voor vluchtelingen en immigranten om de aanvraagprocedure, de toelatingsvoorwaarden en de beschikbare ondersteunende diensten te begrijpen.</a:t>
            </a:r>
            <a:endParaRPr sz="1400">
              <a:solidFill>
                <a:schemeClr val="lt1"/>
              </a:solidFill>
            </a:endParaRPr>
          </a:p>
        </p:txBody>
      </p:sp>
      <p:sp>
        <p:nvSpPr>
          <p:cNvPr id="217" name="Google Shape;217;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Belang van toegankelijke informatie</a:t>
            </a:r>
            <a:endParaRPr sz="252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sp>
        <p:nvSpPr>
          <p:cNvPr id="222" name="Google Shape;222;p3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Alternatieve waarderingsmethoden</a:t>
            </a:r>
            <a:endParaRPr sz="2520"/>
          </a:p>
        </p:txBody>
      </p:sp>
      <p:sp>
        <p:nvSpPr>
          <p:cNvPr id="224" name="Google Shape;224;p38"/>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Erkenning van eerder opgedane kennis en ervaring buiten het land</a:t>
            </a:r>
            <a:endParaRPr sz="1200"/>
          </a:p>
          <a:p>
            <a:pPr indent="-247650" lvl="0" marL="342900" rtl="0" algn="l">
              <a:spcBef>
                <a:spcPts val="1000"/>
              </a:spcBef>
              <a:spcAft>
                <a:spcPts val="0"/>
              </a:spcAft>
              <a:buSzPts val="1200"/>
              <a:buChar char="•"/>
            </a:pPr>
            <a:r>
              <a:rPr lang="en" sz="1200"/>
              <a:t>Verschillen in onderwijssystemen en kwalificaties</a:t>
            </a:r>
            <a:endParaRPr sz="1200"/>
          </a:p>
          <a:p>
            <a:pPr indent="-247650" lvl="0" marL="342900" rtl="0" algn="l">
              <a:spcBef>
                <a:spcPts val="1000"/>
              </a:spcBef>
              <a:spcAft>
                <a:spcPts val="0"/>
              </a:spcAft>
              <a:buSzPts val="1200"/>
              <a:buChar char="•"/>
            </a:pPr>
            <a:r>
              <a:rPr lang="en" sz="1200"/>
              <a:t>Taalbarrières</a:t>
            </a:r>
            <a:endParaRPr sz="1200"/>
          </a:p>
          <a:p>
            <a:pPr indent="-247650" lvl="0" marL="342900" rtl="0" algn="l">
              <a:spcBef>
                <a:spcPts val="1000"/>
              </a:spcBef>
              <a:spcAft>
                <a:spcPts val="1000"/>
              </a:spcAft>
              <a:buSzPts val="1200"/>
              <a:buChar char="•"/>
            </a:pPr>
            <a:r>
              <a:rPr lang="en" sz="1200"/>
              <a:t>Culturele verschillen</a:t>
            </a:r>
            <a:endParaRPr sz="1200"/>
          </a:p>
        </p:txBody>
      </p:sp>
      <p:sp>
        <p:nvSpPr>
          <p:cNvPr id="225" name="Google Shape;225;p38"/>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Uitdagingen</a:t>
            </a:r>
            <a:endParaRPr/>
          </a:p>
        </p:txBody>
      </p:sp>
      <p:sp>
        <p:nvSpPr>
          <p:cNvPr id="226" name="Google Shape;226;p38"/>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Aanbevelingen</a:t>
            </a:r>
            <a:endParaRPr/>
          </a:p>
        </p:txBody>
      </p:sp>
      <p:sp>
        <p:nvSpPr>
          <p:cNvPr id="227" name="Google Shape;227;p38"/>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Erkenning en waardering van eerdere kwalificaties en professionele ervaring</a:t>
            </a:r>
            <a:endParaRPr sz="1200"/>
          </a:p>
          <a:p>
            <a:pPr indent="-247650" lvl="0" marL="342900" marR="0" rtl="0" algn="l">
              <a:lnSpc>
                <a:spcPct val="115000"/>
              </a:lnSpc>
              <a:spcBef>
                <a:spcPts val="1000"/>
              </a:spcBef>
              <a:spcAft>
                <a:spcPts val="0"/>
              </a:spcAft>
              <a:buSzPts val="1200"/>
              <a:buChar char="•"/>
            </a:pPr>
            <a:r>
              <a:rPr lang="en" sz="1200"/>
              <a:t>Ontwikkeling van beoordelingsmethoden die rekening houden met culturele en taalkundige diversiteit</a:t>
            </a:r>
            <a:endParaRPr sz="1200"/>
          </a:p>
          <a:p>
            <a:pPr indent="-247650" lvl="0" marL="342900" marR="0" rtl="0" algn="l">
              <a:lnSpc>
                <a:spcPct val="115000"/>
              </a:lnSpc>
              <a:spcBef>
                <a:spcPts val="1000"/>
              </a:spcBef>
              <a:spcAft>
                <a:spcPts val="0"/>
              </a:spcAft>
              <a:buSzPts val="1200"/>
              <a:buChar char="•"/>
            </a:pPr>
            <a:r>
              <a:rPr lang="en" sz="1200"/>
              <a:t>Taalondersteuning en hulpmiddelen bieden voor studenten met beperkte taalvaardigheden</a:t>
            </a:r>
            <a:endParaRPr sz="1200"/>
          </a:p>
          <a:p>
            <a:pPr indent="-247650" lvl="0" marL="342900" marR="0" rtl="0" algn="l">
              <a:lnSpc>
                <a:spcPct val="115000"/>
              </a:lnSpc>
              <a:spcBef>
                <a:spcPts val="1000"/>
              </a:spcBef>
              <a:spcAft>
                <a:spcPts val="1000"/>
              </a:spcAft>
              <a:buSzPts val="1200"/>
              <a:buChar char="•"/>
            </a:pPr>
            <a:r>
              <a:rPr lang="en" sz="1200"/>
              <a:t>Trainingen en ondersteuning bieden aan docenten bij het beoordelen van verschillende kwalificaties</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0"/>
              </a:spcAft>
              <a:buClr>
                <a:schemeClr val="lt1"/>
              </a:buClr>
              <a:buSzPts val="1100"/>
              <a:buFont typeface="Arial"/>
              <a:buNone/>
            </a:pPr>
            <a:r>
              <a:rPr lang="en"/>
              <a:t>Ervoor zorgen dat de procedure voor de erkenning van eerdere kwalificaties en ervaring transparant, eerlijk en toegankelijk is voor alle studenten.</a:t>
            </a:r>
            <a:endParaRPr/>
          </a:p>
          <a:p>
            <a:pPr indent="0" lvl="0" marL="0" rtl="0" algn="l">
              <a:lnSpc>
                <a:spcPct val="105000"/>
              </a:lnSpc>
              <a:spcBef>
                <a:spcPts val="1000"/>
              </a:spcBef>
              <a:spcAft>
                <a:spcPts val="1000"/>
              </a:spcAft>
              <a:buNone/>
            </a:pPr>
            <a:r>
              <a:t/>
            </a:r>
            <a:endParaRPr/>
          </a:p>
        </p:txBody>
      </p:sp>
      <p:cxnSp>
        <p:nvCxnSpPr>
          <p:cNvPr id="233" name="Google Shape;233;p3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
        <p:nvSpPr>
          <p:cNvPr id="234" name="Google Shape;234;p3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Invoering van maatregelen voor de erkenning en bijschrijving van in een ander land verworven kwalificaties en beroepservaring.</a:t>
            </a:r>
            <a:endParaRPr/>
          </a:p>
        </p:txBody>
      </p:sp>
      <p:sp>
        <p:nvSpPr>
          <p:cNvPr id="235" name="Google Shape;235;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Richtlijnen voor de erkenning van eerdere kwalificaties en ervaring</a:t>
            </a:r>
            <a:endParaRPr sz="2520">
              <a:solidFill>
                <a:schemeClr val="accent1"/>
              </a:solidFill>
            </a:endParaRPr>
          </a:p>
        </p:txBody>
      </p:sp>
      <p:sp>
        <p:nvSpPr>
          <p:cNvPr id="236" name="Google Shape;236;p3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Ontwikkeling van alternatieve beoordelingsmethoden om de voorafgaande kwalificaties en ervaring van vluchtelingen en immigranten te evalueren.</a:t>
            </a:r>
            <a:endParaRPr sz="1400"/>
          </a:p>
        </p:txBody>
      </p:sp>
      <p:cxnSp>
        <p:nvCxnSpPr>
          <p:cNvPr id="237" name="Google Shape;237;p3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38" name="Google Shape;238;p3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40"/>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Zorgen voor toegang tot counseling en psychosociale diensten om de specifieke problemen van vluchteling- en immigrantenstudenten aan te pakken.</a:t>
            </a:r>
            <a:endParaRPr sz="1200"/>
          </a:p>
        </p:txBody>
      </p:sp>
      <p:sp>
        <p:nvSpPr>
          <p:cNvPr id="244" name="Google Shape;244;p40"/>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Mentorprogramma's en netwerken voor collegiale ondersteuning aanbieden om studenten te helpen hun weg te vinden op de universiteit en in contact te komen met anderen die soortgelijke ervaringen hebben.</a:t>
            </a:r>
            <a:endParaRPr sz="1200"/>
          </a:p>
        </p:txBody>
      </p:sp>
      <p:sp>
        <p:nvSpPr>
          <p:cNvPr id="245" name="Google Shape;245;p40"/>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Constante toegang tot duidelijke en relevante informatie over academische programma's, hulpmiddelen en ondersteunende diensten.</a:t>
            </a:r>
            <a:endParaRPr sz="1200"/>
          </a:p>
        </p:txBody>
      </p:sp>
      <p:sp>
        <p:nvSpPr>
          <p:cNvPr id="246" name="Google Shape;246;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Continue ondersteunende diensten voor geregistreerde personen</a:t>
            </a:r>
            <a:endParaRPr sz="2500"/>
          </a:p>
        </p:txBody>
      </p:sp>
      <p:cxnSp>
        <p:nvCxnSpPr>
          <p:cNvPr id="247" name="Google Shape;247;p40"/>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48" name="Google Shape;248;p40"/>
          <p:cNvCxnSpPr>
            <a:endCxn id="244"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49" name="Google Shape;249;p40"/>
          <p:cNvCxnSpPr>
            <a:endCxn id="243"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50" name="Google Shape;250;p40"/>
          <p:cNvCxnSpPr>
            <a:endCxn id="245"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1"/>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De integratie van vluchtelingstudenten in de lokale gemeenschap ondersteunen en middelen verschaffen om sociale netwerken op te bouwen.</a:t>
            </a:r>
            <a:endParaRPr/>
          </a:p>
        </p:txBody>
      </p:sp>
      <p:sp>
        <p:nvSpPr>
          <p:cNvPr id="256" name="Google Shape;256;p41"/>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Netwerkmogelijkheden creëren voor vluchtelingstudenten zodat ze in contact kunnen komen met medestudenten, docenten en experts in hun studiegebied.</a:t>
            </a:r>
            <a:endParaRPr/>
          </a:p>
        </p:txBody>
      </p:sp>
      <p:sp>
        <p:nvSpPr>
          <p:cNvPr id="257" name="Google Shape;257;p41"/>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Informatie en middelen verstrekken om vluchtelingstudenten te helpen door het universitaire systeem te navigeren en toegang te krijgen tot ondersteunende diensten.</a:t>
            </a:r>
            <a:endParaRPr sz="1400"/>
          </a:p>
        </p:txBody>
      </p:sp>
      <p:sp>
        <p:nvSpPr>
          <p:cNvPr id="258" name="Google Shape;258;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Ondersteunende diensten voor vluchtelingstudenten aan universiteiten</a:t>
            </a:r>
            <a:endParaRPr sz="252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