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8" r:id="rId5"/>
    <p:sldMasterId id="2147483679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y="5143500" cx="9144000"/>
  <p:notesSz cx="6858000" cy="9144000"/>
  <p:embeddedFontLst>
    <p:embeddedFont>
      <p:font typeface="Hanken Grotesk"/>
      <p:regular r:id="rId23"/>
      <p:bold r:id="rId24"/>
      <p:italic r:id="rId25"/>
      <p:boldItalic r:id="rId26"/>
    </p:embeddedFont>
    <p:embeddedFont>
      <p:font typeface="Hanken Grotesk SemiBold"/>
      <p:regular r:id="rId27"/>
      <p:bold r:id="rId28"/>
      <p:italic r:id="rId29"/>
      <p:boldItalic r:id="rId30"/>
    </p:embeddedFont>
    <p:embeddedFont>
      <p:font typeface="Inter"/>
      <p:regular r:id="rId31"/>
      <p:bold r:id="rId32"/>
    </p:embeddedFont>
    <p:embeddedFont>
      <p:font typeface="Hanken Grotesk Light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C0B7FB5-4BFD-454E-81F5-C7B429BF0578}">
  <a:tblStyle styleId="{3C0B7FB5-4BFD-454E-81F5-C7B429BF057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font" Target="fonts/HankenGrotesk-bold.fntdata"/><Relationship Id="rId23" Type="http://schemas.openxmlformats.org/officeDocument/2006/relationships/font" Target="fonts/HankenGrotesk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font" Target="fonts/HankenGrotesk-boldItalic.fntdata"/><Relationship Id="rId25" Type="http://schemas.openxmlformats.org/officeDocument/2006/relationships/font" Target="fonts/HankenGrotesk-italic.fntdata"/><Relationship Id="rId28" Type="http://schemas.openxmlformats.org/officeDocument/2006/relationships/font" Target="fonts/HankenGroteskSemiBold-bold.fntdata"/><Relationship Id="rId27" Type="http://schemas.openxmlformats.org/officeDocument/2006/relationships/font" Target="fonts/HankenGroteskSemiBold-regular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font" Target="fonts/HankenGroteskSemiBold-italic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Inter-regular.fntdata"/><Relationship Id="rId30" Type="http://schemas.openxmlformats.org/officeDocument/2006/relationships/font" Target="fonts/HankenGroteskSemiBold-boldItalic.fntdata"/><Relationship Id="rId11" Type="http://schemas.openxmlformats.org/officeDocument/2006/relationships/slide" Target="slides/slide4.xml"/><Relationship Id="rId33" Type="http://schemas.openxmlformats.org/officeDocument/2006/relationships/font" Target="fonts/HankenGroteskLight-regular.fntdata"/><Relationship Id="rId10" Type="http://schemas.openxmlformats.org/officeDocument/2006/relationships/slide" Target="slides/slide3.xml"/><Relationship Id="rId32" Type="http://schemas.openxmlformats.org/officeDocument/2006/relationships/font" Target="fonts/Inter-bold.fntdata"/><Relationship Id="rId13" Type="http://schemas.openxmlformats.org/officeDocument/2006/relationships/slide" Target="slides/slide6.xml"/><Relationship Id="rId35" Type="http://schemas.openxmlformats.org/officeDocument/2006/relationships/font" Target="fonts/HankenGroteskLight-italic.fntdata"/><Relationship Id="rId12" Type="http://schemas.openxmlformats.org/officeDocument/2006/relationships/slide" Target="slides/slide5.xml"/><Relationship Id="rId34" Type="http://schemas.openxmlformats.org/officeDocument/2006/relationships/font" Target="fonts/HankenGroteskLight-bold.fntdata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36" Type="http://schemas.openxmlformats.org/officeDocument/2006/relationships/font" Target="fonts/HankenGroteskLight-boldItalic.fnt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SLIDES_API271415758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SLIDES_API271415758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SLIDES_API271415758_1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SLIDES_API271415758_1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SLIDES_API271415758_13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SLIDES_API271415758_13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SLIDES_API271415758_14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SLIDES_API271415758_14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SLIDES_API271415758_15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SLIDES_API271415758_15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SLIDES_API271415758_17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SLIDES_API271415758_17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SLIDES_API271415758_18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SLIDES_API271415758_18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SLIDES_API271415758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SLIDES_API271415758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SLIDES_API271415758_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SLIDES_API271415758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SLIDES_API271415758_3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SLIDES_API271415758_3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SLIDES_API271415758_5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SLIDES_API271415758_5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SLIDES_API271415758_6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SLIDES_API271415758_6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SLIDES_API271415758_7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SLIDES_API271415758_7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SLIDES_API271415758_9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SLIDES_API271415758_9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SLIDES_API271415758_10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SLIDES_API271415758_10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1029150" y="1563750"/>
            <a:ext cx="5715000" cy="201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56" name="Google Shape;56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432">
          <p15:clr>
            <a:srgbClr val="E46962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2">
  <p:cSld name="CUSTOM_2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/>
          <p:nvPr/>
        </p:nvSpPr>
        <p:spPr>
          <a:xfrm>
            <a:off x="-16850" y="0"/>
            <a:ext cx="6076500" cy="514350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5"/>
          <p:cNvSpPr txBox="1"/>
          <p:nvPr>
            <p:ph type="title"/>
          </p:nvPr>
        </p:nvSpPr>
        <p:spPr>
          <a:xfrm>
            <a:off x="457200" y="445025"/>
            <a:ext cx="5602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9pPr>
          </a:lstStyle>
          <a:p/>
        </p:txBody>
      </p:sp>
      <p:sp>
        <p:nvSpPr>
          <p:cNvPr id="60" name="Google Shape;60;p15"/>
          <p:cNvSpPr txBox="1"/>
          <p:nvPr>
            <p:ph idx="1" type="body"/>
          </p:nvPr>
        </p:nvSpPr>
        <p:spPr>
          <a:xfrm>
            <a:off x="457200" y="1017725"/>
            <a:ext cx="5321100" cy="395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3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457200" y="1140000"/>
            <a:ext cx="8229600" cy="342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1pPr>
            <a:lvl2pPr indent="-3302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2pPr>
            <a:lvl3pPr indent="-3302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3pPr>
            <a:lvl4pPr indent="-3302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4pPr>
            <a:lvl5pPr indent="-3302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5pPr>
            <a:lvl6pPr indent="-3302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6pPr>
            <a:lvl7pPr indent="-3302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7pPr>
            <a:lvl8pPr indent="-3302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8pPr>
            <a:lvl9pPr indent="-3302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_2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7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66" name="Google Shape;66;p17"/>
          <p:cNvSpPr txBox="1"/>
          <p:nvPr>
            <p:ph idx="1" type="body"/>
          </p:nvPr>
        </p:nvSpPr>
        <p:spPr>
          <a:xfrm>
            <a:off x="457200" y="1140000"/>
            <a:ext cx="4114800" cy="342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1pPr>
            <a:lvl2pPr indent="-3302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2pPr>
            <a:lvl3pPr indent="-3302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3pPr>
            <a:lvl4pPr indent="-3302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4pPr>
            <a:lvl5pPr indent="-3302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5pPr>
            <a:lvl6pPr indent="-3302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6pPr>
            <a:lvl7pPr indent="-3302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7pPr>
            <a:lvl8pPr indent="-3302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8pPr>
            <a:lvl9pPr indent="-3302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1">
  <p:cSld name="CUSTOM_3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8"/>
          <p:cNvSpPr/>
          <p:nvPr/>
        </p:nvSpPr>
        <p:spPr>
          <a:xfrm>
            <a:off x="-6250" y="143750"/>
            <a:ext cx="9150300" cy="4857300"/>
          </a:xfrm>
          <a:prstGeom prst="rect">
            <a:avLst/>
          </a:prstGeom>
          <a:solidFill>
            <a:srgbClr val="FFFFFF">
              <a:alpha val="96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8"/>
          <p:cNvSpPr/>
          <p:nvPr/>
        </p:nvSpPr>
        <p:spPr>
          <a:xfrm>
            <a:off x="734713" y="2673400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→</a:t>
            </a:r>
            <a:endParaRPr b="1" sz="1800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0" name="Google Shape;70;p18"/>
          <p:cNvSpPr/>
          <p:nvPr/>
        </p:nvSpPr>
        <p:spPr>
          <a:xfrm>
            <a:off x="734700" y="3894725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→</a:t>
            </a:r>
            <a:endParaRPr b="1" sz="1800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1" name="Google Shape;71;p18"/>
          <p:cNvSpPr txBox="1"/>
          <p:nvPr>
            <p:ph idx="1" type="body"/>
          </p:nvPr>
        </p:nvSpPr>
        <p:spPr>
          <a:xfrm>
            <a:off x="1373975" y="2361292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2" type="body"/>
          </p:nvPr>
        </p:nvSpPr>
        <p:spPr>
          <a:xfrm>
            <a:off x="1373975" y="3582596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3" name="Google Shape;73;p18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74" name="Google Shape;74;p18"/>
          <p:cNvSpPr txBox="1"/>
          <p:nvPr>
            <p:ph idx="3" type="body"/>
          </p:nvPr>
        </p:nvSpPr>
        <p:spPr>
          <a:xfrm>
            <a:off x="1373975" y="1140000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5" name="Google Shape;75;p18"/>
          <p:cNvSpPr/>
          <p:nvPr/>
        </p:nvSpPr>
        <p:spPr>
          <a:xfrm>
            <a:off x="734713" y="1452088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→</a:t>
            </a:r>
            <a:endParaRPr b="1" sz="1800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2">
  <p:cSld name="CUSTOM_3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 txBox="1"/>
          <p:nvPr>
            <p:ph idx="1" type="body"/>
          </p:nvPr>
        </p:nvSpPr>
        <p:spPr>
          <a:xfrm>
            <a:off x="4572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8" name="Google Shape;78;p19"/>
          <p:cNvSpPr txBox="1"/>
          <p:nvPr>
            <p:ph idx="2" type="body"/>
          </p:nvPr>
        </p:nvSpPr>
        <p:spPr>
          <a:xfrm>
            <a:off x="32370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9" name="Google Shape;79;p19"/>
          <p:cNvSpPr txBox="1"/>
          <p:nvPr>
            <p:ph idx="3" type="body"/>
          </p:nvPr>
        </p:nvSpPr>
        <p:spPr>
          <a:xfrm>
            <a:off x="60168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0" name="Google Shape;80;p19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cxnSp>
        <p:nvCxnSpPr>
          <p:cNvPr id="81" name="Google Shape;81;p19"/>
          <p:cNvCxnSpPr/>
          <p:nvPr/>
        </p:nvCxnSpPr>
        <p:spPr>
          <a:xfrm>
            <a:off x="457200" y="1599075"/>
            <a:ext cx="0" cy="2199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2" name="Google Shape;82;p19"/>
          <p:cNvCxnSpPr/>
          <p:nvPr/>
        </p:nvCxnSpPr>
        <p:spPr>
          <a:xfrm>
            <a:off x="3237000" y="1599075"/>
            <a:ext cx="0" cy="2199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3" name="Google Shape;83;p19"/>
          <p:cNvCxnSpPr/>
          <p:nvPr/>
        </p:nvCxnSpPr>
        <p:spPr>
          <a:xfrm>
            <a:off x="6016800" y="1599075"/>
            <a:ext cx="0" cy="2199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3">
  <p:cSld name="CUSTOM_3_2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0"/>
          <p:cNvSpPr txBox="1"/>
          <p:nvPr>
            <p:ph idx="1" type="body"/>
          </p:nvPr>
        </p:nvSpPr>
        <p:spPr>
          <a:xfrm>
            <a:off x="1373975" y="2361292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6" name="Google Shape;86;p20"/>
          <p:cNvSpPr txBox="1"/>
          <p:nvPr>
            <p:ph idx="2" type="body"/>
          </p:nvPr>
        </p:nvSpPr>
        <p:spPr>
          <a:xfrm>
            <a:off x="1373975" y="3582596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7" name="Google Shape;87;p20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88" name="Google Shape;88;p20"/>
          <p:cNvSpPr txBox="1"/>
          <p:nvPr>
            <p:ph idx="3" type="body"/>
          </p:nvPr>
        </p:nvSpPr>
        <p:spPr>
          <a:xfrm>
            <a:off x="1373975" y="1140000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9" name="Google Shape;89;p20"/>
          <p:cNvSpPr/>
          <p:nvPr/>
        </p:nvSpPr>
        <p:spPr>
          <a:xfrm>
            <a:off x="734713" y="1452100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1</a:t>
            </a:r>
            <a:endParaRPr b="1" sz="1800">
              <a:solidFill>
                <a:schemeClr val="accent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90" name="Google Shape;90;p20"/>
          <p:cNvSpPr/>
          <p:nvPr/>
        </p:nvSpPr>
        <p:spPr>
          <a:xfrm>
            <a:off x="734700" y="2673413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2</a:t>
            </a:r>
            <a:endParaRPr b="1" sz="1800">
              <a:solidFill>
                <a:schemeClr val="accent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91" name="Google Shape;91;p20"/>
          <p:cNvSpPr/>
          <p:nvPr/>
        </p:nvSpPr>
        <p:spPr>
          <a:xfrm>
            <a:off x="734725" y="3894738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3</a:t>
            </a:r>
            <a:endParaRPr b="1" sz="1800">
              <a:solidFill>
                <a:schemeClr val="accent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3 1">
  <p:cSld name="CUSTOM_3_2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/>
          <p:nvPr>
            <p:ph idx="1" type="body"/>
          </p:nvPr>
        </p:nvSpPr>
        <p:spPr>
          <a:xfrm>
            <a:off x="457200" y="2361293"/>
            <a:ext cx="68625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4" name="Google Shape;94;p21"/>
          <p:cNvSpPr txBox="1"/>
          <p:nvPr>
            <p:ph idx="2" type="body"/>
          </p:nvPr>
        </p:nvSpPr>
        <p:spPr>
          <a:xfrm>
            <a:off x="457200" y="3582599"/>
            <a:ext cx="68625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5" name="Google Shape;95;p21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96" name="Google Shape;96;p21"/>
          <p:cNvSpPr txBox="1"/>
          <p:nvPr>
            <p:ph idx="3" type="body"/>
          </p:nvPr>
        </p:nvSpPr>
        <p:spPr>
          <a:xfrm>
            <a:off x="457200" y="1140000"/>
            <a:ext cx="68625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4">
  <p:cSld name="CUSTOM_3_2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2"/>
          <p:cNvSpPr txBox="1"/>
          <p:nvPr>
            <p:ph idx="1" type="body"/>
          </p:nvPr>
        </p:nvSpPr>
        <p:spPr>
          <a:xfrm>
            <a:off x="489150" y="2727525"/>
            <a:ext cx="2606100" cy="18480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04800" lvl="0" marL="4572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 algn="ctr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9" name="Google Shape;99;p22"/>
          <p:cNvSpPr txBox="1"/>
          <p:nvPr>
            <p:ph idx="2" type="body"/>
          </p:nvPr>
        </p:nvSpPr>
        <p:spPr>
          <a:xfrm>
            <a:off x="3268950" y="2727525"/>
            <a:ext cx="2606100" cy="18480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04800" lvl="0" marL="4572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 algn="ctr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0" name="Google Shape;100;p22"/>
          <p:cNvSpPr txBox="1"/>
          <p:nvPr>
            <p:ph idx="3" type="body"/>
          </p:nvPr>
        </p:nvSpPr>
        <p:spPr>
          <a:xfrm>
            <a:off x="6048750" y="2727525"/>
            <a:ext cx="2606100" cy="18480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04800" lvl="0" marL="4572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 algn="ctr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1" name="Google Shape;101;p22"/>
          <p:cNvSpPr/>
          <p:nvPr/>
        </p:nvSpPr>
        <p:spPr>
          <a:xfrm>
            <a:off x="1333794" y="1597025"/>
            <a:ext cx="916800" cy="9168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1</a:t>
            </a:r>
            <a:endParaRPr b="1" sz="2800">
              <a:solidFill>
                <a:schemeClr val="dk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02" name="Google Shape;102;p22"/>
          <p:cNvSpPr/>
          <p:nvPr/>
        </p:nvSpPr>
        <p:spPr>
          <a:xfrm>
            <a:off x="4113597" y="1597025"/>
            <a:ext cx="916800" cy="9168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2</a:t>
            </a:r>
            <a:endParaRPr b="1" sz="2800">
              <a:solidFill>
                <a:schemeClr val="dk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03" name="Google Shape;103;p22"/>
          <p:cNvSpPr/>
          <p:nvPr/>
        </p:nvSpPr>
        <p:spPr>
          <a:xfrm>
            <a:off x="6893399" y="1597025"/>
            <a:ext cx="916800" cy="9168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3</a:t>
            </a:r>
            <a:endParaRPr b="1" sz="2800">
              <a:solidFill>
                <a:schemeClr val="dk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04" name="Google Shape;104;p22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5">
  <p:cSld name="CUSTOM_3_2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3"/>
          <p:cNvSpPr txBox="1"/>
          <p:nvPr>
            <p:ph idx="1" type="body"/>
          </p:nvPr>
        </p:nvSpPr>
        <p:spPr>
          <a:xfrm>
            <a:off x="457200" y="1834125"/>
            <a:ext cx="2606100" cy="22731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182875" spcFirstLastPara="1" rIns="137150" wrap="square" tIns="18287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7" name="Google Shape;107;p23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08" name="Google Shape;108;p23"/>
          <p:cNvSpPr/>
          <p:nvPr/>
        </p:nvSpPr>
        <p:spPr>
          <a:xfrm>
            <a:off x="457204" y="1472400"/>
            <a:ext cx="476700" cy="3618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4643E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1</a:t>
            </a:r>
            <a:endParaRPr b="1" sz="1800">
              <a:solidFill>
                <a:schemeClr val="dk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09" name="Google Shape;109;p23"/>
          <p:cNvSpPr/>
          <p:nvPr/>
        </p:nvSpPr>
        <p:spPr>
          <a:xfrm>
            <a:off x="3237004" y="1472400"/>
            <a:ext cx="476700" cy="3618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4643E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2</a:t>
            </a:r>
            <a:endParaRPr b="1" sz="1800">
              <a:solidFill>
                <a:schemeClr val="dk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10" name="Google Shape;110;p23"/>
          <p:cNvSpPr/>
          <p:nvPr/>
        </p:nvSpPr>
        <p:spPr>
          <a:xfrm>
            <a:off x="6016804" y="1472400"/>
            <a:ext cx="476700" cy="3618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4643E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3</a:t>
            </a:r>
            <a:endParaRPr b="1" sz="1800">
              <a:solidFill>
                <a:schemeClr val="dk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11" name="Google Shape;111;p23"/>
          <p:cNvSpPr txBox="1"/>
          <p:nvPr>
            <p:ph idx="2" type="body"/>
          </p:nvPr>
        </p:nvSpPr>
        <p:spPr>
          <a:xfrm>
            <a:off x="3237000" y="1834125"/>
            <a:ext cx="2606100" cy="22731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182875" spcFirstLastPara="1" rIns="137150" wrap="square" tIns="18287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2" name="Google Shape;112;p23"/>
          <p:cNvSpPr txBox="1"/>
          <p:nvPr>
            <p:ph idx="3" type="body"/>
          </p:nvPr>
        </p:nvSpPr>
        <p:spPr>
          <a:xfrm>
            <a:off x="6016800" y="1834125"/>
            <a:ext cx="2606100" cy="22731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182875" spcFirstLastPara="1" rIns="137150" wrap="square" tIns="18287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section-1">
  <p:cSld name="CUSTOM_3_2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4"/>
          <p:cNvSpPr/>
          <p:nvPr/>
        </p:nvSpPr>
        <p:spPr>
          <a:xfrm>
            <a:off x="457350" y="1370700"/>
            <a:ext cx="2606100" cy="3201300"/>
          </a:xfrm>
          <a:prstGeom prst="rect">
            <a:avLst/>
          </a:prstGeom>
          <a:solidFill>
            <a:srgbClr val="FFFFFF">
              <a:alpha val="19620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018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15" name="Google Shape;115;p24"/>
          <p:cNvSpPr/>
          <p:nvPr/>
        </p:nvSpPr>
        <p:spPr>
          <a:xfrm>
            <a:off x="3237075" y="1370700"/>
            <a:ext cx="2606100" cy="3201300"/>
          </a:xfrm>
          <a:prstGeom prst="rect">
            <a:avLst/>
          </a:prstGeom>
          <a:solidFill>
            <a:srgbClr val="FFFFFF">
              <a:alpha val="19620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>
              <a:solidFill>
                <a:schemeClr val="accent1"/>
              </a:solidFill>
              <a:latin typeface="Hanken Grotesk SemiBold"/>
              <a:ea typeface="Hanken Grotesk SemiBold"/>
              <a:cs typeface="Hanken Grotesk SemiBold"/>
              <a:sym typeface="Hanken Grotesk SemiBold"/>
            </a:endParaRPr>
          </a:p>
        </p:txBody>
      </p:sp>
      <p:sp>
        <p:nvSpPr>
          <p:cNvPr id="116" name="Google Shape;116;p24"/>
          <p:cNvSpPr/>
          <p:nvPr/>
        </p:nvSpPr>
        <p:spPr>
          <a:xfrm>
            <a:off x="6016800" y="1370700"/>
            <a:ext cx="2606100" cy="3201300"/>
          </a:xfrm>
          <a:prstGeom prst="rect">
            <a:avLst/>
          </a:prstGeom>
          <a:solidFill>
            <a:srgbClr val="FFFFFF">
              <a:alpha val="19620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17" name="Google Shape;117;p24"/>
          <p:cNvSpPr txBox="1"/>
          <p:nvPr>
            <p:ph idx="1" type="body"/>
          </p:nvPr>
        </p:nvSpPr>
        <p:spPr>
          <a:xfrm>
            <a:off x="457200" y="1902000"/>
            <a:ext cx="2606100" cy="26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8" name="Google Shape;118;p24"/>
          <p:cNvSpPr txBox="1"/>
          <p:nvPr>
            <p:ph idx="2" type="body"/>
          </p:nvPr>
        </p:nvSpPr>
        <p:spPr>
          <a:xfrm>
            <a:off x="3237075" y="1901900"/>
            <a:ext cx="2606100" cy="26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9" name="Google Shape;119;p24"/>
          <p:cNvSpPr txBox="1"/>
          <p:nvPr>
            <p:ph idx="3" type="body"/>
          </p:nvPr>
        </p:nvSpPr>
        <p:spPr>
          <a:xfrm>
            <a:off x="6016800" y="1902000"/>
            <a:ext cx="2606100" cy="26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20" name="Google Shape;120;p24"/>
          <p:cNvSpPr txBox="1"/>
          <p:nvPr>
            <p:ph idx="4" type="subTitle"/>
          </p:nvPr>
        </p:nvSpPr>
        <p:spPr>
          <a:xfrm>
            <a:off x="457200" y="1370125"/>
            <a:ext cx="2606100" cy="5727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5" type="subTitle"/>
          </p:nvPr>
        </p:nvSpPr>
        <p:spPr>
          <a:xfrm>
            <a:off x="3237000" y="1370125"/>
            <a:ext cx="2606100" cy="5727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6" type="subTitle"/>
          </p:nvPr>
        </p:nvSpPr>
        <p:spPr>
          <a:xfrm>
            <a:off x="6016800" y="1370125"/>
            <a:ext cx="2606100" cy="5727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section-2">
  <p:cSld name="CUSTOM_3_2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5"/>
          <p:cNvSpPr txBox="1"/>
          <p:nvPr>
            <p:ph idx="1" type="body"/>
          </p:nvPr>
        </p:nvSpPr>
        <p:spPr>
          <a:xfrm>
            <a:off x="457200" y="2132925"/>
            <a:ext cx="2606100" cy="24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6" name="Google Shape;126;p25"/>
          <p:cNvSpPr txBox="1"/>
          <p:nvPr>
            <p:ph idx="2" type="subTitle"/>
          </p:nvPr>
        </p:nvSpPr>
        <p:spPr>
          <a:xfrm>
            <a:off x="457200" y="1477250"/>
            <a:ext cx="2606100" cy="5313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3" type="body"/>
          </p:nvPr>
        </p:nvSpPr>
        <p:spPr>
          <a:xfrm>
            <a:off x="3268950" y="2132925"/>
            <a:ext cx="2606100" cy="24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9" name="Google Shape;129;p25"/>
          <p:cNvSpPr txBox="1"/>
          <p:nvPr>
            <p:ph idx="4" type="subTitle"/>
          </p:nvPr>
        </p:nvSpPr>
        <p:spPr>
          <a:xfrm>
            <a:off x="3268950" y="1477250"/>
            <a:ext cx="2606100" cy="5313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0" name="Google Shape;130;p25"/>
          <p:cNvSpPr txBox="1"/>
          <p:nvPr>
            <p:ph idx="5" type="body"/>
          </p:nvPr>
        </p:nvSpPr>
        <p:spPr>
          <a:xfrm>
            <a:off x="6080700" y="2132925"/>
            <a:ext cx="2606100" cy="24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1" name="Google Shape;131;p25"/>
          <p:cNvSpPr txBox="1"/>
          <p:nvPr>
            <p:ph idx="6" type="subTitle"/>
          </p:nvPr>
        </p:nvSpPr>
        <p:spPr>
          <a:xfrm>
            <a:off x="6080700" y="1477250"/>
            <a:ext cx="2606100" cy="5313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section-3">
  <p:cSld name="CUSTOM_3_2_1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6"/>
          <p:cNvSpPr/>
          <p:nvPr/>
        </p:nvSpPr>
        <p:spPr>
          <a:xfrm>
            <a:off x="-6250" y="143750"/>
            <a:ext cx="9150300" cy="4857300"/>
          </a:xfrm>
          <a:prstGeom prst="rect">
            <a:avLst/>
          </a:prstGeom>
          <a:solidFill>
            <a:srgbClr val="FFFFFF">
              <a:alpha val="96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26"/>
          <p:cNvSpPr txBox="1"/>
          <p:nvPr>
            <p:ph idx="1" type="body"/>
          </p:nvPr>
        </p:nvSpPr>
        <p:spPr>
          <a:xfrm>
            <a:off x="2064350" y="1140000"/>
            <a:ext cx="52521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35" name="Google Shape;135;p26"/>
          <p:cNvSpPr txBox="1"/>
          <p:nvPr>
            <p:ph idx="2" type="body"/>
          </p:nvPr>
        </p:nvSpPr>
        <p:spPr>
          <a:xfrm>
            <a:off x="2064350" y="2361288"/>
            <a:ext cx="52521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36" name="Google Shape;136;p26"/>
          <p:cNvSpPr txBox="1"/>
          <p:nvPr>
            <p:ph idx="3" type="subTitle"/>
          </p:nvPr>
        </p:nvSpPr>
        <p:spPr>
          <a:xfrm>
            <a:off x="457200" y="1140100"/>
            <a:ext cx="14040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26"/>
          <p:cNvSpPr txBox="1"/>
          <p:nvPr>
            <p:ph idx="4" type="subTitle"/>
          </p:nvPr>
        </p:nvSpPr>
        <p:spPr>
          <a:xfrm>
            <a:off x="457200" y="2361338"/>
            <a:ext cx="14040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26"/>
          <p:cNvSpPr txBox="1"/>
          <p:nvPr>
            <p:ph idx="5" type="subTitle"/>
          </p:nvPr>
        </p:nvSpPr>
        <p:spPr>
          <a:xfrm>
            <a:off x="457200" y="3582600"/>
            <a:ext cx="14040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26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40" name="Google Shape;140;p26"/>
          <p:cNvSpPr txBox="1"/>
          <p:nvPr>
            <p:ph idx="6" type="body"/>
          </p:nvPr>
        </p:nvSpPr>
        <p:spPr>
          <a:xfrm>
            <a:off x="2064350" y="3582588"/>
            <a:ext cx="52521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 1">
  <p:cSld name="CUSTOM_3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/>
          <p:nvPr/>
        </p:nvSpPr>
        <p:spPr>
          <a:xfrm>
            <a:off x="-6250" y="143750"/>
            <a:ext cx="9150300" cy="4857300"/>
          </a:xfrm>
          <a:prstGeom prst="rect">
            <a:avLst/>
          </a:prstGeom>
          <a:solidFill>
            <a:srgbClr val="FFFFFF">
              <a:alpha val="96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7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44" name="Google Shape;144;p27"/>
          <p:cNvSpPr txBox="1"/>
          <p:nvPr>
            <p:ph idx="1" type="body"/>
          </p:nvPr>
        </p:nvSpPr>
        <p:spPr>
          <a:xfrm>
            <a:off x="4572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◦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145" name="Google Shape;145;p27"/>
          <p:cNvSpPr txBox="1"/>
          <p:nvPr>
            <p:ph idx="2" type="body"/>
          </p:nvPr>
        </p:nvSpPr>
        <p:spPr>
          <a:xfrm>
            <a:off x="48004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◦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146" name="Google Shape;146;p27"/>
          <p:cNvSpPr txBox="1"/>
          <p:nvPr>
            <p:ph idx="3" type="subTitle"/>
          </p:nvPr>
        </p:nvSpPr>
        <p:spPr>
          <a:xfrm>
            <a:off x="457200" y="1164900"/>
            <a:ext cx="3776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9pPr>
          </a:lstStyle>
          <a:p/>
        </p:txBody>
      </p:sp>
      <p:sp>
        <p:nvSpPr>
          <p:cNvPr id="147" name="Google Shape;147;p27"/>
          <p:cNvSpPr txBox="1"/>
          <p:nvPr>
            <p:ph idx="4" type="subTitle"/>
          </p:nvPr>
        </p:nvSpPr>
        <p:spPr>
          <a:xfrm>
            <a:off x="4800400" y="1164900"/>
            <a:ext cx="3776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  <p15:guide id="3" pos="288">
          <p15:clr>
            <a:srgbClr val="E46962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 1 1">
  <p:cSld name="CUSTOM_3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8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50" name="Google Shape;150;p28"/>
          <p:cNvSpPr txBox="1"/>
          <p:nvPr>
            <p:ph idx="1" type="body"/>
          </p:nvPr>
        </p:nvSpPr>
        <p:spPr>
          <a:xfrm>
            <a:off x="4572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◦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151" name="Google Shape;151;p28"/>
          <p:cNvSpPr txBox="1"/>
          <p:nvPr>
            <p:ph idx="2" type="body"/>
          </p:nvPr>
        </p:nvSpPr>
        <p:spPr>
          <a:xfrm>
            <a:off x="48004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◦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152" name="Google Shape;152;p28"/>
          <p:cNvSpPr txBox="1"/>
          <p:nvPr>
            <p:ph idx="3" type="subTitle"/>
          </p:nvPr>
        </p:nvSpPr>
        <p:spPr>
          <a:xfrm>
            <a:off x="457200" y="1164900"/>
            <a:ext cx="3776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9pPr>
          </a:lstStyle>
          <a:p/>
        </p:txBody>
      </p:sp>
      <p:sp>
        <p:nvSpPr>
          <p:cNvPr id="153" name="Google Shape;153;p28"/>
          <p:cNvSpPr txBox="1"/>
          <p:nvPr>
            <p:ph idx="4" type="subTitle"/>
          </p:nvPr>
        </p:nvSpPr>
        <p:spPr>
          <a:xfrm>
            <a:off x="4800400" y="1164900"/>
            <a:ext cx="3776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  <p15:guide id="3" pos="288">
          <p15:clr>
            <a:srgbClr val="E46962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1">
  <p:cSld name="CUSTOM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9"/>
          <p:cNvSpPr/>
          <p:nvPr/>
        </p:nvSpPr>
        <p:spPr>
          <a:xfrm>
            <a:off x="-7275" y="-21825"/>
            <a:ext cx="9144000" cy="5143500"/>
          </a:xfrm>
          <a:prstGeom prst="rect">
            <a:avLst/>
          </a:prstGeom>
          <a:solidFill>
            <a:srgbClr val="FFFFFF">
              <a:alpha val="45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9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1 1">
  <p:cSld name="CUSTOM_2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0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1 1">
  <p:cSld name="CUSTOM_3_2_3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1"/>
          <p:cNvSpPr txBox="1"/>
          <p:nvPr>
            <p:ph idx="1" type="body"/>
          </p:nvPr>
        </p:nvSpPr>
        <p:spPr>
          <a:xfrm>
            <a:off x="457200" y="2361293"/>
            <a:ext cx="68625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1" name="Google Shape;161;p31"/>
          <p:cNvSpPr txBox="1"/>
          <p:nvPr>
            <p:ph idx="2" type="body"/>
          </p:nvPr>
        </p:nvSpPr>
        <p:spPr>
          <a:xfrm>
            <a:off x="457200" y="3582599"/>
            <a:ext cx="68625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2" name="Google Shape;162;p31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63" name="Google Shape;163;p31"/>
          <p:cNvSpPr txBox="1"/>
          <p:nvPr>
            <p:ph idx="3" type="body"/>
          </p:nvPr>
        </p:nvSpPr>
        <p:spPr>
          <a:xfrm>
            <a:off x="457200" y="1140000"/>
            <a:ext cx="68625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6">
  <p:cSld name="CUSTOM_3_2_1_2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2"/>
          <p:cNvSpPr txBox="1"/>
          <p:nvPr>
            <p:ph idx="1" type="body"/>
          </p:nvPr>
        </p:nvSpPr>
        <p:spPr>
          <a:xfrm>
            <a:off x="4572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6" name="Google Shape;166;p32"/>
          <p:cNvSpPr txBox="1"/>
          <p:nvPr>
            <p:ph idx="2" type="body"/>
          </p:nvPr>
        </p:nvSpPr>
        <p:spPr>
          <a:xfrm>
            <a:off x="32370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7" name="Google Shape;167;p32"/>
          <p:cNvSpPr txBox="1"/>
          <p:nvPr>
            <p:ph idx="3" type="body"/>
          </p:nvPr>
        </p:nvSpPr>
        <p:spPr>
          <a:xfrm>
            <a:off x="60168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8" name="Google Shape;168;p32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theme" Target="../theme/theme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30.xml"/><Relationship Id="rId6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dk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anken Grotesk"/>
              <a:buChar char="●"/>
              <a:defRPr sz="1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○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■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●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○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■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●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○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■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3"/>
          <p:cNvSpPr txBox="1"/>
          <p:nvPr>
            <p:ph type="ctrTitle"/>
          </p:nvPr>
        </p:nvSpPr>
        <p:spPr>
          <a:xfrm>
            <a:off x="339650" y="1571075"/>
            <a:ext cx="8043600" cy="261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Particular difficulties that refugees/immigrants face in accessing, remaining and progressing in HE (Higher Education)</a:t>
            </a:r>
            <a:endParaRPr sz="3000"/>
          </a:p>
        </p:txBody>
      </p:sp>
      <p:pic>
        <p:nvPicPr>
          <p:cNvPr id="174" name="Google Shape;17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526" y="206850"/>
            <a:ext cx="1551549" cy="94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2" name="Google Shape;262;p42"/>
          <p:cNvGraphicFramePr/>
          <p:nvPr/>
        </p:nvGraphicFramePr>
        <p:xfrm>
          <a:off x="457200" y="13723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{3C0B7FB5-4BFD-454E-81F5-C7B429BF0578}</a:tableStyleId>
              </a:tblPr>
              <a:tblGrid>
                <a:gridCol w="2077375"/>
                <a:gridCol w="6152225"/>
              </a:tblGrid>
              <a:tr h="798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2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2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98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2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2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98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2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2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98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2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2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63" name="Google Shape;263;p42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>
                <a:solidFill>
                  <a:schemeClr val="dk1"/>
                </a:solidFill>
              </a:rPr>
              <a:t>Visible Progress to Achieve</a:t>
            </a:r>
            <a:endParaRPr sz="2520">
              <a:solidFill>
                <a:schemeClr val="dk1"/>
              </a:solidFill>
            </a:endParaRPr>
          </a:p>
        </p:txBody>
      </p:sp>
      <p:sp>
        <p:nvSpPr>
          <p:cNvPr id="264" name="Google Shape;264;p42"/>
          <p:cNvSpPr txBox="1"/>
          <p:nvPr/>
        </p:nvSpPr>
        <p:spPr>
          <a:xfrm>
            <a:off x="457200" y="1372375"/>
            <a:ext cx="3423600" cy="79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2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rPr>
              <a:t>25%</a:t>
            </a:r>
            <a:endParaRPr sz="2200">
              <a:solidFill>
                <a:schemeClr val="dk1"/>
              </a:solidFill>
              <a:latin typeface="Hanken Grotesk SemiBold"/>
              <a:ea typeface="Hanken Grotesk SemiBold"/>
              <a:cs typeface="Hanken Grotesk SemiBold"/>
              <a:sym typeface="Hanken Grotesk SemiBold"/>
            </a:endParaRPr>
          </a:p>
        </p:txBody>
      </p:sp>
      <p:sp>
        <p:nvSpPr>
          <p:cNvPr id="265" name="Google Shape;265;p42"/>
          <p:cNvSpPr txBox="1"/>
          <p:nvPr/>
        </p:nvSpPr>
        <p:spPr>
          <a:xfrm>
            <a:off x="457200" y="2172450"/>
            <a:ext cx="3423600" cy="79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2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rPr>
              <a:t>50</a:t>
            </a:r>
            <a:endParaRPr sz="2200">
              <a:solidFill>
                <a:schemeClr val="dk1"/>
              </a:solidFill>
              <a:latin typeface="Hanken Grotesk SemiBold"/>
              <a:ea typeface="Hanken Grotesk SemiBold"/>
              <a:cs typeface="Hanken Grotesk SemiBold"/>
              <a:sym typeface="Hanken Grotesk SemiBold"/>
            </a:endParaRPr>
          </a:p>
        </p:txBody>
      </p:sp>
      <p:sp>
        <p:nvSpPr>
          <p:cNvPr id="266" name="Google Shape;266;p42"/>
          <p:cNvSpPr txBox="1"/>
          <p:nvPr/>
        </p:nvSpPr>
        <p:spPr>
          <a:xfrm>
            <a:off x="457200" y="2969425"/>
            <a:ext cx="3423600" cy="79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2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rPr>
              <a:t>20</a:t>
            </a:r>
            <a:endParaRPr sz="2200">
              <a:solidFill>
                <a:schemeClr val="dk1"/>
              </a:solidFill>
              <a:latin typeface="Hanken Grotesk SemiBold"/>
              <a:ea typeface="Hanken Grotesk SemiBold"/>
              <a:cs typeface="Hanken Grotesk SemiBold"/>
              <a:sym typeface="Hanken Grotesk SemiBold"/>
            </a:endParaRPr>
          </a:p>
        </p:txBody>
      </p:sp>
      <p:sp>
        <p:nvSpPr>
          <p:cNvPr id="267" name="Google Shape;267;p42"/>
          <p:cNvSpPr txBox="1"/>
          <p:nvPr/>
        </p:nvSpPr>
        <p:spPr>
          <a:xfrm>
            <a:off x="457200" y="3768025"/>
            <a:ext cx="3423600" cy="79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2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rPr>
              <a:t>10</a:t>
            </a:r>
            <a:endParaRPr sz="2200">
              <a:solidFill>
                <a:schemeClr val="dk1"/>
              </a:solidFill>
              <a:latin typeface="Hanken Grotesk SemiBold"/>
              <a:ea typeface="Hanken Grotesk SemiBold"/>
              <a:cs typeface="Hanken Grotesk SemiBold"/>
              <a:sym typeface="Hanken Grotesk SemiBold"/>
            </a:endParaRPr>
          </a:p>
        </p:txBody>
      </p:sp>
      <p:sp>
        <p:nvSpPr>
          <p:cNvPr id="268" name="Google Shape;268;p42"/>
          <p:cNvSpPr txBox="1"/>
          <p:nvPr/>
        </p:nvSpPr>
        <p:spPr>
          <a:xfrm>
            <a:off x="4126750" y="1372375"/>
            <a:ext cx="4560000" cy="79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200">
                <a:solidFill>
                  <a:schemeClr val="dk1"/>
                </a:solidFill>
                <a:latin typeface="Hanken Grotesk Light"/>
                <a:ea typeface="Hanken Grotesk Light"/>
                <a:cs typeface="Hanken Grotesk Light"/>
                <a:sym typeface="Hanken Grotesk Light"/>
              </a:rPr>
              <a:t>Enrollment Increase</a:t>
            </a:r>
            <a:endParaRPr sz="2200">
              <a:solidFill>
                <a:schemeClr val="dk1"/>
              </a:solidFill>
              <a:latin typeface="Hanken Grotesk Light"/>
              <a:ea typeface="Hanken Grotesk Light"/>
              <a:cs typeface="Hanken Grotesk Light"/>
              <a:sym typeface="Hanken Grotesk Light"/>
            </a:endParaRPr>
          </a:p>
        </p:txBody>
      </p:sp>
      <p:sp>
        <p:nvSpPr>
          <p:cNvPr id="269" name="Google Shape;269;p42"/>
          <p:cNvSpPr txBox="1"/>
          <p:nvPr/>
        </p:nvSpPr>
        <p:spPr>
          <a:xfrm>
            <a:off x="4126750" y="2172450"/>
            <a:ext cx="4560000" cy="79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200">
                <a:solidFill>
                  <a:schemeClr val="dk1"/>
                </a:solidFill>
                <a:latin typeface="Hanken Grotesk Light"/>
                <a:ea typeface="Hanken Grotesk Light"/>
                <a:cs typeface="Hanken Grotesk Light"/>
                <a:sym typeface="Hanken Grotesk Light"/>
              </a:rPr>
              <a:t>Scholarships Awarded</a:t>
            </a:r>
            <a:endParaRPr sz="2200">
              <a:solidFill>
                <a:schemeClr val="dk1"/>
              </a:solidFill>
              <a:latin typeface="Hanken Grotesk Light"/>
              <a:ea typeface="Hanken Grotesk Light"/>
              <a:cs typeface="Hanken Grotesk Light"/>
              <a:sym typeface="Hanken Grotesk Light"/>
            </a:endParaRPr>
          </a:p>
        </p:txBody>
      </p:sp>
      <p:sp>
        <p:nvSpPr>
          <p:cNvPr id="270" name="Google Shape;270;p42"/>
          <p:cNvSpPr txBox="1"/>
          <p:nvPr/>
        </p:nvSpPr>
        <p:spPr>
          <a:xfrm>
            <a:off x="4126750" y="2969425"/>
            <a:ext cx="4560000" cy="79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200">
                <a:solidFill>
                  <a:schemeClr val="dk1"/>
                </a:solidFill>
                <a:latin typeface="Hanken Grotesk Light"/>
                <a:ea typeface="Hanken Grotesk Light"/>
                <a:cs typeface="Hanken Grotesk Light"/>
                <a:sym typeface="Hanken Grotesk Light"/>
              </a:rPr>
              <a:t>Language Support Classes</a:t>
            </a:r>
            <a:endParaRPr sz="2200">
              <a:solidFill>
                <a:schemeClr val="dk1"/>
              </a:solidFill>
              <a:latin typeface="Hanken Grotesk Light"/>
              <a:ea typeface="Hanken Grotesk Light"/>
              <a:cs typeface="Hanken Grotesk Light"/>
              <a:sym typeface="Hanken Grotesk Light"/>
            </a:endParaRPr>
          </a:p>
        </p:txBody>
      </p:sp>
      <p:sp>
        <p:nvSpPr>
          <p:cNvPr id="271" name="Google Shape;271;p42"/>
          <p:cNvSpPr txBox="1"/>
          <p:nvPr/>
        </p:nvSpPr>
        <p:spPr>
          <a:xfrm>
            <a:off x="4126750" y="3768025"/>
            <a:ext cx="4560000" cy="79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200">
                <a:solidFill>
                  <a:schemeClr val="dk1"/>
                </a:solidFill>
                <a:latin typeface="Hanken Grotesk Light"/>
                <a:ea typeface="Hanken Grotesk Light"/>
                <a:cs typeface="Hanken Grotesk Light"/>
                <a:sym typeface="Hanken Grotesk Light"/>
              </a:rPr>
              <a:t>Partnerships Established</a:t>
            </a:r>
            <a:endParaRPr sz="2200">
              <a:solidFill>
                <a:schemeClr val="dk1"/>
              </a:solidFill>
              <a:latin typeface="Hanken Grotesk Light"/>
              <a:ea typeface="Hanken Grotesk Light"/>
              <a:cs typeface="Hanken Grotesk Light"/>
              <a:sym typeface="Hanken Grotesk Ligh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" name="Google Shape;276;p43"/>
          <p:cNvGraphicFramePr/>
          <p:nvPr/>
        </p:nvGraphicFramePr>
        <p:xfrm>
          <a:off x="457200" y="12162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{3C0B7FB5-4BFD-454E-81F5-C7B429BF0578}</a:tableStyleId>
              </a:tblPr>
              <a:tblGrid>
                <a:gridCol w="2077375"/>
                <a:gridCol w="6152225"/>
              </a:tblGrid>
              <a:tr h="1117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Hanken Grotesk"/>
                        <a:ea typeface="Hanken Grotesk"/>
                        <a:cs typeface="Hanken Grotesk"/>
                        <a:sym typeface="Hanken Grotesk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Hanken Grotesk"/>
                        <a:ea typeface="Hanken Grotesk"/>
                        <a:cs typeface="Hanken Grotesk"/>
                        <a:sym typeface="Hanken Grotesk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17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Hanken Grotesk"/>
                        <a:ea typeface="Hanken Grotesk"/>
                        <a:cs typeface="Hanken Grotesk"/>
                        <a:sym typeface="Hanken Grotesk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Hanken Grotesk"/>
                        <a:ea typeface="Hanken Grotesk"/>
                        <a:cs typeface="Hanken Grotesk"/>
                        <a:sym typeface="Hanken Grotesk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17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Hanken Grotesk"/>
                        <a:ea typeface="Hanken Grotesk"/>
                        <a:cs typeface="Hanken Grotesk"/>
                        <a:sym typeface="Hanken Grotesk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Hanken Grotesk"/>
                        <a:ea typeface="Hanken Grotesk"/>
                        <a:cs typeface="Hanken Grotesk"/>
                        <a:sym typeface="Hanken Grotesk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77" name="Google Shape;277;p43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>
                <a:solidFill>
                  <a:schemeClr val="dk1"/>
                </a:solidFill>
              </a:rPr>
              <a:t>Sample Case: Needs Assessment and Data Gathering</a:t>
            </a:r>
            <a:endParaRPr sz="2520">
              <a:solidFill>
                <a:schemeClr val="dk1"/>
              </a:solidFill>
            </a:endParaRPr>
          </a:p>
        </p:txBody>
      </p:sp>
      <p:sp>
        <p:nvSpPr>
          <p:cNvPr id="278" name="Google Shape;278;p43"/>
          <p:cNvSpPr txBox="1"/>
          <p:nvPr>
            <p:ph idx="4294967295" type="body"/>
          </p:nvPr>
        </p:nvSpPr>
        <p:spPr>
          <a:xfrm>
            <a:off x="2749850" y="1292400"/>
            <a:ext cx="50238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Fatima faced cultural and linguistic barriers, lack of information, and difficulty finding childcare.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279" name="Google Shape;279;p43"/>
          <p:cNvSpPr txBox="1"/>
          <p:nvPr>
            <p:ph idx="4294967295" type="body"/>
          </p:nvPr>
        </p:nvSpPr>
        <p:spPr>
          <a:xfrm>
            <a:off x="2749850" y="2399379"/>
            <a:ext cx="50238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The institution developed a plan with language support classes, information sessions, childcare services, and financial support.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280" name="Google Shape;280;p43"/>
          <p:cNvSpPr txBox="1"/>
          <p:nvPr>
            <p:ph idx="4294967295" type="subTitle"/>
          </p:nvPr>
        </p:nvSpPr>
        <p:spPr>
          <a:xfrm>
            <a:off x="457200" y="1292500"/>
            <a:ext cx="1828800" cy="986100"/>
          </a:xfrm>
          <a:prstGeom prst="rect">
            <a:avLst/>
          </a:prstGeom>
        </p:spPr>
        <p:txBody>
          <a:bodyPr anchorCtr="0" anchor="ctr" bIns="91425" lIns="18287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Fatima's Challenges</a:t>
            </a:r>
            <a:endParaRPr b="1" sz="1400">
              <a:solidFill>
                <a:schemeClr val="dk1"/>
              </a:solidFill>
            </a:endParaRPr>
          </a:p>
        </p:txBody>
      </p:sp>
      <p:sp>
        <p:nvSpPr>
          <p:cNvPr id="281" name="Google Shape;281;p43"/>
          <p:cNvSpPr txBox="1"/>
          <p:nvPr>
            <p:ph idx="4294967295" type="subTitle"/>
          </p:nvPr>
        </p:nvSpPr>
        <p:spPr>
          <a:xfrm>
            <a:off x="457200" y="2399425"/>
            <a:ext cx="1828800" cy="986100"/>
          </a:xfrm>
          <a:prstGeom prst="rect">
            <a:avLst/>
          </a:prstGeom>
        </p:spPr>
        <p:txBody>
          <a:bodyPr anchorCtr="0" anchor="ctr" bIns="91425" lIns="18287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Comprehensive Plan</a:t>
            </a:r>
            <a:endParaRPr b="1" sz="1400">
              <a:solidFill>
                <a:schemeClr val="dk1"/>
              </a:solidFill>
            </a:endParaRPr>
          </a:p>
        </p:txBody>
      </p:sp>
      <p:sp>
        <p:nvSpPr>
          <p:cNvPr id="282" name="Google Shape;282;p43"/>
          <p:cNvSpPr txBox="1"/>
          <p:nvPr>
            <p:ph idx="4294967295" type="subTitle"/>
          </p:nvPr>
        </p:nvSpPr>
        <p:spPr>
          <a:xfrm>
            <a:off x="457200" y="3506400"/>
            <a:ext cx="1828800" cy="986100"/>
          </a:xfrm>
          <a:prstGeom prst="rect">
            <a:avLst/>
          </a:prstGeom>
        </p:spPr>
        <p:txBody>
          <a:bodyPr anchorCtr="0" anchor="ctr" bIns="91425" lIns="18287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Partnerships</a:t>
            </a:r>
            <a:endParaRPr b="1" sz="1400">
              <a:solidFill>
                <a:schemeClr val="dk1"/>
              </a:solidFill>
            </a:endParaRPr>
          </a:p>
        </p:txBody>
      </p:sp>
      <p:sp>
        <p:nvSpPr>
          <p:cNvPr id="283" name="Google Shape;283;p43"/>
          <p:cNvSpPr txBox="1"/>
          <p:nvPr>
            <p:ph idx="4294967295" type="body"/>
          </p:nvPr>
        </p:nvSpPr>
        <p:spPr>
          <a:xfrm>
            <a:off x="2749850" y="3506396"/>
            <a:ext cx="50238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The institution collaborated with support organizations, industry bodies, and employers to provide resources and internships.</a:t>
            </a: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4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Sample Case: Plan &amp; Resource Allocation</a:t>
            </a:r>
            <a:endParaRPr sz="2520"/>
          </a:p>
        </p:txBody>
      </p:sp>
      <p:sp>
        <p:nvSpPr>
          <p:cNvPr id="289" name="Google Shape;289;p44"/>
          <p:cNvSpPr txBox="1"/>
          <p:nvPr>
            <p:ph idx="4294967295" type="body"/>
          </p:nvPr>
        </p:nvSpPr>
        <p:spPr>
          <a:xfrm>
            <a:off x="3076819" y="1060200"/>
            <a:ext cx="5610000" cy="1105800"/>
          </a:xfrm>
          <a:prstGeom prst="rect">
            <a:avLst/>
          </a:prstGeom>
          <a:noFill/>
        </p:spPr>
        <p:txBody>
          <a:bodyPr anchorCtr="0" anchor="ctr" bIns="91425" lIns="365750" spcFirstLastPara="1" rIns="18287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The institution developed a plan that included language support classes, information sessions, childcare services, and financial support for refugee students.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90" name="Google Shape;290;p44"/>
          <p:cNvSpPr txBox="1"/>
          <p:nvPr>
            <p:ph idx="4294967295" type="body"/>
          </p:nvPr>
        </p:nvSpPr>
        <p:spPr>
          <a:xfrm>
            <a:off x="3076819" y="2301414"/>
            <a:ext cx="5610000" cy="1105800"/>
          </a:xfrm>
          <a:prstGeom prst="rect">
            <a:avLst/>
          </a:prstGeom>
          <a:noFill/>
        </p:spPr>
        <p:txBody>
          <a:bodyPr anchorCtr="0" anchor="ctr" bIns="91425" lIns="365750" spcFirstLastPara="1" rIns="18287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The institution collaborated with support organizations, industry bodies, and employers to provide additional resources for refugee students.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91" name="Google Shape;291;p44"/>
          <p:cNvSpPr txBox="1"/>
          <p:nvPr>
            <p:ph idx="4294967295" type="subTitle"/>
          </p:nvPr>
        </p:nvSpPr>
        <p:spPr>
          <a:xfrm>
            <a:off x="910425" y="1060312"/>
            <a:ext cx="2166300" cy="1105800"/>
          </a:xfrm>
          <a:prstGeom prst="rect">
            <a:avLst/>
          </a:prstGeom>
          <a:noFill/>
        </p:spPr>
        <p:txBody>
          <a:bodyPr anchorCtr="0" anchor="ctr" bIns="91425" lIns="18287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Comprehensive Plan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292" name="Google Shape;292;p44"/>
          <p:cNvSpPr txBox="1"/>
          <p:nvPr>
            <p:ph idx="4294967295" type="subTitle"/>
          </p:nvPr>
        </p:nvSpPr>
        <p:spPr>
          <a:xfrm>
            <a:off x="910425" y="2301463"/>
            <a:ext cx="2166300" cy="1105800"/>
          </a:xfrm>
          <a:prstGeom prst="rect">
            <a:avLst/>
          </a:prstGeom>
          <a:noFill/>
        </p:spPr>
        <p:txBody>
          <a:bodyPr anchorCtr="0" anchor="ctr" bIns="91425" lIns="18287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Partnerships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293" name="Google Shape;293;p44"/>
          <p:cNvSpPr txBox="1"/>
          <p:nvPr>
            <p:ph idx="4294967295" type="subTitle"/>
          </p:nvPr>
        </p:nvSpPr>
        <p:spPr>
          <a:xfrm>
            <a:off x="910425" y="3542670"/>
            <a:ext cx="2166300" cy="1105800"/>
          </a:xfrm>
          <a:prstGeom prst="rect">
            <a:avLst/>
          </a:prstGeom>
          <a:noFill/>
        </p:spPr>
        <p:txBody>
          <a:bodyPr anchorCtr="0" anchor="ctr" bIns="91425" lIns="18287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Diversity &amp; Inclusion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294" name="Google Shape;294;p44"/>
          <p:cNvSpPr txBox="1"/>
          <p:nvPr>
            <p:ph idx="4294967295" type="body"/>
          </p:nvPr>
        </p:nvSpPr>
        <p:spPr>
          <a:xfrm>
            <a:off x="3076819" y="3542670"/>
            <a:ext cx="5610000" cy="1105800"/>
          </a:xfrm>
          <a:prstGeom prst="rect">
            <a:avLst/>
          </a:prstGeom>
          <a:noFill/>
        </p:spPr>
        <p:txBody>
          <a:bodyPr anchorCtr="0" anchor="ctr" bIns="91425" lIns="365750" spcFirstLastPara="1" rIns="18287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The institution recruited staff from diverse backgrounds and established a peer mentoring program to create an inclusive environment and support refugee students.</a:t>
            </a:r>
            <a:endParaRPr sz="1100">
              <a:solidFill>
                <a:schemeClr val="dk1"/>
              </a:solidFill>
            </a:endParaRPr>
          </a:p>
        </p:txBody>
      </p:sp>
      <p:cxnSp>
        <p:nvCxnSpPr>
          <p:cNvPr id="295" name="Google Shape;295;p44"/>
          <p:cNvCxnSpPr/>
          <p:nvPr/>
        </p:nvCxnSpPr>
        <p:spPr>
          <a:xfrm>
            <a:off x="571450" y="1060200"/>
            <a:ext cx="0" cy="3588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296" name="Google Shape;296;p44"/>
          <p:cNvCxnSpPr/>
          <p:nvPr/>
        </p:nvCxnSpPr>
        <p:spPr>
          <a:xfrm>
            <a:off x="531525" y="2854350"/>
            <a:ext cx="3789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297" name="Google Shape;297;p44"/>
          <p:cNvCxnSpPr/>
          <p:nvPr/>
        </p:nvCxnSpPr>
        <p:spPr>
          <a:xfrm>
            <a:off x="531525" y="4075650"/>
            <a:ext cx="3789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298" name="Google Shape;298;p44"/>
          <p:cNvCxnSpPr/>
          <p:nvPr/>
        </p:nvCxnSpPr>
        <p:spPr>
          <a:xfrm>
            <a:off x="531525" y="1633050"/>
            <a:ext cx="3789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oval"/>
            <a:tailEnd len="med" w="med" type="non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5"/>
          <p:cNvSpPr txBox="1"/>
          <p:nvPr>
            <p:ph idx="1" type="body"/>
          </p:nvPr>
        </p:nvSpPr>
        <p:spPr>
          <a:xfrm>
            <a:off x="2064350" y="1140000"/>
            <a:ext cx="52521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The institution collaborated with local refugee support organizations to connect Fatima with additional resources.</a:t>
            </a:r>
            <a:endParaRPr/>
          </a:p>
        </p:txBody>
      </p:sp>
      <p:sp>
        <p:nvSpPr>
          <p:cNvPr id="304" name="Google Shape;304;p45"/>
          <p:cNvSpPr txBox="1"/>
          <p:nvPr>
            <p:ph idx="2" type="body"/>
          </p:nvPr>
        </p:nvSpPr>
        <p:spPr>
          <a:xfrm>
            <a:off x="2064350" y="2361288"/>
            <a:ext cx="52521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The institution partnered with industry bodies to create internship opportunities for refugee students.</a:t>
            </a:r>
            <a:endParaRPr/>
          </a:p>
        </p:txBody>
      </p:sp>
      <p:sp>
        <p:nvSpPr>
          <p:cNvPr id="305" name="Google Shape;305;p45"/>
          <p:cNvSpPr txBox="1"/>
          <p:nvPr>
            <p:ph idx="6" type="body"/>
          </p:nvPr>
        </p:nvSpPr>
        <p:spPr>
          <a:xfrm>
            <a:off x="2064350" y="3582588"/>
            <a:ext cx="52521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The institution partnered with employers to create internship opportunities for refugee students.</a:t>
            </a:r>
            <a:endParaRPr/>
          </a:p>
        </p:txBody>
      </p:sp>
      <p:sp>
        <p:nvSpPr>
          <p:cNvPr id="306" name="Google Shape;306;p45"/>
          <p:cNvSpPr txBox="1"/>
          <p:nvPr>
            <p:ph idx="3" type="subTitle"/>
          </p:nvPr>
        </p:nvSpPr>
        <p:spPr>
          <a:xfrm>
            <a:off x="457200" y="1140100"/>
            <a:ext cx="14040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Collaboration with Orgs</a:t>
            </a:r>
            <a:endParaRPr/>
          </a:p>
        </p:txBody>
      </p:sp>
      <p:sp>
        <p:nvSpPr>
          <p:cNvPr id="307" name="Google Shape;307;p45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Sample Case: Partnerships &amp; Collaboration</a:t>
            </a:r>
            <a:endParaRPr sz="2520"/>
          </a:p>
        </p:txBody>
      </p:sp>
      <p:sp>
        <p:nvSpPr>
          <p:cNvPr id="308" name="Google Shape;308;p45"/>
          <p:cNvSpPr txBox="1"/>
          <p:nvPr>
            <p:ph idx="4" type="subTitle"/>
          </p:nvPr>
        </p:nvSpPr>
        <p:spPr>
          <a:xfrm>
            <a:off x="457200" y="2361338"/>
            <a:ext cx="14040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Partnership with Industry</a:t>
            </a:r>
            <a:endParaRPr/>
          </a:p>
        </p:txBody>
      </p:sp>
      <p:sp>
        <p:nvSpPr>
          <p:cNvPr id="309" name="Google Shape;309;p45"/>
          <p:cNvSpPr txBox="1"/>
          <p:nvPr>
            <p:ph idx="5" type="subTitle"/>
          </p:nvPr>
        </p:nvSpPr>
        <p:spPr>
          <a:xfrm>
            <a:off x="457200" y="3582600"/>
            <a:ext cx="14040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Employer Partnerships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6"/>
          <p:cNvSpPr txBox="1"/>
          <p:nvPr>
            <p:ph idx="1" type="body"/>
          </p:nvPr>
        </p:nvSpPr>
        <p:spPr>
          <a:xfrm>
            <a:off x="457200" y="1902000"/>
            <a:ext cx="2606100" cy="26700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Fatima, a Syrian refugee, faced cultural and linguistic barriers.</a:t>
            </a:r>
            <a:endParaRPr/>
          </a:p>
        </p:txBody>
      </p:sp>
      <p:sp>
        <p:nvSpPr>
          <p:cNvPr id="315" name="Google Shape;315;p46"/>
          <p:cNvSpPr txBox="1"/>
          <p:nvPr>
            <p:ph idx="2" type="body"/>
          </p:nvPr>
        </p:nvSpPr>
        <p:spPr>
          <a:xfrm>
            <a:off x="3237075" y="1901900"/>
            <a:ext cx="2606100" cy="26700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The institution developed a plan with language support, information sessions, childcare services, and financial support for refugee students.</a:t>
            </a:r>
            <a:endParaRPr/>
          </a:p>
        </p:txBody>
      </p:sp>
      <p:sp>
        <p:nvSpPr>
          <p:cNvPr id="316" name="Google Shape;316;p46"/>
          <p:cNvSpPr txBox="1"/>
          <p:nvPr>
            <p:ph idx="3" type="body"/>
          </p:nvPr>
        </p:nvSpPr>
        <p:spPr>
          <a:xfrm>
            <a:off x="6016800" y="1902000"/>
            <a:ext cx="2606100" cy="26700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The institution recruited diverse staff, established a peer mentoring program, and provided language and academic writing support.</a:t>
            </a:r>
            <a:endParaRPr/>
          </a:p>
        </p:txBody>
      </p:sp>
      <p:sp>
        <p:nvSpPr>
          <p:cNvPr id="317" name="Google Shape;317;p46"/>
          <p:cNvSpPr txBox="1"/>
          <p:nvPr>
            <p:ph idx="4" type="subTitle"/>
          </p:nvPr>
        </p:nvSpPr>
        <p:spPr>
          <a:xfrm>
            <a:off x="457200" y="1370125"/>
            <a:ext cx="2606100" cy="5727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Background</a:t>
            </a:r>
            <a:endParaRPr/>
          </a:p>
        </p:txBody>
      </p:sp>
      <p:sp>
        <p:nvSpPr>
          <p:cNvPr id="318" name="Google Shape;318;p46"/>
          <p:cNvSpPr txBox="1"/>
          <p:nvPr>
            <p:ph idx="5" type="subTitle"/>
          </p:nvPr>
        </p:nvSpPr>
        <p:spPr>
          <a:xfrm>
            <a:off x="3237000" y="1370125"/>
            <a:ext cx="2606100" cy="5727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Comprehensive Plan</a:t>
            </a:r>
            <a:endParaRPr/>
          </a:p>
        </p:txBody>
      </p:sp>
      <p:sp>
        <p:nvSpPr>
          <p:cNvPr id="319" name="Google Shape;319;p46"/>
          <p:cNvSpPr txBox="1"/>
          <p:nvPr>
            <p:ph idx="6" type="subTitle"/>
          </p:nvPr>
        </p:nvSpPr>
        <p:spPr>
          <a:xfrm>
            <a:off x="6016800" y="1370125"/>
            <a:ext cx="2606100" cy="5727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Diversity and Inclusion</a:t>
            </a:r>
            <a:endParaRPr/>
          </a:p>
        </p:txBody>
      </p:sp>
      <p:sp>
        <p:nvSpPr>
          <p:cNvPr id="320" name="Google Shape;320;p46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Sample Case: Diversity &amp; Inclusion</a:t>
            </a:r>
            <a:endParaRPr sz="252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7"/>
          <p:cNvSpPr txBox="1"/>
          <p:nvPr>
            <p:ph idx="3" type="body"/>
          </p:nvPr>
        </p:nvSpPr>
        <p:spPr>
          <a:xfrm>
            <a:off x="6016800" y="1481925"/>
            <a:ext cx="2606100" cy="2865600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anchorCtr="0" anchor="t" bIns="91425" lIns="137150" spcFirstLastPara="1" rIns="137150" wrap="square" tIns="18287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chemeClr val="lt1"/>
                </a:solidFill>
              </a:rPr>
              <a:t>Finding suitable childcare was a challenge for Fatima.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26" name="Google Shape;326;p47"/>
          <p:cNvSpPr txBox="1"/>
          <p:nvPr>
            <p:ph idx="2" type="body"/>
          </p:nvPr>
        </p:nvSpPr>
        <p:spPr>
          <a:xfrm>
            <a:off x="3237000" y="1481925"/>
            <a:ext cx="2606100" cy="2865600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anchorCtr="0" anchor="t" bIns="91425" lIns="137150" spcFirstLastPara="1" rIns="137150" wrap="square" tIns="18287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chemeClr val="lt1"/>
                </a:solidFill>
              </a:rPr>
              <a:t>She lacked information about study options and scholarships for refugees.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27" name="Google Shape;327;p47"/>
          <p:cNvSpPr txBox="1"/>
          <p:nvPr>
            <p:ph idx="1" type="body"/>
          </p:nvPr>
        </p:nvSpPr>
        <p:spPr>
          <a:xfrm>
            <a:off x="457200" y="1481925"/>
            <a:ext cx="2606100" cy="286560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txBody>
          <a:bodyPr anchorCtr="0" anchor="t" bIns="91425" lIns="137150" spcFirstLastPara="1" rIns="137150" wrap="square" tIns="18287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018"/>
              <a:buNone/>
            </a:pPr>
            <a:r>
              <a:rPr lang="en">
                <a:solidFill>
                  <a:schemeClr val="lt1"/>
                </a:solidFill>
              </a:rPr>
              <a:t>Fatima faced cultural and linguistic barriers in understanding the Norwegian higher education system.</a:t>
            </a:r>
            <a:endParaRPr sz="1400">
              <a:solidFill>
                <a:schemeClr val="lt1"/>
              </a:solidFill>
            </a:endParaRPr>
          </a:p>
        </p:txBody>
      </p:sp>
      <p:sp>
        <p:nvSpPr>
          <p:cNvPr id="328" name="Google Shape;328;p47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>
                <a:solidFill>
                  <a:schemeClr val="dk1"/>
                </a:solidFill>
              </a:rPr>
              <a:t>The Journey of Fatima</a:t>
            </a:r>
            <a:endParaRPr sz="2520">
              <a:solidFill>
                <a:schemeClr val="dk1"/>
              </a:solidFill>
            </a:endParaRPr>
          </a:p>
        </p:txBody>
      </p:sp>
      <p:cxnSp>
        <p:nvCxnSpPr>
          <p:cNvPr id="329" name="Google Shape;329;p47"/>
          <p:cNvCxnSpPr/>
          <p:nvPr/>
        </p:nvCxnSpPr>
        <p:spPr>
          <a:xfrm flipH="1" rot="10800000">
            <a:off x="457200" y="4352400"/>
            <a:ext cx="2606100" cy="21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0" name="Google Shape;330;p47"/>
          <p:cNvCxnSpPr/>
          <p:nvPr/>
        </p:nvCxnSpPr>
        <p:spPr>
          <a:xfrm flipH="1" rot="10800000">
            <a:off x="3237000" y="4352400"/>
            <a:ext cx="2606100" cy="210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1" name="Google Shape;331;p47"/>
          <p:cNvCxnSpPr/>
          <p:nvPr/>
        </p:nvCxnSpPr>
        <p:spPr>
          <a:xfrm flipH="1" rot="10800000">
            <a:off x="6016800" y="4352400"/>
            <a:ext cx="2606100" cy="2100"/>
          </a:xfrm>
          <a:prstGeom prst="straightConnector1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4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>
                <a:latin typeface="Hanken Grotesk SemiBold"/>
                <a:ea typeface="Hanken Grotesk SemiBold"/>
                <a:cs typeface="Hanken Grotesk SemiBold"/>
                <a:sym typeface="Hanken Grotesk SemiBold"/>
              </a:rPr>
              <a:t>Agenda</a:t>
            </a:r>
            <a:endParaRPr sz="2520">
              <a:latin typeface="Hanken Grotesk SemiBold"/>
              <a:ea typeface="Hanken Grotesk SemiBold"/>
              <a:cs typeface="Hanken Grotesk SemiBold"/>
              <a:sym typeface="Hanken Grotesk SemiBold"/>
            </a:endParaRPr>
          </a:p>
        </p:txBody>
      </p:sp>
      <p:sp>
        <p:nvSpPr>
          <p:cNvPr id="180" name="Google Shape;180;p34"/>
          <p:cNvSpPr txBox="1"/>
          <p:nvPr>
            <p:ph idx="1" type="body"/>
          </p:nvPr>
        </p:nvSpPr>
        <p:spPr>
          <a:xfrm>
            <a:off x="457200" y="1017725"/>
            <a:ext cx="4114800" cy="371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Introduction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Background of the Challenge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Barriers and Recommendations to Act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Recommendations for HE Professionals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Recommendations for HE Decision-makers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Recommendations for Policymakers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Recommendations for Other Stakeholders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Step-by-step Implementation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Visible Progress to Achieve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Sample Case Introduction</a:t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81" name="Google Shape;181;p34"/>
          <p:cNvSpPr txBox="1"/>
          <p:nvPr>
            <p:ph idx="1" type="body"/>
          </p:nvPr>
        </p:nvSpPr>
        <p:spPr>
          <a:xfrm>
            <a:off x="4572000" y="1017725"/>
            <a:ext cx="4572000" cy="371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Sample Case: Needs Assessment and Data Gathering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Sample Case: Plan &amp; Resource Allocation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Sample Case: Partnerships &amp; Collaboration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Sample Case: Diversity &amp; Inclusion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The Journey of Fatima</a:t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6" name="Google Shape;186;p35"/>
          <p:cNvGraphicFramePr/>
          <p:nvPr/>
        </p:nvGraphicFramePr>
        <p:xfrm>
          <a:off x="457200" y="12162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{3C0B7FB5-4BFD-454E-81F5-C7B429BF0578}</a:tableStyleId>
              </a:tblPr>
              <a:tblGrid>
                <a:gridCol w="2077375"/>
                <a:gridCol w="6152225"/>
              </a:tblGrid>
              <a:tr h="1117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17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17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87" name="Google Shape;187;p35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Introduction</a:t>
            </a:r>
            <a:endParaRPr sz="2520"/>
          </a:p>
        </p:txBody>
      </p:sp>
      <p:sp>
        <p:nvSpPr>
          <p:cNvPr id="188" name="Google Shape;188;p35"/>
          <p:cNvSpPr txBox="1"/>
          <p:nvPr>
            <p:ph idx="4294967295" type="body"/>
          </p:nvPr>
        </p:nvSpPr>
        <p:spPr>
          <a:xfrm>
            <a:off x="2749850" y="1292400"/>
            <a:ext cx="50238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The topic of this presentation is the difficulties faced by refugees/immigrants in accessing higher education.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189" name="Google Shape;189;p35"/>
          <p:cNvSpPr txBox="1"/>
          <p:nvPr>
            <p:ph idx="4294967295" type="body"/>
          </p:nvPr>
        </p:nvSpPr>
        <p:spPr>
          <a:xfrm>
            <a:off x="2749850" y="2399379"/>
            <a:ext cx="50238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Access to higher education is crucial for refugees and immigrants to rebuild their lives and contribute to their host countries.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190" name="Google Shape;190;p35"/>
          <p:cNvSpPr txBox="1"/>
          <p:nvPr>
            <p:ph idx="4294967295" type="subTitle"/>
          </p:nvPr>
        </p:nvSpPr>
        <p:spPr>
          <a:xfrm>
            <a:off x="457200" y="1292500"/>
            <a:ext cx="1828800" cy="986100"/>
          </a:xfrm>
          <a:prstGeom prst="rect">
            <a:avLst/>
          </a:prstGeom>
        </p:spPr>
        <p:txBody>
          <a:bodyPr anchorCtr="0" anchor="ctr" bIns="91425" lIns="18287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Topic Overview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191" name="Google Shape;191;p35"/>
          <p:cNvSpPr txBox="1"/>
          <p:nvPr>
            <p:ph idx="4294967295" type="subTitle"/>
          </p:nvPr>
        </p:nvSpPr>
        <p:spPr>
          <a:xfrm>
            <a:off x="457200" y="2399425"/>
            <a:ext cx="1828800" cy="986100"/>
          </a:xfrm>
          <a:prstGeom prst="rect">
            <a:avLst/>
          </a:prstGeom>
        </p:spPr>
        <p:txBody>
          <a:bodyPr anchorCtr="0" anchor="ctr" bIns="91425" lIns="18287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Importance of the Topic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192" name="Google Shape;192;p35"/>
          <p:cNvSpPr txBox="1"/>
          <p:nvPr>
            <p:ph idx="4294967295" type="subTitle"/>
          </p:nvPr>
        </p:nvSpPr>
        <p:spPr>
          <a:xfrm>
            <a:off x="457200" y="3506400"/>
            <a:ext cx="1828800" cy="986100"/>
          </a:xfrm>
          <a:prstGeom prst="rect">
            <a:avLst/>
          </a:prstGeom>
        </p:spPr>
        <p:txBody>
          <a:bodyPr anchorCtr="0" anchor="ctr" bIns="91425" lIns="18287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Presentation Structure</a:t>
            </a:r>
            <a:endParaRPr sz="1400">
              <a:solidFill>
                <a:schemeClr val="dk2"/>
              </a:solidFill>
            </a:endParaRPr>
          </a:p>
        </p:txBody>
      </p:sp>
      <p:sp>
        <p:nvSpPr>
          <p:cNvPr id="193" name="Google Shape;193;p35"/>
          <p:cNvSpPr txBox="1"/>
          <p:nvPr>
            <p:ph idx="4294967295" type="body"/>
          </p:nvPr>
        </p:nvSpPr>
        <p:spPr>
          <a:xfrm>
            <a:off x="2749850" y="3506396"/>
            <a:ext cx="50238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The presentation will cover the background of the challenge, barriers and recommendations to act, step-by-step implementation, good practices, and a sample case.</a:t>
            </a:r>
            <a:endParaRPr sz="14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6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Barriers and Recommendations to Act</a:t>
            </a:r>
            <a:endParaRPr sz="2520"/>
          </a:p>
        </p:txBody>
      </p:sp>
      <p:sp>
        <p:nvSpPr>
          <p:cNvPr id="199" name="Google Shape;199;p36"/>
          <p:cNvSpPr txBox="1"/>
          <p:nvPr>
            <p:ph idx="1" type="body"/>
          </p:nvPr>
        </p:nvSpPr>
        <p:spPr>
          <a:xfrm>
            <a:off x="4572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413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/>
              <a:t>Language barriers</a:t>
            </a:r>
            <a:endParaRPr sz="1100"/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/>
              <a:t>Financial barriers</a:t>
            </a:r>
            <a:endParaRPr sz="1100"/>
          </a:p>
          <a:p>
            <a:pPr indent="-241300" lvl="0" marL="3429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/>
              <a:t>Lack of recognition of prior learning and qualifications</a:t>
            </a:r>
            <a:endParaRPr sz="1100"/>
          </a:p>
          <a:p>
            <a:pPr indent="-241300" lvl="0" marL="3429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Char char="●"/>
            </a:pPr>
            <a:r>
              <a:rPr lang="en" sz="1100"/>
              <a:t>Cultural differences</a:t>
            </a:r>
            <a:endParaRPr sz="1100"/>
          </a:p>
        </p:txBody>
      </p:sp>
      <p:sp>
        <p:nvSpPr>
          <p:cNvPr id="200" name="Google Shape;200;p36"/>
          <p:cNvSpPr txBox="1"/>
          <p:nvPr>
            <p:ph idx="2" type="body"/>
          </p:nvPr>
        </p:nvSpPr>
        <p:spPr>
          <a:xfrm>
            <a:off x="48004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413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/>
              <a:t>Offer additional training and support for HE professionals</a:t>
            </a:r>
            <a:endParaRPr sz="1100"/>
          </a:p>
          <a:p>
            <a:pPr indent="-24130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/>
              <a:t>Encourage peer mentoring and support networks</a:t>
            </a:r>
            <a:endParaRPr sz="1100"/>
          </a:p>
          <a:p>
            <a:pPr indent="-24130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/>
              <a:t>Offer targeted language learning and academic writing support</a:t>
            </a:r>
            <a:endParaRPr sz="1100"/>
          </a:p>
          <a:p>
            <a:pPr indent="-24130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Char char="●"/>
            </a:pPr>
            <a:r>
              <a:rPr lang="en" sz="1100"/>
              <a:t>Develop alternative assessment methods</a:t>
            </a:r>
            <a:endParaRPr sz="1100"/>
          </a:p>
        </p:txBody>
      </p:sp>
      <p:sp>
        <p:nvSpPr>
          <p:cNvPr id="201" name="Google Shape;201;p36"/>
          <p:cNvSpPr txBox="1"/>
          <p:nvPr>
            <p:ph idx="3" type="subTitle"/>
          </p:nvPr>
        </p:nvSpPr>
        <p:spPr>
          <a:xfrm>
            <a:off x="692700" y="1164900"/>
            <a:ext cx="354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lt1"/>
                </a:solidFill>
              </a:rPr>
              <a:t>Barriers</a:t>
            </a:r>
            <a:endParaRPr sz="1400">
              <a:solidFill>
                <a:schemeClr val="lt1"/>
              </a:solidFill>
            </a:endParaRPr>
          </a:p>
        </p:txBody>
      </p:sp>
      <p:sp>
        <p:nvSpPr>
          <p:cNvPr id="202" name="Google Shape;202;p36"/>
          <p:cNvSpPr txBox="1"/>
          <p:nvPr>
            <p:ph idx="4" type="subTitle"/>
          </p:nvPr>
        </p:nvSpPr>
        <p:spPr>
          <a:xfrm>
            <a:off x="5035900" y="1164900"/>
            <a:ext cx="354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lt1"/>
                </a:solidFill>
              </a:rPr>
              <a:t>Recommendations</a:t>
            </a:r>
            <a:endParaRPr sz="1400">
              <a:solidFill>
                <a:schemeClr val="lt1"/>
              </a:solidFill>
            </a:endParaRPr>
          </a:p>
        </p:txBody>
      </p:sp>
      <p:cxnSp>
        <p:nvCxnSpPr>
          <p:cNvPr id="203" name="Google Shape;203;p36"/>
          <p:cNvCxnSpPr/>
          <p:nvPr/>
        </p:nvCxnSpPr>
        <p:spPr>
          <a:xfrm>
            <a:off x="4857775" y="1164900"/>
            <a:ext cx="0" cy="35268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204" name="Google Shape;204;p36"/>
          <p:cNvCxnSpPr/>
          <p:nvPr/>
        </p:nvCxnSpPr>
        <p:spPr>
          <a:xfrm>
            <a:off x="518350" y="1164900"/>
            <a:ext cx="0" cy="35268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205" name="Google Shape;205;p36"/>
          <p:cNvSpPr/>
          <p:nvPr/>
        </p:nvSpPr>
        <p:spPr>
          <a:xfrm>
            <a:off x="450850" y="1383600"/>
            <a:ext cx="135000" cy="1353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36"/>
          <p:cNvSpPr/>
          <p:nvPr/>
        </p:nvSpPr>
        <p:spPr>
          <a:xfrm>
            <a:off x="4790275" y="1383588"/>
            <a:ext cx="135000" cy="1353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7"/>
          <p:cNvSpPr txBox="1"/>
          <p:nvPr>
            <p:ph idx="3" type="body"/>
          </p:nvPr>
        </p:nvSpPr>
        <p:spPr>
          <a:xfrm>
            <a:off x="6016800" y="1481925"/>
            <a:ext cx="2606100" cy="2865600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anchorCtr="0" anchor="t" bIns="91425" lIns="137150" spcFirstLastPara="1" rIns="137150" wrap="square" tIns="18287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12" name="Google Shape;212;p37"/>
          <p:cNvSpPr txBox="1"/>
          <p:nvPr>
            <p:ph idx="2" type="body"/>
          </p:nvPr>
        </p:nvSpPr>
        <p:spPr>
          <a:xfrm>
            <a:off x="3237000" y="1481925"/>
            <a:ext cx="2606100" cy="2865600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anchorCtr="0" anchor="t" bIns="91425" lIns="137150" spcFirstLastPara="1" rIns="137150" wrap="square" tIns="18287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chemeClr val="lt1"/>
                </a:solidFill>
              </a:rPr>
              <a:t>Encourage peer mentoring and support networks to help refugees and immigrants navigate the challenges of higher education.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13" name="Google Shape;213;p37"/>
          <p:cNvSpPr txBox="1"/>
          <p:nvPr>
            <p:ph idx="1" type="body"/>
          </p:nvPr>
        </p:nvSpPr>
        <p:spPr>
          <a:xfrm>
            <a:off x="457200" y="1481925"/>
            <a:ext cx="2606100" cy="286560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txBody>
          <a:bodyPr anchorCtr="0" anchor="t" bIns="91425" lIns="137150" spcFirstLastPara="1" rIns="137150" wrap="square" tIns="18287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018"/>
              <a:buNone/>
            </a:pPr>
            <a:r>
              <a:rPr lang="en">
                <a:solidFill>
                  <a:schemeClr val="lt1"/>
                </a:solidFill>
              </a:rPr>
              <a:t>Offer additional training and support for HE professionals to better understand the needs and challenges of refugees and immigrants.</a:t>
            </a:r>
            <a:endParaRPr sz="1400">
              <a:solidFill>
                <a:schemeClr val="lt1"/>
              </a:solidFill>
            </a:endParaRPr>
          </a:p>
        </p:txBody>
      </p:sp>
      <p:sp>
        <p:nvSpPr>
          <p:cNvPr id="214" name="Google Shape;214;p37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>
                <a:solidFill>
                  <a:schemeClr val="dk1"/>
                </a:solidFill>
              </a:rPr>
              <a:t>Recommendations for HE Professionals</a:t>
            </a:r>
            <a:endParaRPr sz="2520">
              <a:solidFill>
                <a:schemeClr val="dk1"/>
              </a:solidFill>
            </a:endParaRPr>
          </a:p>
        </p:txBody>
      </p:sp>
      <p:cxnSp>
        <p:nvCxnSpPr>
          <p:cNvPr id="215" name="Google Shape;215;p37"/>
          <p:cNvCxnSpPr/>
          <p:nvPr/>
        </p:nvCxnSpPr>
        <p:spPr>
          <a:xfrm flipH="1" rot="10800000">
            <a:off x="457200" y="4352400"/>
            <a:ext cx="2606100" cy="21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6" name="Google Shape;216;p37"/>
          <p:cNvCxnSpPr/>
          <p:nvPr/>
        </p:nvCxnSpPr>
        <p:spPr>
          <a:xfrm flipH="1" rot="10800000">
            <a:off x="3237000" y="4352400"/>
            <a:ext cx="2606100" cy="210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7" name="Google Shape;217;p37"/>
          <p:cNvCxnSpPr/>
          <p:nvPr/>
        </p:nvCxnSpPr>
        <p:spPr>
          <a:xfrm flipH="1" rot="10800000">
            <a:off x="6016800" y="4352400"/>
            <a:ext cx="2606100" cy="2100"/>
          </a:xfrm>
          <a:prstGeom prst="straightConnector1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8"/>
          <p:cNvSpPr txBox="1"/>
          <p:nvPr>
            <p:ph idx="2" type="body"/>
          </p:nvPr>
        </p:nvSpPr>
        <p:spPr>
          <a:xfrm>
            <a:off x="1373975" y="3582596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Establish policies that recognize and credit previous qualifications and work experience obtained outside of the country where the HE institution is located.</a:t>
            </a:r>
            <a:endParaRPr/>
          </a:p>
        </p:txBody>
      </p:sp>
      <p:sp>
        <p:nvSpPr>
          <p:cNvPr id="223" name="Google Shape;223;p38"/>
          <p:cNvSpPr txBox="1"/>
          <p:nvPr>
            <p:ph idx="1" type="body"/>
          </p:nvPr>
        </p:nvSpPr>
        <p:spPr>
          <a:xfrm>
            <a:off x="1373975" y="2361292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Develop alternative assessment methods that can recognize prior learning and experience obtained outside of the country where the HE institution is located.</a:t>
            </a:r>
            <a:endParaRPr/>
          </a:p>
        </p:txBody>
      </p:sp>
      <p:sp>
        <p:nvSpPr>
          <p:cNvPr id="224" name="Google Shape;224;p38"/>
          <p:cNvSpPr txBox="1"/>
          <p:nvPr>
            <p:ph idx="3" type="body"/>
          </p:nvPr>
        </p:nvSpPr>
        <p:spPr>
          <a:xfrm>
            <a:off x="1373975" y="1140000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018"/>
              <a:buNone/>
            </a:pPr>
            <a:r>
              <a:rPr lang="en"/>
              <a:t>Offer targeted support for language learning and academic writing skills to help refugees and immigrants meet the language requirements for higher education.</a:t>
            </a:r>
            <a:endParaRPr sz="1400"/>
          </a:p>
        </p:txBody>
      </p:sp>
      <p:sp>
        <p:nvSpPr>
          <p:cNvPr id="225" name="Google Shape;225;p38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Recommendations for HE Decision-makers</a:t>
            </a:r>
            <a:endParaRPr sz="252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9"/>
          <p:cNvSpPr txBox="1"/>
          <p:nvPr>
            <p:ph idx="3" type="body"/>
          </p:nvPr>
        </p:nvSpPr>
        <p:spPr>
          <a:xfrm>
            <a:off x="6016800" y="1481925"/>
            <a:ext cx="2606100" cy="2865600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anchorCtr="0" anchor="t" bIns="91425" lIns="137150" spcFirstLastPara="1" rIns="137150" wrap="square" tIns="18287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chemeClr val="lt1"/>
                </a:solidFill>
              </a:rPr>
              <a:t>Work with policymakers to advocate for policies that recognize and support the educational and professional aspirations of refugees and immigrants.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31" name="Google Shape;231;p39"/>
          <p:cNvSpPr txBox="1"/>
          <p:nvPr>
            <p:ph idx="2" type="body"/>
          </p:nvPr>
        </p:nvSpPr>
        <p:spPr>
          <a:xfrm>
            <a:off x="3237000" y="1481925"/>
            <a:ext cx="2606100" cy="2865600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anchorCtr="0" anchor="t" bIns="91425" lIns="137150" spcFirstLastPara="1" rIns="137150" wrap="square" tIns="18287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chemeClr val="lt1"/>
                </a:solidFill>
              </a:rPr>
              <a:t>Develop partnerships and collaborations between HE institutions and refugee support organizations to improve access to information and resources.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32" name="Google Shape;232;p39"/>
          <p:cNvSpPr txBox="1"/>
          <p:nvPr>
            <p:ph idx="1" type="body"/>
          </p:nvPr>
        </p:nvSpPr>
        <p:spPr>
          <a:xfrm>
            <a:off x="457200" y="1481925"/>
            <a:ext cx="2606100" cy="286560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txBody>
          <a:bodyPr anchorCtr="0" anchor="t" bIns="91425" lIns="137150" spcFirstLastPara="1" rIns="137150" wrap="square" tIns="18287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018"/>
              <a:buNone/>
            </a:pPr>
            <a:r>
              <a:rPr lang="en">
                <a:solidFill>
                  <a:schemeClr val="lt1"/>
                </a:solidFill>
              </a:rPr>
              <a:t>Collaborate with national and international organizations to share best practices and resources.</a:t>
            </a:r>
            <a:endParaRPr sz="1400">
              <a:solidFill>
                <a:schemeClr val="lt1"/>
              </a:solidFill>
            </a:endParaRPr>
          </a:p>
        </p:txBody>
      </p:sp>
      <p:sp>
        <p:nvSpPr>
          <p:cNvPr id="233" name="Google Shape;233;p39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>
                <a:solidFill>
                  <a:schemeClr val="dk1"/>
                </a:solidFill>
              </a:rPr>
              <a:t>Recommendations for Policymakers</a:t>
            </a:r>
            <a:endParaRPr sz="2520">
              <a:solidFill>
                <a:schemeClr val="dk1"/>
              </a:solidFill>
            </a:endParaRPr>
          </a:p>
        </p:txBody>
      </p:sp>
      <p:cxnSp>
        <p:nvCxnSpPr>
          <p:cNvPr id="234" name="Google Shape;234;p39"/>
          <p:cNvCxnSpPr/>
          <p:nvPr/>
        </p:nvCxnSpPr>
        <p:spPr>
          <a:xfrm flipH="1" rot="10800000">
            <a:off x="457200" y="4352400"/>
            <a:ext cx="2606100" cy="21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5" name="Google Shape;235;p39"/>
          <p:cNvCxnSpPr/>
          <p:nvPr/>
        </p:nvCxnSpPr>
        <p:spPr>
          <a:xfrm flipH="1" rot="10800000">
            <a:off x="3237000" y="4352400"/>
            <a:ext cx="2606100" cy="210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6" name="Google Shape;236;p39"/>
          <p:cNvCxnSpPr/>
          <p:nvPr/>
        </p:nvCxnSpPr>
        <p:spPr>
          <a:xfrm flipH="1" rot="10800000">
            <a:off x="6016800" y="4352400"/>
            <a:ext cx="2606100" cy="2100"/>
          </a:xfrm>
          <a:prstGeom prst="straightConnector1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0"/>
          <p:cNvSpPr txBox="1"/>
          <p:nvPr>
            <p:ph idx="3" type="body"/>
          </p:nvPr>
        </p:nvSpPr>
        <p:spPr>
          <a:xfrm>
            <a:off x="6016800" y="1481925"/>
            <a:ext cx="2606100" cy="2865600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anchorCtr="0" anchor="t" bIns="91425" lIns="137150" spcFirstLastPara="1" rIns="137150" wrap="square" tIns="18287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chemeClr val="lt1"/>
                </a:solidFill>
              </a:rPr>
              <a:t>Establish partnerships with employers and industry bodies to create opportunities for work experience and internships for refugees and immigrants.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42" name="Google Shape;242;p40"/>
          <p:cNvSpPr txBox="1"/>
          <p:nvPr>
            <p:ph idx="2" type="body"/>
          </p:nvPr>
        </p:nvSpPr>
        <p:spPr>
          <a:xfrm>
            <a:off x="3237000" y="1481925"/>
            <a:ext cx="2606100" cy="2865600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anchorCtr="0" anchor="t" bIns="91425" lIns="137150" spcFirstLastPara="1" rIns="137150" wrap="square" tIns="18287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chemeClr val="lt1"/>
                </a:solidFill>
              </a:rPr>
              <a:t>Promote a culture of respect and understanding towards refugees and immigrants within HE institutions.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43" name="Google Shape;243;p40"/>
          <p:cNvSpPr txBox="1"/>
          <p:nvPr>
            <p:ph idx="1" type="body"/>
          </p:nvPr>
        </p:nvSpPr>
        <p:spPr>
          <a:xfrm>
            <a:off x="457200" y="1481925"/>
            <a:ext cx="2606100" cy="286560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txBody>
          <a:bodyPr anchorCtr="0" anchor="t" bIns="91425" lIns="137150" spcFirstLastPara="1" rIns="137150" wrap="square" tIns="18287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018"/>
              <a:buNone/>
            </a:pPr>
            <a:r>
              <a:rPr lang="en">
                <a:solidFill>
                  <a:schemeClr val="lt1"/>
                </a:solidFill>
              </a:rPr>
              <a:t>Ensure that information and communication about higher education opportunities are accessible and provided in multiple languages.</a:t>
            </a:r>
            <a:endParaRPr sz="1400">
              <a:solidFill>
                <a:schemeClr val="lt1"/>
              </a:solidFill>
            </a:endParaRPr>
          </a:p>
        </p:txBody>
      </p:sp>
      <p:sp>
        <p:nvSpPr>
          <p:cNvPr id="244" name="Google Shape;244;p40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>
                <a:solidFill>
                  <a:schemeClr val="dk1"/>
                </a:solidFill>
              </a:rPr>
              <a:t>Recommendations for Other Stakeholders</a:t>
            </a:r>
            <a:endParaRPr sz="2520">
              <a:solidFill>
                <a:schemeClr val="dk1"/>
              </a:solidFill>
            </a:endParaRPr>
          </a:p>
        </p:txBody>
      </p:sp>
      <p:cxnSp>
        <p:nvCxnSpPr>
          <p:cNvPr id="245" name="Google Shape;245;p40"/>
          <p:cNvCxnSpPr/>
          <p:nvPr/>
        </p:nvCxnSpPr>
        <p:spPr>
          <a:xfrm flipH="1" rot="10800000">
            <a:off x="457200" y="4352400"/>
            <a:ext cx="2606100" cy="21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6" name="Google Shape;246;p40"/>
          <p:cNvCxnSpPr/>
          <p:nvPr/>
        </p:nvCxnSpPr>
        <p:spPr>
          <a:xfrm flipH="1" rot="10800000">
            <a:off x="3237000" y="4352400"/>
            <a:ext cx="2606100" cy="210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7" name="Google Shape;247;p40"/>
          <p:cNvCxnSpPr/>
          <p:nvPr/>
        </p:nvCxnSpPr>
        <p:spPr>
          <a:xfrm flipH="1" rot="10800000">
            <a:off x="6016800" y="4352400"/>
            <a:ext cx="2606100" cy="2100"/>
          </a:xfrm>
          <a:prstGeom prst="straightConnector1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1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Step-by-step Implementation</a:t>
            </a:r>
            <a:endParaRPr sz="2520"/>
          </a:p>
        </p:txBody>
      </p:sp>
      <p:sp>
        <p:nvSpPr>
          <p:cNvPr id="253" name="Google Shape;253;p41"/>
          <p:cNvSpPr txBox="1"/>
          <p:nvPr>
            <p:ph idx="2" type="body"/>
          </p:nvPr>
        </p:nvSpPr>
        <p:spPr>
          <a:xfrm>
            <a:off x="457200" y="3549930"/>
            <a:ext cx="6862500" cy="92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Establish partnerships with refugee support organizations, employers, industry bodies, policymakers, and other stakeholders to create a coordinated and collaborative approach.</a:t>
            </a:r>
            <a:endParaRPr/>
          </a:p>
        </p:txBody>
      </p:sp>
      <p:sp>
        <p:nvSpPr>
          <p:cNvPr id="254" name="Google Shape;254;p41"/>
          <p:cNvSpPr txBox="1"/>
          <p:nvPr>
            <p:ph idx="1" type="body"/>
          </p:nvPr>
        </p:nvSpPr>
        <p:spPr>
          <a:xfrm>
            <a:off x="457200" y="2399852"/>
            <a:ext cx="6862500" cy="92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Develop a comprehensive plan for implementing the recommendations, including timelines and resource allocation.</a:t>
            </a:r>
            <a:endParaRPr/>
          </a:p>
        </p:txBody>
      </p:sp>
      <p:sp>
        <p:nvSpPr>
          <p:cNvPr id="255" name="Google Shape;255;p41"/>
          <p:cNvSpPr txBox="1"/>
          <p:nvPr>
            <p:ph idx="3" type="body"/>
          </p:nvPr>
        </p:nvSpPr>
        <p:spPr>
          <a:xfrm>
            <a:off x="457200" y="1249775"/>
            <a:ext cx="6862500" cy="92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018"/>
              <a:buNone/>
            </a:pPr>
            <a:r>
              <a:rPr lang="en"/>
              <a:t>Conduct a needs assessment and gather data on the specific needs and challenges of refugees and immigrants in accessing higher education.</a:t>
            </a:r>
            <a:endParaRPr sz="1400"/>
          </a:p>
        </p:txBody>
      </p:sp>
      <p:cxnSp>
        <p:nvCxnSpPr>
          <p:cNvPr id="256" name="Google Shape;256;p41"/>
          <p:cNvCxnSpPr/>
          <p:nvPr/>
        </p:nvCxnSpPr>
        <p:spPr>
          <a:xfrm>
            <a:off x="457200" y="2289111"/>
            <a:ext cx="77706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7" name="Google Shape;257;p41"/>
          <p:cNvCxnSpPr/>
          <p:nvPr/>
        </p:nvCxnSpPr>
        <p:spPr>
          <a:xfrm>
            <a:off x="457200" y="3439189"/>
            <a:ext cx="77706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Plus Glow">
  <a:themeElements>
    <a:clrScheme name="Simple Dark">
      <a:dk1>
        <a:srgbClr val="FFFFFF"/>
      </a:dk1>
      <a:lt1>
        <a:srgbClr val="000000"/>
      </a:lt1>
      <a:dk2>
        <a:srgbClr val="303030"/>
      </a:dk2>
      <a:lt2>
        <a:srgbClr val="A3A090"/>
      </a:lt2>
      <a:accent1>
        <a:srgbClr val="4643E7"/>
      </a:accent1>
      <a:accent2>
        <a:srgbClr val="D4D6E4"/>
      </a:accent2>
      <a:accent3>
        <a:srgbClr val="FF99F1"/>
      </a:accent3>
      <a:accent4>
        <a:srgbClr val="8C5F66"/>
      </a:accent4>
      <a:accent5>
        <a:srgbClr val="ADBCA5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