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6" r:id="rId5"/>
    <p:sldMasterId id="214748368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5143500" cx="9144000"/>
  <p:notesSz cx="6858000" cy="9144000"/>
  <p:embeddedFontLst>
    <p:embeddedFont>
      <p:font typeface="Hanken Grotesk"/>
      <p:regular r:id="rId24"/>
      <p:bold r:id="rId25"/>
      <p:italic r:id="rId26"/>
      <p:boldItalic r:id="rId27"/>
    </p:embeddedFont>
    <p:embeddedFont>
      <p:font typeface="Roboto"/>
      <p:regular r:id="rId28"/>
      <p:bold r:id="rId29"/>
      <p:italic r:id="rId30"/>
      <p:boldItalic r:id="rId31"/>
    </p:embeddedFont>
    <p:embeddedFont>
      <p:font typeface="Hanken Grotesk SemiBold"/>
      <p:regular r:id="rId32"/>
      <p:bold r:id="rId33"/>
      <p:italic r:id="rId34"/>
      <p:boldItalic r:id="rId35"/>
    </p:embeddedFont>
    <p:embeddedFont>
      <p:font typeface="Inter"/>
      <p:regular r:id="rId36"/>
      <p:bold r:id="rId37"/>
    </p:embeddedFont>
    <p:embeddedFont>
      <p:font typeface="Hanken Grotesk Light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5487A52-B9E9-4906-A9B9-626E3A8347EB}">
  <a:tblStyle styleId="{55487A52-B9E9-4906-A9B9-626E3A8347E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ankenGroteskLight-italic.fntdata"/><Relationship Id="rId20" Type="http://schemas.openxmlformats.org/officeDocument/2006/relationships/slide" Target="slides/slide13.xml"/><Relationship Id="rId41" Type="http://schemas.openxmlformats.org/officeDocument/2006/relationships/font" Target="fonts/HankenGroteskLight-boldItalic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HankenGrotesk-regular.fntdata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HankenGrotesk-italic.fntdata"/><Relationship Id="rId25" Type="http://schemas.openxmlformats.org/officeDocument/2006/relationships/font" Target="fonts/HankenGrotesk-bold.fntdata"/><Relationship Id="rId28" Type="http://schemas.openxmlformats.org/officeDocument/2006/relationships/font" Target="fonts/Roboto-regular.fntdata"/><Relationship Id="rId27" Type="http://schemas.openxmlformats.org/officeDocument/2006/relationships/font" Target="fonts/HankenGrotesk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Roboto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4.xml"/><Relationship Id="rId33" Type="http://schemas.openxmlformats.org/officeDocument/2006/relationships/font" Target="fonts/HankenGroteskSemiBold-bold.fntdata"/><Relationship Id="rId10" Type="http://schemas.openxmlformats.org/officeDocument/2006/relationships/slide" Target="slides/slide3.xml"/><Relationship Id="rId32" Type="http://schemas.openxmlformats.org/officeDocument/2006/relationships/font" Target="fonts/HankenGroteskSemiBold-regular.fntdata"/><Relationship Id="rId13" Type="http://schemas.openxmlformats.org/officeDocument/2006/relationships/slide" Target="slides/slide6.xml"/><Relationship Id="rId35" Type="http://schemas.openxmlformats.org/officeDocument/2006/relationships/font" Target="fonts/HankenGroteskSemiBold-boldItalic.fntdata"/><Relationship Id="rId12" Type="http://schemas.openxmlformats.org/officeDocument/2006/relationships/slide" Target="slides/slide5.xml"/><Relationship Id="rId34" Type="http://schemas.openxmlformats.org/officeDocument/2006/relationships/font" Target="fonts/HankenGroteskSemiBold-italic.fntdata"/><Relationship Id="rId15" Type="http://schemas.openxmlformats.org/officeDocument/2006/relationships/slide" Target="slides/slide8.xml"/><Relationship Id="rId37" Type="http://schemas.openxmlformats.org/officeDocument/2006/relationships/font" Target="fonts/Inter-bold.fntdata"/><Relationship Id="rId14" Type="http://schemas.openxmlformats.org/officeDocument/2006/relationships/slide" Target="slides/slide7.xml"/><Relationship Id="rId36" Type="http://schemas.openxmlformats.org/officeDocument/2006/relationships/font" Target="fonts/Inter-regular.fntdata"/><Relationship Id="rId17" Type="http://schemas.openxmlformats.org/officeDocument/2006/relationships/slide" Target="slides/slide10.xml"/><Relationship Id="rId39" Type="http://schemas.openxmlformats.org/officeDocument/2006/relationships/font" Target="fonts/HankenGroteskLight-bold.fntdata"/><Relationship Id="rId16" Type="http://schemas.openxmlformats.org/officeDocument/2006/relationships/slide" Target="slides/slide9.xml"/><Relationship Id="rId38" Type="http://schemas.openxmlformats.org/officeDocument/2006/relationships/font" Target="fonts/HankenGroteskLight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5" name="Google Shape;24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" name="Google Shape;3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3" name="Google Shape;35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5" name="Google Shape;36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0" name="Google Shape;38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1" name="Google Shape;39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2" name="Google Shape;40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f50d4e4ebb_1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f50d4e4ebb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" name="Google Shape;26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Google Shape;27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8" name="Google Shape;28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9" name="Google Shape;29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7" name="Google Shape;30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8" name="Google Shape;31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9" name="Google Shape;32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029150" y="1563750"/>
            <a:ext cx="5715000" cy="20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1">
  <p:cSld name="CUSTOM_3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457200" y="1370013"/>
            <a:ext cx="2606675" cy="3201987"/>
          </a:xfrm>
          <a:prstGeom prst="rect">
            <a:avLst/>
          </a:prstGeom>
          <a:solidFill>
            <a:srgbClr val="FFFFFF">
              <a:alpha val="19607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" name="Google Shape;57;p11"/>
          <p:cNvSpPr/>
          <p:nvPr/>
        </p:nvSpPr>
        <p:spPr>
          <a:xfrm>
            <a:off x="3236913" y="1370013"/>
            <a:ext cx="2606675" cy="3201987"/>
          </a:xfrm>
          <a:prstGeom prst="rect">
            <a:avLst/>
          </a:prstGeom>
          <a:solidFill>
            <a:srgbClr val="FFFFFF">
              <a:alpha val="19607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58" name="Google Shape;58;p11"/>
          <p:cNvSpPr/>
          <p:nvPr/>
        </p:nvSpPr>
        <p:spPr>
          <a:xfrm>
            <a:off x="6016625" y="1370013"/>
            <a:ext cx="2606675" cy="3201987"/>
          </a:xfrm>
          <a:prstGeom prst="rect">
            <a:avLst/>
          </a:prstGeom>
          <a:solidFill>
            <a:srgbClr val="FFFFFF">
              <a:alpha val="19607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572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0" name="Google Shape;60;p11"/>
          <p:cNvSpPr txBox="1"/>
          <p:nvPr>
            <p:ph idx="2" type="body"/>
          </p:nvPr>
        </p:nvSpPr>
        <p:spPr>
          <a:xfrm>
            <a:off x="3237075" y="19019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1" name="Google Shape;61;p11"/>
          <p:cNvSpPr txBox="1"/>
          <p:nvPr>
            <p:ph idx="3" type="body"/>
          </p:nvPr>
        </p:nvSpPr>
        <p:spPr>
          <a:xfrm>
            <a:off x="60168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2" name="Google Shape;62;p11"/>
          <p:cNvSpPr txBox="1"/>
          <p:nvPr>
            <p:ph idx="4" type="subTitle"/>
          </p:nvPr>
        </p:nvSpPr>
        <p:spPr>
          <a:xfrm>
            <a:off x="457200" y="1370125"/>
            <a:ext cx="260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5" type="subTitle"/>
          </p:nvPr>
        </p:nvSpPr>
        <p:spPr>
          <a:xfrm>
            <a:off x="3237000" y="1370125"/>
            <a:ext cx="260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1"/>
          <p:cNvSpPr txBox="1"/>
          <p:nvPr>
            <p:ph idx="6" type="subTitle"/>
          </p:nvPr>
        </p:nvSpPr>
        <p:spPr>
          <a:xfrm>
            <a:off x="6016800" y="1370125"/>
            <a:ext cx="260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">
  <p:cSld name="CUSTOM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/>
          <p:nvPr/>
        </p:nvSpPr>
        <p:spPr>
          <a:xfrm>
            <a:off x="-17463" y="0"/>
            <a:ext cx="6076951" cy="5143500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2"/>
          <p:cNvSpPr txBox="1"/>
          <p:nvPr>
            <p:ph type="title"/>
          </p:nvPr>
        </p:nvSpPr>
        <p:spPr>
          <a:xfrm>
            <a:off x="457200" y="445025"/>
            <a:ext cx="5602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9pPr>
          </a:lstStyle>
          <a:p/>
        </p:txBody>
      </p:sp>
      <p:sp>
        <p:nvSpPr>
          <p:cNvPr id="69" name="Google Shape;69;p12"/>
          <p:cNvSpPr txBox="1"/>
          <p:nvPr>
            <p:ph idx="1" type="body"/>
          </p:nvPr>
        </p:nvSpPr>
        <p:spPr>
          <a:xfrm>
            <a:off x="457200" y="1017725"/>
            <a:ext cx="5321100" cy="39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72" name="Google Shape;72;p13"/>
          <p:cNvSpPr txBox="1"/>
          <p:nvPr>
            <p:ph idx="1" type="body"/>
          </p:nvPr>
        </p:nvSpPr>
        <p:spPr>
          <a:xfrm>
            <a:off x="457200" y="1140000"/>
            <a:ext cx="41148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2">
  <p:cSld name="CUSTOM_3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Google Shape;74;p14"/>
          <p:cNvCxnSpPr/>
          <p:nvPr/>
        </p:nvCxnSpPr>
        <p:spPr>
          <a:xfrm>
            <a:off x="457200" y="1598613"/>
            <a:ext cx="0" cy="2200275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" name="Google Shape;75;p14"/>
          <p:cNvCxnSpPr/>
          <p:nvPr/>
        </p:nvCxnSpPr>
        <p:spPr>
          <a:xfrm>
            <a:off x="3236913" y="1598613"/>
            <a:ext cx="0" cy="2200275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" name="Google Shape;76;p14"/>
          <p:cNvCxnSpPr/>
          <p:nvPr/>
        </p:nvCxnSpPr>
        <p:spPr>
          <a:xfrm>
            <a:off x="6016625" y="1598613"/>
            <a:ext cx="0" cy="2200275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" name="Google Shape;77;p14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" name="Google Shape;80;p1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">
  <p:cSld name="CUSTOM_3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/>
          <p:nvPr/>
        </p:nvSpPr>
        <p:spPr>
          <a:xfrm>
            <a:off x="735013" y="1452563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/>
          </a:p>
        </p:txBody>
      </p:sp>
      <p:sp>
        <p:nvSpPr>
          <p:cNvPr id="83" name="Google Shape;83;p15"/>
          <p:cNvSpPr/>
          <p:nvPr/>
        </p:nvSpPr>
        <p:spPr>
          <a:xfrm>
            <a:off x="735013" y="2673350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/>
          </a:p>
        </p:txBody>
      </p:sp>
      <p:sp>
        <p:nvSpPr>
          <p:cNvPr id="84" name="Google Shape;84;p15"/>
          <p:cNvSpPr/>
          <p:nvPr/>
        </p:nvSpPr>
        <p:spPr>
          <a:xfrm>
            <a:off x="735013" y="3894138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/>
          </a:p>
        </p:txBody>
      </p:sp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15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1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88" name="Google Shape;88;p15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4">
  <p:cSld name="CUSTOM_3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/>
          <p:nvPr/>
        </p:nvSpPr>
        <p:spPr>
          <a:xfrm>
            <a:off x="1333500" y="1597025"/>
            <a:ext cx="917575" cy="917575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28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/>
          </a:p>
        </p:txBody>
      </p:sp>
      <p:sp>
        <p:nvSpPr>
          <p:cNvPr id="91" name="Google Shape;91;p16"/>
          <p:cNvSpPr/>
          <p:nvPr/>
        </p:nvSpPr>
        <p:spPr>
          <a:xfrm>
            <a:off x="4113213" y="1597025"/>
            <a:ext cx="917575" cy="917575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28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/>
          </a:p>
        </p:txBody>
      </p:sp>
      <p:sp>
        <p:nvSpPr>
          <p:cNvPr id="92" name="Google Shape;92;p16"/>
          <p:cNvSpPr/>
          <p:nvPr/>
        </p:nvSpPr>
        <p:spPr>
          <a:xfrm>
            <a:off x="6892925" y="1597025"/>
            <a:ext cx="917575" cy="917575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28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/>
          </a:p>
        </p:txBody>
      </p:sp>
      <p:sp>
        <p:nvSpPr>
          <p:cNvPr id="93" name="Google Shape;93;p16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4" name="Google Shape;94;p16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5" name="Google Shape;95;p16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6" name="Google Shape;96;p1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5">
  <p:cSld name="CUSTOM_3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/>
          <p:nvPr/>
        </p:nvSpPr>
        <p:spPr>
          <a:xfrm>
            <a:off x="457200" y="1471613"/>
            <a:ext cx="476250" cy="36195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3236913" y="1471613"/>
            <a:ext cx="476250" cy="36195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6016625" y="1471613"/>
            <a:ext cx="476250" cy="36195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/>
          </a:p>
        </p:txBody>
      </p:sp>
      <p:sp>
        <p:nvSpPr>
          <p:cNvPr id="101" name="Google Shape;101;p17"/>
          <p:cNvSpPr txBox="1"/>
          <p:nvPr>
            <p:ph idx="1" type="body"/>
          </p:nvPr>
        </p:nvSpPr>
        <p:spPr>
          <a:xfrm>
            <a:off x="4572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2" name="Google Shape;102;p1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03" name="Google Shape;103;p17"/>
          <p:cNvSpPr txBox="1"/>
          <p:nvPr>
            <p:ph idx="2" type="body"/>
          </p:nvPr>
        </p:nvSpPr>
        <p:spPr>
          <a:xfrm>
            <a:off x="32370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4" name="Google Shape;104;p17"/>
          <p:cNvSpPr txBox="1"/>
          <p:nvPr>
            <p:ph idx="3" type="body"/>
          </p:nvPr>
        </p:nvSpPr>
        <p:spPr>
          <a:xfrm>
            <a:off x="60168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2">
  <p:cSld name="CUSTOM_3_2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7" name="Google Shape;107;p18"/>
          <p:cNvSpPr txBox="1"/>
          <p:nvPr>
            <p:ph idx="2" type="subTitle"/>
          </p:nvPr>
        </p:nvSpPr>
        <p:spPr>
          <a:xfrm>
            <a:off x="457200" y="1477250"/>
            <a:ext cx="26061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8" name="Google Shape;108;p1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09" name="Google Shape;109;p18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0" name="Google Shape;110;p18"/>
          <p:cNvSpPr txBox="1"/>
          <p:nvPr>
            <p:ph idx="4" type="subTitle"/>
          </p:nvPr>
        </p:nvSpPr>
        <p:spPr>
          <a:xfrm>
            <a:off x="3268950" y="1477250"/>
            <a:ext cx="26061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1" name="Google Shape;111;p18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2" name="Google Shape;112;p18"/>
          <p:cNvSpPr txBox="1"/>
          <p:nvPr>
            <p:ph idx="6" type="subTitle"/>
          </p:nvPr>
        </p:nvSpPr>
        <p:spPr>
          <a:xfrm>
            <a:off x="6080700" y="1477250"/>
            <a:ext cx="26061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 1">
  <p:cSld name="CUSTOM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15" name="Google Shape;115;p19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16" name="Google Shape;116;p19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17" name="Google Shape;117;p19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18" name="Google Shape;118;p19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 1">
  <p:cSld name="CUSTOM_3_2_3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1" name="Google Shape;121;p20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2" name="Google Shape;122;p2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23" name="Google Shape;123;p20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6350" y="144463"/>
            <a:ext cx="9150350" cy="4856162"/>
          </a:xfrm>
          <a:prstGeom prst="rect">
            <a:avLst/>
          </a:prstGeom>
          <a:solidFill>
            <a:srgbClr val="FFFFFF">
              <a:alpha val="9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6" name="Google Shape;16;p3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7" name="Google Shape;17;p3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ctrTitle"/>
          </p:nvPr>
        </p:nvSpPr>
        <p:spPr>
          <a:xfrm>
            <a:off x="1029150" y="1563750"/>
            <a:ext cx="5715000" cy="20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30" name="Google Shape;13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432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">
  <p:cSld name="CUSTOM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/>
          <p:nvPr/>
        </p:nvSpPr>
        <p:spPr>
          <a:xfrm>
            <a:off x="-16850" y="0"/>
            <a:ext cx="6076500" cy="51435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3"/>
          <p:cNvSpPr txBox="1"/>
          <p:nvPr>
            <p:ph type="title"/>
          </p:nvPr>
        </p:nvSpPr>
        <p:spPr>
          <a:xfrm>
            <a:off x="457200" y="445025"/>
            <a:ext cx="560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9pPr>
          </a:lstStyle>
          <a:p/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457200" y="1017725"/>
            <a:ext cx="5321100" cy="39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3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457200" y="1140000"/>
            <a:ext cx="82296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457200" y="1140000"/>
            <a:ext cx="41148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">
  <p:cSld name="CUSTOM_3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6"/>
          <p:cNvSpPr/>
          <p:nvPr/>
        </p:nvSpPr>
        <p:spPr>
          <a:xfrm>
            <a:off x="734713" y="26734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734700" y="3894725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5" name="Google Shape;145;p26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6" name="Google Shape;146;p26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7" name="Google Shape;147;p2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8" name="Google Shape;148;p26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9" name="Google Shape;149;p26"/>
          <p:cNvSpPr/>
          <p:nvPr/>
        </p:nvSpPr>
        <p:spPr>
          <a:xfrm>
            <a:off x="734713" y="145208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2">
  <p:cSld name="CUSTOM_3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2" name="Google Shape;152;p27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3" name="Google Shape;153;p27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4" name="Google Shape;154;p2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cxnSp>
        <p:nvCxnSpPr>
          <p:cNvPr id="155" name="Google Shape;155;p27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6" name="Google Shape;156;p27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" name="Google Shape;157;p27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">
  <p:cSld name="CUSTOM_3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0" name="Google Shape;160;p28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1" name="Google Shape;161;p2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62" name="Google Shape;162;p28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3" name="Google Shape;163;p28"/>
          <p:cNvSpPr/>
          <p:nvPr/>
        </p:nvSpPr>
        <p:spPr>
          <a:xfrm>
            <a:off x="734713" y="14521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64" name="Google Shape;164;p28"/>
          <p:cNvSpPr/>
          <p:nvPr/>
        </p:nvSpPr>
        <p:spPr>
          <a:xfrm>
            <a:off x="734700" y="2673413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65" name="Google Shape;165;p28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 1">
  <p:cSld name="CUSTOM_3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8" name="Google Shape;168;p29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9" name="Google Shape;169;p2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70" name="Google Shape;170;p29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4">
  <p:cSld name="CUSTOM_3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rtl="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3" name="Google Shape;173;p30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rtl="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4" name="Google Shape;174;p30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rtl="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5" name="Google Shape;175;p30"/>
          <p:cNvSpPr/>
          <p:nvPr/>
        </p:nvSpPr>
        <p:spPr>
          <a:xfrm>
            <a:off x="1333794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76" name="Google Shape;176;p30"/>
          <p:cNvSpPr/>
          <p:nvPr/>
        </p:nvSpPr>
        <p:spPr>
          <a:xfrm>
            <a:off x="4113597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77" name="Google Shape;177;p30"/>
          <p:cNvSpPr/>
          <p:nvPr/>
        </p:nvSpPr>
        <p:spPr>
          <a:xfrm>
            <a:off x="6893399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78" name="Google Shape;178;p3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5">
  <p:cSld name="CUSTOM_3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idx="1" type="body"/>
          </p:nvPr>
        </p:nvSpPr>
        <p:spPr>
          <a:xfrm>
            <a:off x="4572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1" name="Google Shape;181;p3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82" name="Google Shape;182;p31"/>
          <p:cNvSpPr/>
          <p:nvPr/>
        </p:nvSpPr>
        <p:spPr>
          <a:xfrm>
            <a:off x="4572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83" name="Google Shape;183;p31"/>
          <p:cNvSpPr/>
          <p:nvPr/>
        </p:nvSpPr>
        <p:spPr>
          <a:xfrm>
            <a:off x="32370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84" name="Google Shape;184;p31"/>
          <p:cNvSpPr/>
          <p:nvPr/>
        </p:nvSpPr>
        <p:spPr>
          <a:xfrm>
            <a:off x="60168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85" name="Google Shape;185;p31"/>
          <p:cNvSpPr txBox="1"/>
          <p:nvPr>
            <p:ph idx="2" type="body"/>
          </p:nvPr>
        </p:nvSpPr>
        <p:spPr>
          <a:xfrm>
            <a:off x="32370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6" name="Google Shape;186;p31"/>
          <p:cNvSpPr txBox="1"/>
          <p:nvPr>
            <p:ph idx="3" type="body"/>
          </p:nvPr>
        </p:nvSpPr>
        <p:spPr>
          <a:xfrm>
            <a:off x="60168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-7938" y="-22225"/>
            <a:ext cx="9144001" cy="5143500"/>
          </a:xfrm>
          <a:prstGeom prst="rect">
            <a:avLst/>
          </a:prstGeom>
          <a:solidFill>
            <a:srgbClr val="FFFFFF">
              <a:alpha val="4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1">
  <p:cSld name="CUSTOM_3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/>
          <p:nvPr/>
        </p:nvSpPr>
        <p:spPr>
          <a:xfrm>
            <a:off x="45735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9" name="Google Shape;189;p32"/>
          <p:cNvSpPr/>
          <p:nvPr/>
        </p:nvSpPr>
        <p:spPr>
          <a:xfrm>
            <a:off x="3237075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190" name="Google Shape;190;p32"/>
          <p:cNvSpPr/>
          <p:nvPr/>
        </p:nvSpPr>
        <p:spPr>
          <a:xfrm>
            <a:off x="601680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1" name="Google Shape;191;p32"/>
          <p:cNvSpPr txBox="1"/>
          <p:nvPr>
            <p:ph idx="1" type="body"/>
          </p:nvPr>
        </p:nvSpPr>
        <p:spPr>
          <a:xfrm>
            <a:off x="4572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2" name="Google Shape;192;p32"/>
          <p:cNvSpPr txBox="1"/>
          <p:nvPr>
            <p:ph idx="2" type="body"/>
          </p:nvPr>
        </p:nvSpPr>
        <p:spPr>
          <a:xfrm>
            <a:off x="3237075" y="19019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3" name="Google Shape;193;p32"/>
          <p:cNvSpPr txBox="1"/>
          <p:nvPr>
            <p:ph idx="3" type="body"/>
          </p:nvPr>
        </p:nvSpPr>
        <p:spPr>
          <a:xfrm>
            <a:off x="60168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4" name="Google Shape;194;p32"/>
          <p:cNvSpPr txBox="1"/>
          <p:nvPr>
            <p:ph idx="4" type="subTitle"/>
          </p:nvPr>
        </p:nvSpPr>
        <p:spPr>
          <a:xfrm>
            <a:off x="4572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32"/>
          <p:cNvSpPr txBox="1"/>
          <p:nvPr>
            <p:ph idx="5" type="subTitle"/>
          </p:nvPr>
        </p:nvSpPr>
        <p:spPr>
          <a:xfrm>
            <a:off x="32370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2"/>
          <p:cNvSpPr txBox="1"/>
          <p:nvPr>
            <p:ph idx="6" type="subTitle"/>
          </p:nvPr>
        </p:nvSpPr>
        <p:spPr>
          <a:xfrm>
            <a:off x="60168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3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2">
  <p:cSld name="CUSTOM_3_2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0" name="Google Shape;200;p33"/>
          <p:cNvSpPr txBox="1"/>
          <p:nvPr>
            <p:ph idx="2" type="subTitle"/>
          </p:nvPr>
        </p:nvSpPr>
        <p:spPr>
          <a:xfrm>
            <a:off x="4572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1" name="Google Shape;201;p3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202" name="Google Shape;202;p33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3" name="Google Shape;203;p33"/>
          <p:cNvSpPr txBox="1"/>
          <p:nvPr>
            <p:ph idx="4" type="subTitle"/>
          </p:nvPr>
        </p:nvSpPr>
        <p:spPr>
          <a:xfrm>
            <a:off x="326895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4" name="Google Shape;204;p33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5" name="Google Shape;205;p33"/>
          <p:cNvSpPr txBox="1"/>
          <p:nvPr>
            <p:ph idx="6" type="subTitle"/>
          </p:nvPr>
        </p:nvSpPr>
        <p:spPr>
          <a:xfrm>
            <a:off x="60807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3">
  <p:cSld name="CUSTOM_3_2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4"/>
          <p:cNvSpPr txBox="1"/>
          <p:nvPr>
            <p:ph idx="1" type="body"/>
          </p:nvPr>
        </p:nvSpPr>
        <p:spPr>
          <a:xfrm>
            <a:off x="2064350" y="1140000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9" name="Google Shape;209;p34"/>
          <p:cNvSpPr txBox="1"/>
          <p:nvPr>
            <p:ph idx="2" type="body"/>
          </p:nvPr>
        </p:nvSpPr>
        <p:spPr>
          <a:xfrm>
            <a:off x="2064350" y="23612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0" name="Google Shape;210;p34"/>
          <p:cNvSpPr txBox="1"/>
          <p:nvPr>
            <p:ph idx="3" type="subTitle"/>
          </p:nvPr>
        </p:nvSpPr>
        <p:spPr>
          <a:xfrm>
            <a:off x="457200" y="11401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34"/>
          <p:cNvSpPr txBox="1"/>
          <p:nvPr>
            <p:ph idx="4" type="subTitle"/>
          </p:nvPr>
        </p:nvSpPr>
        <p:spPr>
          <a:xfrm>
            <a:off x="457200" y="2361338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34"/>
          <p:cNvSpPr txBox="1"/>
          <p:nvPr>
            <p:ph idx="5" type="subTitle"/>
          </p:nvPr>
        </p:nvSpPr>
        <p:spPr>
          <a:xfrm>
            <a:off x="457200" y="35826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3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214" name="Google Shape;214;p34"/>
          <p:cNvSpPr txBox="1"/>
          <p:nvPr>
            <p:ph idx="6" type="body"/>
          </p:nvPr>
        </p:nvSpPr>
        <p:spPr>
          <a:xfrm>
            <a:off x="2064350" y="35825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218" name="Google Shape;218;p35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19" name="Google Shape;219;p35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20" name="Google Shape;220;p35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221" name="Google Shape;221;p35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 1">
  <p:cSld name="CUSTOM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224" name="Google Shape;224;p36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25" name="Google Shape;225;p36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26" name="Google Shape;226;p36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227" name="Google Shape;227;p36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/>
          <p:nvPr/>
        </p:nvSpPr>
        <p:spPr>
          <a:xfrm>
            <a:off x="-7275" y="-21825"/>
            <a:ext cx="9144000" cy="5143500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 1">
  <p:cSld name="CUSTOM_3_2_3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5" name="Google Shape;235;p39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6" name="Google Shape;236;p3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237" name="Google Shape;237;p39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6">
  <p:cSld name="CUSTOM_3_2_1_2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0" name="Google Shape;240;p40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1" name="Google Shape;241;p40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2" name="Google Shape;242;p4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6">
  <p:cSld name="CUSTOM_3_2_1_2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">
  <p:cSld name="CUSTOM_3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>
            <a:off x="-6350" y="144463"/>
            <a:ext cx="9150350" cy="4856162"/>
          </a:xfrm>
          <a:prstGeom prst="rect">
            <a:avLst/>
          </a:prstGeom>
          <a:solidFill>
            <a:srgbClr val="FFFFFF">
              <a:alpha val="9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6"/>
          <p:cNvSpPr/>
          <p:nvPr/>
        </p:nvSpPr>
        <p:spPr>
          <a:xfrm>
            <a:off x="735013" y="2673350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/>
          </a:p>
        </p:txBody>
      </p:sp>
      <p:sp>
        <p:nvSpPr>
          <p:cNvPr id="30" name="Google Shape;30;p6"/>
          <p:cNvSpPr/>
          <p:nvPr/>
        </p:nvSpPr>
        <p:spPr>
          <a:xfrm>
            <a:off x="735013" y="3894138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/>
          </a:p>
        </p:txBody>
      </p:sp>
      <p:sp>
        <p:nvSpPr>
          <p:cNvPr id="31" name="Google Shape;31;p6"/>
          <p:cNvSpPr/>
          <p:nvPr/>
        </p:nvSpPr>
        <p:spPr>
          <a:xfrm>
            <a:off x="735013" y="1452563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/>
          </a:p>
        </p:txBody>
      </p:sp>
      <p:sp>
        <p:nvSpPr>
          <p:cNvPr id="32" name="Google Shape;32;p6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 1">
  <p:cSld name="CUSTOM_3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3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43" name="Google Shape;43;p8"/>
          <p:cNvSpPr txBox="1"/>
          <p:nvPr>
            <p:ph idx="1" type="body"/>
          </p:nvPr>
        </p:nvSpPr>
        <p:spPr>
          <a:xfrm>
            <a:off x="457200" y="1140000"/>
            <a:ext cx="82296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3">
  <p:cSld name="CUSTOM_3_2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-6350" y="144463"/>
            <a:ext cx="9150350" cy="4856162"/>
          </a:xfrm>
          <a:prstGeom prst="rect">
            <a:avLst/>
          </a:prstGeom>
          <a:solidFill>
            <a:srgbClr val="FFFFFF">
              <a:alpha val="9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2064350" y="1140000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10"/>
          <p:cNvSpPr txBox="1"/>
          <p:nvPr>
            <p:ph idx="2" type="body"/>
          </p:nvPr>
        </p:nvSpPr>
        <p:spPr>
          <a:xfrm>
            <a:off x="2064350" y="23612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0" name="Google Shape;50;p10"/>
          <p:cNvSpPr txBox="1"/>
          <p:nvPr>
            <p:ph idx="3" type="subTitle"/>
          </p:nvPr>
        </p:nvSpPr>
        <p:spPr>
          <a:xfrm>
            <a:off x="457200" y="1140100"/>
            <a:ext cx="14040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4" type="subTitle"/>
          </p:nvPr>
        </p:nvSpPr>
        <p:spPr>
          <a:xfrm>
            <a:off x="457200" y="2361338"/>
            <a:ext cx="14040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5" type="subTitle"/>
          </p:nvPr>
        </p:nvSpPr>
        <p:spPr>
          <a:xfrm>
            <a:off x="457200" y="3582600"/>
            <a:ext cx="14040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4" name="Google Shape;54;p10"/>
          <p:cNvSpPr txBox="1"/>
          <p:nvPr>
            <p:ph idx="6" type="body"/>
          </p:nvPr>
        </p:nvSpPr>
        <p:spPr>
          <a:xfrm>
            <a:off x="2064350" y="35825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8.xml"/><Relationship Id="rId6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150" y="1152525"/>
            <a:ext cx="8521700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dk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anken Grotesk"/>
              <a:buChar char="●"/>
              <a:defRPr sz="1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27" name="Google Shape;12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hyperlink" Target="https://digitproject.pl/" TargetMode="External"/><Relationship Id="rId6" Type="http://schemas.openxmlformats.org/officeDocument/2006/relationships/hyperlink" Target="https://vistula.edu.pl/" TargetMode="External"/><Relationship Id="rId7" Type="http://schemas.openxmlformats.org/officeDocument/2006/relationships/hyperlink" Target="http://creativecommons.org/licenses/by-nc-nd/4.0/?ref=chooser-v1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hyperlink" Target="https://digitproject.pl/" TargetMode="External"/><Relationship Id="rId6" Type="http://schemas.openxmlformats.org/officeDocument/2006/relationships/hyperlink" Target="https://vistula.edu.pl/" TargetMode="External"/><Relationship Id="rId7" Type="http://schemas.openxmlformats.org/officeDocument/2006/relationships/hyperlink" Target="http://creativecommons.org/licenses/by-nc-nd/4.0/?ref=chooser-v1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1"/>
          <p:cNvSpPr txBox="1"/>
          <p:nvPr>
            <p:ph type="ctrTitle"/>
          </p:nvPr>
        </p:nvSpPr>
        <p:spPr>
          <a:xfrm>
            <a:off x="339725" y="1165535"/>
            <a:ext cx="8043900" cy="26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</a:pPr>
            <a:r>
              <a:rPr lang="pl" sz="2500">
                <a:latin typeface="Hanken Grotesk"/>
                <a:ea typeface="Hanken Grotesk"/>
                <a:cs typeface="Hanken Grotesk"/>
                <a:sym typeface="Hanken Grotesk"/>
              </a:rPr>
              <a:t>Szczególne trudności, jakie napotykają uchodźcy/imigranci w dostępie do szkolnictwa wyższego, pozostaniu w nim i postępach w nim</a:t>
            </a:r>
            <a:endParaRPr sz="2500"/>
          </a:p>
        </p:txBody>
      </p:sp>
      <p:pic>
        <p:nvPicPr>
          <p:cNvPr id="248" name="Google Shape;24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3475" y="376801"/>
            <a:ext cx="2690028" cy="6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926" y="359250"/>
            <a:ext cx="1551549" cy="9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926" y="359250"/>
            <a:ext cx="1551549" cy="9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926" y="359250"/>
            <a:ext cx="1551549" cy="9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926" y="359250"/>
            <a:ext cx="1551549" cy="94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1"/>
          <p:cNvSpPr txBox="1"/>
          <p:nvPr/>
        </p:nvSpPr>
        <p:spPr>
          <a:xfrm>
            <a:off x="981750" y="3811275"/>
            <a:ext cx="7180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b="1" lang="pl" sz="105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Oświadczenie</a:t>
            </a:r>
            <a:br>
              <a:rPr b="1" lang="pl" sz="105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" sz="105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Ten projekt został sfinansowany przy wsparciu Komisji Europejskiej. Zawartość tej strony reprezentuje poglądy wyłącznie autorów i jest ich wyłączną odpowiedzialnością. Komisja nie ponosi odpowiedzialności za jakiekolwiek wykorzystanie informacji na niej zawartych.</a:t>
            </a:r>
            <a:endParaRPr sz="105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ctr">
              <a:spcBef>
                <a:spcPts val="1800"/>
              </a:spcBef>
              <a:spcAft>
                <a:spcPts val="800"/>
              </a:spcAft>
              <a:buNone/>
            </a:pPr>
            <a:r>
              <a:rPr lang="pl" sz="1100" u="sng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DIGIT </a:t>
            </a:r>
            <a:r>
              <a:rPr lang="pl" sz="11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© 2023 by </a:t>
            </a:r>
            <a:r>
              <a:rPr lang="pl" sz="1100" u="sng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Vistula University </a:t>
            </a:r>
            <a:r>
              <a:rPr lang="pl" sz="11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is licensed under </a:t>
            </a:r>
            <a:r>
              <a:rPr lang="pl" sz="1100" u="sng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BY-NC-ND 4.0 </a:t>
            </a:r>
            <a:endParaRPr sz="105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1" name="Google Shape;341;p50"/>
          <p:cNvGraphicFramePr/>
          <p:nvPr/>
        </p:nvGraphicFramePr>
        <p:xfrm>
          <a:off x="457200" y="1371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{55487A52-B9E9-4906-A9B9-626E3A8347EB}</a:tableStyleId>
              </a:tblPr>
              <a:tblGrid>
                <a:gridCol w="2077375"/>
                <a:gridCol w="6152225"/>
              </a:tblGrid>
              <a:tr h="798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75" marB="9147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75" marB="9147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8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75" marB="9147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75" marB="9147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8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75" marB="9147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75" marB="9147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8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75" marB="9147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75" marB="9147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42" name="Google Shape;342;p50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dk1"/>
                </a:solidFill>
              </a:rPr>
              <a:t>Widoczny postęp do osiągnięcia</a:t>
            </a:r>
            <a:endParaRPr sz="2520">
              <a:solidFill>
                <a:schemeClr val="dk1"/>
              </a:solidFill>
            </a:endParaRPr>
          </a:p>
        </p:txBody>
      </p:sp>
      <p:sp>
        <p:nvSpPr>
          <p:cNvPr id="343" name="Google Shape;343;p50"/>
          <p:cNvSpPr txBox="1"/>
          <p:nvPr/>
        </p:nvSpPr>
        <p:spPr>
          <a:xfrm>
            <a:off x="457200" y="1371600"/>
            <a:ext cx="3424238" cy="8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" sz="2200" u="none" cap="none" strike="noStrike">
                <a:solidFill>
                  <a:srgbClr val="FFFFFF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25%</a:t>
            </a:r>
            <a:endParaRPr/>
          </a:p>
        </p:txBody>
      </p:sp>
      <p:sp>
        <p:nvSpPr>
          <p:cNvPr id="344" name="Google Shape;344;p50"/>
          <p:cNvSpPr txBox="1"/>
          <p:nvPr/>
        </p:nvSpPr>
        <p:spPr>
          <a:xfrm>
            <a:off x="457200" y="2171700"/>
            <a:ext cx="3424238" cy="8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" sz="2200" u="none" cap="none" strike="noStrike">
                <a:solidFill>
                  <a:srgbClr val="FFFFFF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50</a:t>
            </a:r>
            <a:endParaRPr/>
          </a:p>
        </p:txBody>
      </p:sp>
      <p:sp>
        <p:nvSpPr>
          <p:cNvPr id="345" name="Google Shape;345;p50"/>
          <p:cNvSpPr txBox="1"/>
          <p:nvPr/>
        </p:nvSpPr>
        <p:spPr>
          <a:xfrm>
            <a:off x="457200" y="2970213"/>
            <a:ext cx="3424238" cy="798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" sz="2200" u="none" cap="none" strike="noStrike">
                <a:solidFill>
                  <a:srgbClr val="FFFFFF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20</a:t>
            </a:r>
            <a:endParaRPr/>
          </a:p>
        </p:txBody>
      </p:sp>
      <p:sp>
        <p:nvSpPr>
          <p:cNvPr id="346" name="Google Shape;346;p50"/>
          <p:cNvSpPr txBox="1"/>
          <p:nvPr/>
        </p:nvSpPr>
        <p:spPr>
          <a:xfrm>
            <a:off x="457200" y="3768725"/>
            <a:ext cx="3424238" cy="79851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" sz="2200" u="none" cap="none" strike="noStrike">
                <a:solidFill>
                  <a:srgbClr val="FFFFFF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10</a:t>
            </a:r>
            <a:endParaRPr/>
          </a:p>
        </p:txBody>
      </p:sp>
      <p:sp>
        <p:nvSpPr>
          <p:cNvPr id="347" name="Google Shape;347;p50"/>
          <p:cNvSpPr txBox="1"/>
          <p:nvPr/>
        </p:nvSpPr>
        <p:spPr>
          <a:xfrm>
            <a:off x="4127500" y="1371600"/>
            <a:ext cx="45593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" sz="2200" u="none" cap="none" strike="noStrike">
                <a:solidFill>
                  <a:srgbClr val="FFFFFF"/>
                </a:solidFill>
                <a:latin typeface="Hanken Grotesk Light"/>
                <a:ea typeface="Hanken Grotesk Light"/>
                <a:cs typeface="Hanken Grotesk Light"/>
                <a:sym typeface="Hanken Grotesk Light"/>
              </a:rPr>
              <a:t>Wzrost zapisów</a:t>
            </a:r>
            <a:endParaRPr/>
          </a:p>
        </p:txBody>
      </p:sp>
      <p:sp>
        <p:nvSpPr>
          <p:cNvPr id="348" name="Google Shape;348;p50"/>
          <p:cNvSpPr txBox="1"/>
          <p:nvPr/>
        </p:nvSpPr>
        <p:spPr>
          <a:xfrm>
            <a:off x="4127500" y="2171700"/>
            <a:ext cx="45593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" sz="2200" u="none" cap="none" strike="noStrike">
                <a:solidFill>
                  <a:srgbClr val="FFFFFF"/>
                </a:solidFill>
                <a:latin typeface="Hanken Grotesk Light"/>
                <a:ea typeface="Hanken Grotesk Light"/>
                <a:cs typeface="Hanken Grotesk Light"/>
                <a:sym typeface="Hanken Grotesk Light"/>
              </a:rPr>
              <a:t>Stypendia przyznane</a:t>
            </a:r>
            <a:endParaRPr/>
          </a:p>
        </p:txBody>
      </p:sp>
      <p:sp>
        <p:nvSpPr>
          <p:cNvPr id="349" name="Google Shape;349;p50"/>
          <p:cNvSpPr txBox="1"/>
          <p:nvPr/>
        </p:nvSpPr>
        <p:spPr>
          <a:xfrm>
            <a:off x="4127500" y="2970213"/>
            <a:ext cx="4559300" cy="798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" sz="2200" u="none" cap="none" strike="noStrike">
                <a:solidFill>
                  <a:srgbClr val="FFFFFF"/>
                </a:solidFill>
                <a:latin typeface="Hanken Grotesk Light"/>
                <a:ea typeface="Hanken Grotesk Light"/>
                <a:cs typeface="Hanken Grotesk Light"/>
                <a:sym typeface="Hanken Grotesk Light"/>
              </a:rPr>
              <a:t>Zajęcia wsparcia językowego</a:t>
            </a:r>
            <a:endParaRPr/>
          </a:p>
        </p:txBody>
      </p:sp>
      <p:sp>
        <p:nvSpPr>
          <p:cNvPr id="350" name="Google Shape;350;p50"/>
          <p:cNvSpPr txBox="1"/>
          <p:nvPr/>
        </p:nvSpPr>
        <p:spPr>
          <a:xfrm>
            <a:off x="4127500" y="3768725"/>
            <a:ext cx="4559300" cy="79851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" sz="2200" u="none" cap="none" strike="noStrike">
                <a:solidFill>
                  <a:srgbClr val="FFFFFF"/>
                </a:solidFill>
                <a:latin typeface="Hanken Grotesk Light"/>
                <a:ea typeface="Hanken Grotesk Light"/>
                <a:cs typeface="Hanken Grotesk Light"/>
                <a:sym typeface="Hanken Grotesk Light"/>
              </a:rPr>
              <a:t>Utworzono partnerstwa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5" name="Google Shape;355;p51"/>
          <p:cNvGraphicFramePr/>
          <p:nvPr/>
        </p:nvGraphicFramePr>
        <p:xfrm>
          <a:off x="457200" y="1216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{55487A52-B9E9-4906-A9B9-626E3A8347EB}</a:tableStyleId>
              </a:tblPr>
              <a:tblGrid>
                <a:gridCol w="2077375"/>
                <a:gridCol w="6152225"/>
              </a:tblGrid>
              <a:tr h="111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56" name="Google Shape;356;p51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dk1"/>
                </a:solidFill>
              </a:rPr>
              <a:t>Przykładowy przypadek: Ocena potrzeb i gromadzenie danych</a:t>
            </a:r>
            <a:endParaRPr sz="2520">
              <a:solidFill>
                <a:schemeClr val="dk1"/>
              </a:solidFill>
            </a:endParaRPr>
          </a:p>
        </p:txBody>
      </p:sp>
      <p:sp>
        <p:nvSpPr>
          <p:cNvPr id="357" name="Google Shape;357;p51"/>
          <p:cNvSpPr txBox="1"/>
          <p:nvPr>
            <p:ph idx="4294967295" type="body"/>
          </p:nvPr>
        </p:nvSpPr>
        <p:spPr>
          <a:xfrm>
            <a:off x="2749550" y="1292225"/>
            <a:ext cx="5024438" cy="985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anken Grotesk"/>
              <a:buNone/>
            </a:pPr>
            <a:r>
              <a:rPr lang="pl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Fatima borykała się z barierami kulturowymi i językowymi, brakiem informacji i trudnościami ze znalezieniem opieki nad dziećmi.</a:t>
            </a:r>
            <a:endParaRPr/>
          </a:p>
        </p:txBody>
      </p:sp>
      <p:sp>
        <p:nvSpPr>
          <p:cNvPr id="358" name="Google Shape;358;p51"/>
          <p:cNvSpPr txBox="1"/>
          <p:nvPr>
            <p:ph idx="4294967295" type="body"/>
          </p:nvPr>
        </p:nvSpPr>
        <p:spPr>
          <a:xfrm>
            <a:off x="2749550" y="2398713"/>
            <a:ext cx="5024438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anken Grotesk"/>
              <a:buNone/>
            </a:pPr>
            <a:r>
              <a:rPr lang="pl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Instytucja opracowała plan obejmujący zajęcia językowe, sesje informacyjne, usługi opieki nad dziećmi i wsparcie finansowe.</a:t>
            </a:r>
            <a:endParaRPr/>
          </a:p>
        </p:txBody>
      </p:sp>
      <p:sp>
        <p:nvSpPr>
          <p:cNvPr id="359" name="Google Shape;359;p51"/>
          <p:cNvSpPr txBox="1"/>
          <p:nvPr>
            <p:ph idx="4294967295" type="subTitle"/>
          </p:nvPr>
        </p:nvSpPr>
        <p:spPr>
          <a:xfrm>
            <a:off x="457200" y="1292225"/>
            <a:ext cx="1828800" cy="985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anken Grotesk"/>
              <a:buNone/>
            </a:pPr>
            <a:r>
              <a:rPr b="1" i="0" lang="pl" sz="14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Wyzwania Fatimy</a:t>
            </a:r>
            <a:endParaRPr/>
          </a:p>
        </p:txBody>
      </p:sp>
      <p:sp>
        <p:nvSpPr>
          <p:cNvPr id="360" name="Google Shape;360;p51"/>
          <p:cNvSpPr txBox="1"/>
          <p:nvPr>
            <p:ph idx="4294967295" type="subTitle"/>
          </p:nvPr>
        </p:nvSpPr>
        <p:spPr>
          <a:xfrm>
            <a:off x="457200" y="2398713"/>
            <a:ext cx="1828800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anken Grotesk"/>
              <a:buNone/>
            </a:pPr>
            <a:r>
              <a:rPr b="1" i="0" lang="pl" sz="14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Kompleksowy plan</a:t>
            </a:r>
            <a:endParaRPr/>
          </a:p>
        </p:txBody>
      </p:sp>
      <p:sp>
        <p:nvSpPr>
          <p:cNvPr id="361" name="Google Shape;361;p51"/>
          <p:cNvSpPr txBox="1"/>
          <p:nvPr>
            <p:ph idx="4294967295" type="subTitle"/>
          </p:nvPr>
        </p:nvSpPr>
        <p:spPr>
          <a:xfrm>
            <a:off x="457200" y="3506788"/>
            <a:ext cx="1828800" cy="98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anken Grotesk"/>
              <a:buNone/>
            </a:pPr>
            <a:r>
              <a:rPr b="1" i="0" lang="pl" sz="14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Związki partnerskie</a:t>
            </a:r>
            <a:endParaRPr/>
          </a:p>
        </p:txBody>
      </p:sp>
      <p:sp>
        <p:nvSpPr>
          <p:cNvPr id="362" name="Google Shape;362;p51"/>
          <p:cNvSpPr txBox="1"/>
          <p:nvPr>
            <p:ph idx="4294967295" type="body"/>
          </p:nvPr>
        </p:nvSpPr>
        <p:spPr>
          <a:xfrm>
            <a:off x="2749550" y="3506788"/>
            <a:ext cx="5024438" cy="98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anken Grotesk"/>
              <a:buNone/>
            </a:pPr>
            <a:r>
              <a:rPr lang="pl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Instytucja współpracowała z organizacjami wspierającymi, organami branżowymi i pracodawcami w celu zapewnienia zasobów i staży.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2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</a:rPr>
              <a:t>Przykładowy przypadek: Plan i alokacja zasobów</a:t>
            </a:r>
            <a:endParaRPr sz="2520">
              <a:solidFill>
                <a:schemeClr val="lt1"/>
              </a:solidFill>
            </a:endParaRPr>
          </a:p>
        </p:txBody>
      </p:sp>
      <p:sp>
        <p:nvSpPr>
          <p:cNvPr id="368" name="Google Shape;368;p52"/>
          <p:cNvSpPr txBox="1"/>
          <p:nvPr>
            <p:ph idx="4294967295" type="body"/>
          </p:nvPr>
        </p:nvSpPr>
        <p:spPr>
          <a:xfrm>
            <a:off x="3076575" y="1060450"/>
            <a:ext cx="5610225" cy="11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anken Grotesk"/>
              <a:buNone/>
            </a:pPr>
            <a:r>
              <a:rPr lang="pl" sz="1100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Instytucja opracowała plan obejmujący zajęcia językowe, sesje informacyjne, opiekę nad dziećmi i wsparcie finansowe dla studentów-uchodźców.</a:t>
            </a:r>
            <a:endParaRPr/>
          </a:p>
        </p:txBody>
      </p:sp>
      <p:sp>
        <p:nvSpPr>
          <p:cNvPr id="369" name="Google Shape;369;p52"/>
          <p:cNvSpPr txBox="1"/>
          <p:nvPr>
            <p:ph idx="4294967295" type="body"/>
          </p:nvPr>
        </p:nvSpPr>
        <p:spPr>
          <a:xfrm>
            <a:off x="3076575" y="2301875"/>
            <a:ext cx="5610225" cy="11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anken Grotesk"/>
              <a:buNone/>
            </a:pPr>
            <a:r>
              <a:rPr lang="pl" sz="1100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Instytucja współpracowała z organizacjami wspierającymi, organami branżowymi i pracodawcami, aby zapewnić dodatkowe zasoby studentom-uchodźcom.</a:t>
            </a:r>
            <a:endParaRPr/>
          </a:p>
        </p:txBody>
      </p:sp>
      <p:sp>
        <p:nvSpPr>
          <p:cNvPr id="370" name="Google Shape;370;p52"/>
          <p:cNvSpPr txBox="1"/>
          <p:nvPr>
            <p:ph idx="4294967295" type="subTitle"/>
          </p:nvPr>
        </p:nvSpPr>
        <p:spPr>
          <a:xfrm>
            <a:off x="909638" y="1060450"/>
            <a:ext cx="2166937" cy="11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anken Grotesk"/>
              <a:buNone/>
            </a:pPr>
            <a:r>
              <a:rPr b="0" i="0" lang="pl" sz="13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Kompleksowy plan</a:t>
            </a:r>
            <a:endParaRPr/>
          </a:p>
        </p:txBody>
      </p:sp>
      <p:sp>
        <p:nvSpPr>
          <p:cNvPr id="371" name="Google Shape;371;p52"/>
          <p:cNvSpPr txBox="1"/>
          <p:nvPr>
            <p:ph idx="4294967295" type="subTitle"/>
          </p:nvPr>
        </p:nvSpPr>
        <p:spPr>
          <a:xfrm>
            <a:off x="909638" y="2301875"/>
            <a:ext cx="2166937" cy="11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anken Grotesk"/>
              <a:buNone/>
            </a:pPr>
            <a:r>
              <a:rPr b="0" i="0" lang="pl" sz="13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Związki partnerskie</a:t>
            </a:r>
            <a:endParaRPr/>
          </a:p>
        </p:txBody>
      </p:sp>
      <p:sp>
        <p:nvSpPr>
          <p:cNvPr id="372" name="Google Shape;372;p52"/>
          <p:cNvSpPr txBox="1"/>
          <p:nvPr>
            <p:ph idx="4294967295" type="subTitle"/>
          </p:nvPr>
        </p:nvSpPr>
        <p:spPr>
          <a:xfrm>
            <a:off x="909638" y="3543300"/>
            <a:ext cx="2166937" cy="11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anken Grotesk"/>
              <a:buNone/>
            </a:pPr>
            <a:r>
              <a:rPr b="0" i="0" lang="pl" sz="13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różnorodność i włączanie</a:t>
            </a:r>
            <a:endParaRPr/>
          </a:p>
        </p:txBody>
      </p:sp>
      <p:sp>
        <p:nvSpPr>
          <p:cNvPr id="373" name="Google Shape;373;p52"/>
          <p:cNvSpPr txBox="1"/>
          <p:nvPr>
            <p:ph idx="4294967295" type="body"/>
          </p:nvPr>
        </p:nvSpPr>
        <p:spPr>
          <a:xfrm>
            <a:off x="3076575" y="3543300"/>
            <a:ext cx="5610225" cy="11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anken Grotesk"/>
              <a:buNone/>
            </a:pPr>
            <a:r>
              <a:rPr lang="pl" sz="1100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Instytucja rekrutowała pracowników z różnych środowisk i ustanowiła program mentoringu rówieśniczego, aby stworzyć włączające środowisko i wspierać studentów-uchodźców.</a:t>
            </a:r>
            <a:endParaRPr/>
          </a:p>
        </p:txBody>
      </p:sp>
      <p:cxnSp>
        <p:nvCxnSpPr>
          <p:cNvPr id="374" name="Google Shape;374;p52"/>
          <p:cNvCxnSpPr/>
          <p:nvPr/>
        </p:nvCxnSpPr>
        <p:spPr>
          <a:xfrm>
            <a:off x="571500" y="1060450"/>
            <a:ext cx="0" cy="358775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75" name="Google Shape;375;p52"/>
          <p:cNvCxnSpPr/>
          <p:nvPr/>
        </p:nvCxnSpPr>
        <p:spPr>
          <a:xfrm>
            <a:off x="531813" y="2854325"/>
            <a:ext cx="377825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76" name="Google Shape;376;p52"/>
          <p:cNvCxnSpPr/>
          <p:nvPr/>
        </p:nvCxnSpPr>
        <p:spPr>
          <a:xfrm>
            <a:off x="531813" y="4075113"/>
            <a:ext cx="377825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77" name="Google Shape;377;p52"/>
          <p:cNvCxnSpPr/>
          <p:nvPr/>
        </p:nvCxnSpPr>
        <p:spPr>
          <a:xfrm>
            <a:off x="531813" y="1633538"/>
            <a:ext cx="377825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3"/>
          <p:cNvSpPr txBox="1"/>
          <p:nvPr>
            <p:ph idx="1" type="body"/>
          </p:nvPr>
        </p:nvSpPr>
        <p:spPr>
          <a:xfrm>
            <a:off x="2063750" y="1139825"/>
            <a:ext cx="5253038" cy="985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2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Instytucja współpracowała z lokalnymi organizacjami wspierającymi uchodźców, aby zapewnić Fatimie dodatkowe zasoby.</a:t>
            </a:r>
            <a:endParaRPr/>
          </a:p>
        </p:txBody>
      </p:sp>
      <p:sp>
        <p:nvSpPr>
          <p:cNvPr id="383" name="Google Shape;383;p53"/>
          <p:cNvSpPr txBox="1"/>
          <p:nvPr>
            <p:ph idx="2" type="body"/>
          </p:nvPr>
        </p:nvSpPr>
        <p:spPr>
          <a:xfrm>
            <a:off x="2063750" y="2360613"/>
            <a:ext cx="5253038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2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Instytucja nawiązała współpracę z organizacjami branżowymi, aby stworzyć możliwości odbycia stażu dla studentów-uchodźców.</a:t>
            </a:r>
            <a:endParaRPr/>
          </a:p>
        </p:txBody>
      </p:sp>
      <p:sp>
        <p:nvSpPr>
          <p:cNvPr id="384" name="Google Shape;384;p53"/>
          <p:cNvSpPr txBox="1"/>
          <p:nvPr>
            <p:ph idx="6" type="body"/>
          </p:nvPr>
        </p:nvSpPr>
        <p:spPr>
          <a:xfrm>
            <a:off x="2063750" y="3582988"/>
            <a:ext cx="5253038" cy="98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2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Instytucja nawiązała współpracę z pracodawcami, aby stworzyć możliwości odbycia stażu dla studentów-uchodźców.</a:t>
            </a:r>
            <a:endParaRPr/>
          </a:p>
        </p:txBody>
      </p:sp>
      <p:sp>
        <p:nvSpPr>
          <p:cNvPr id="385" name="Google Shape;385;p53"/>
          <p:cNvSpPr txBox="1"/>
          <p:nvPr>
            <p:ph idx="3" type="subTitle"/>
          </p:nvPr>
        </p:nvSpPr>
        <p:spPr>
          <a:xfrm>
            <a:off x="457200" y="1139825"/>
            <a:ext cx="1403350" cy="985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anken Grotesk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Współpraca z organizacjami</a:t>
            </a:r>
            <a:endParaRPr/>
          </a:p>
        </p:txBody>
      </p:sp>
      <p:sp>
        <p:nvSpPr>
          <p:cNvPr id="386" name="Google Shape;386;p53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</a:rPr>
              <a:t>Przykładowy przypadek: partnerstwo i współpraca</a:t>
            </a:r>
            <a:endParaRPr sz="2520">
              <a:solidFill>
                <a:schemeClr val="lt1"/>
              </a:solidFill>
            </a:endParaRPr>
          </a:p>
        </p:txBody>
      </p:sp>
      <p:sp>
        <p:nvSpPr>
          <p:cNvPr id="387" name="Google Shape;387;p53"/>
          <p:cNvSpPr txBox="1"/>
          <p:nvPr>
            <p:ph idx="4" type="subTitle"/>
          </p:nvPr>
        </p:nvSpPr>
        <p:spPr>
          <a:xfrm>
            <a:off x="457200" y="2360613"/>
            <a:ext cx="1403350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800"/>
              <a:buFont typeface="Hanken Grotesk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Partnerstwo z Przemysłem</a:t>
            </a:r>
            <a:endParaRPr/>
          </a:p>
        </p:txBody>
      </p:sp>
      <p:sp>
        <p:nvSpPr>
          <p:cNvPr id="388" name="Google Shape;388;p53"/>
          <p:cNvSpPr txBox="1"/>
          <p:nvPr>
            <p:ph idx="5" type="subTitle"/>
          </p:nvPr>
        </p:nvSpPr>
        <p:spPr>
          <a:xfrm>
            <a:off x="457200" y="3582988"/>
            <a:ext cx="1403350" cy="98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800"/>
              <a:buFont typeface="Hanken Grotesk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Partnerstwa Pracodawców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4"/>
          <p:cNvSpPr txBox="1"/>
          <p:nvPr>
            <p:ph idx="1" type="body"/>
          </p:nvPr>
        </p:nvSpPr>
        <p:spPr>
          <a:xfrm>
            <a:off x="457200" y="1901825"/>
            <a:ext cx="2606675" cy="26701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2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Fatima, syryjska uchodźczyni, napotkała bariery kulturowe i językowe.</a:t>
            </a:r>
            <a:endParaRPr/>
          </a:p>
        </p:txBody>
      </p:sp>
      <p:sp>
        <p:nvSpPr>
          <p:cNvPr id="394" name="Google Shape;394;p54"/>
          <p:cNvSpPr txBox="1"/>
          <p:nvPr>
            <p:ph idx="2" type="body"/>
          </p:nvPr>
        </p:nvSpPr>
        <p:spPr>
          <a:xfrm>
            <a:off x="3236913" y="1901825"/>
            <a:ext cx="2606675" cy="26701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2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Instytucja opracowała plan obejmujący wsparcie językowe, sesje informacyjne, usługi opieki nad dziećmi i wsparcie finansowe dla studentów-uchodźców.</a:t>
            </a:r>
            <a:endParaRPr/>
          </a:p>
        </p:txBody>
      </p:sp>
      <p:sp>
        <p:nvSpPr>
          <p:cNvPr id="395" name="Google Shape;395;p54"/>
          <p:cNvSpPr txBox="1"/>
          <p:nvPr>
            <p:ph idx="3" type="body"/>
          </p:nvPr>
        </p:nvSpPr>
        <p:spPr>
          <a:xfrm>
            <a:off x="6016625" y="1901825"/>
            <a:ext cx="2606675" cy="26701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2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Instytucja zatrudniła zróżnicowany personel, ustanowiła program mentoringu rówieśniczego oraz zapewniła wsparcie językowe i akademickie w pisaniu.</a:t>
            </a:r>
            <a:endParaRPr/>
          </a:p>
        </p:txBody>
      </p:sp>
      <p:sp>
        <p:nvSpPr>
          <p:cNvPr id="396" name="Google Shape;396;p54"/>
          <p:cNvSpPr txBox="1"/>
          <p:nvPr>
            <p:ph idx="4" type="subTitle"/>
          </p:nvPr>
        </p:nvSpPr>
        <p:spPr>
          <a:xfrm>
            <a:off x="457200" y="1370013"/>
            <a:ext cx="2606675" cy="573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anken Grotesk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Tło sprawy</a:t>
            </a:r>
            <a:endParaRPr/>
          </a:p>
        </p:txBody>
      </p:sp>
      <p:sp>
        <p:nvSpPr>
          <p:cNvPr id="397" name="Google Shape;397;p54"/>
          <p:cNvSpPr txBox="1"/>
          <p:nvPr>
            <p:ph idx="5" type="subTitle"/>
          </p:nvPr>
        </p:nvSpPr>
        <p:spPr>
          <a:xfrm>
            <a:off x="3236913" y="1370013"/>
            <a:ext cx="2606675" cy="573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anken Grotesk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Kompleksowy plan</a:t>
            </a:r>
            <a:endParaRPr/>
          </a:p>
        </p:txBody>
      </p:sp>
      <p:sp>
        <p:nvSpPr>
          <p:cNvPr id="398" name="Google Shape;398;p54"/>
          <p:cNvSpPr txBox="1"/>
          <p:nvPr>
            <p:ph idx="6" type="subTitle"/>
          </p:nvPr>
        </p:nvSpPr>
        <p:spPr>
          <a:xfrm>
            <a:off x="6016625" y="1370013"/>
            <a:ext cx="2606675" cy="573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800"/>
              <a:buFont typeface="Hanken Grotesk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Różnorodność i włączenie</a:t>
            </a:r>
            <a:endParaRPr/>
          </a:p>
        </p:txBody>
      </p:sp>
      <p:sp>
        <p:nvSpPr>
          <p:cNvPr id="399" name="Google Shape;399;p54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</a:rPr>
              <a:t>Przykładowy przypadek: różnorodność i włączenie</a:t>
            </a:r>
            <a:endParaRPr sz="25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5"/>
          <p:cNvSpPr txBox="1"/>
          <p:nvPr>
            <p:ph idx="3" type="body"/>
          </p:nvPr>
        </p:nvSpPr>
        <p:spPr>
          <a:xfrm>
            <a:off x="6016625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Hanken Grotesk"/>
              <a:buNone/>
            </a:pPr>
            <a:r>
              <a:rPr lang="pl"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Znalezienie odpowiedniej opieki nad dziećmi było dla Fatimy wyzwaniem.</a:t>
            </a:r>
            <a:endParaRPr/>
          </a:p>
        </p:txBody>
      </p:sp>
      <p:sp>
        <p:nvSpPr>
          <p:cNvPr id="405" name="Google Shape;405;p55"/>
          <p:cNvSpPr txBox="1"/>
          <p:nvPr>
            <p:ph idx="2" type="body"/>
          </p:nvPr>
        </p:nvSpPr>
        <p:spPr>
          <a:xfrm>
            <a:off x="3236913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Hanken Grotesk"/>
              <a:buNone/>
            </a:pPr>
            <a:r>
              <a:rPr lang="pl"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Brakowało jej informacji o możliwościach studiowania i stypendiach dla uchodźców.</a:t>
            </a:r>
            <a:endParaRPr/>
          </a:p>
        </p:txBody>
      </p:sp>
      <p:sp>
        <p:nvSpPr>
          <p:cNvPr id="406" name="Google Shape;406;p55"/>
          <p:cNvSpPr txBox="1"/>
          <p:nvPr>
            <p:ph idx="1" type="body"/>
          </p:nvPr>
        </p:nvSpPr>
        <p:spPr>
          <a:xfrm>
            <a:off x="457200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000"/>
              <a:buFont typeface="Hanken Grotesk"/>
              <a:buNone/>
            </a:pPr>
            <a:r>
              <a:rPr lang="pl"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Fatima napotkała bariery kulturowe i językowe w zrozumieniu norweskiego systemu szkolnictwa wyższego.</a:t>
            </a:r>
            <a:endParaRPr/>
          </a:p>
        </p:txBody>
      </p:sp>
      <p:sp>
        <p:nvSpPr>
          <p:cNvPr id="407" name="Google Shape;407;p55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dk1"/>
                </a:solidFill>
              </a:rPr>
              <a:t>Podróż Fatimska</a:t>
            </a:r>
            <a:endParaRPr sz="2520">
              <a:solidFill>
                <a:schemeClr val="dk1"/>
              </a:solidFill>
            </a:endParaRPr>
          </a:p>
        </p:txBody>
      </p:sp>
      <p:cxnSp>
        <p:nvCxnSpPr>
          <p:cNvPr id="408" name="Google Shape;408;p55"/>
          <p:cNvCxnSpPr/>
          <p:nvPr/>
        </p:nvCxnSpPr>
        <p:spPr>
          <a:xfrm flipH="1" rot="10800000">
            <a:off x="457200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9" name="Google Shape;409;p55"/>
          <p:cNvCxnSpPr/>
          <p:nvPr/>
        </p:nvCxnSpPr>
        <p:spPr>
          <a:xfrm flipH="1" rot="10800000">
            <a:off x="3236913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0" name="Google Shape;410;p55"/>
          <p:cNvCxnSpPr/>
          <p:nvPr/>
        </p:nvCxnSpPr>
        <p:spPr>
          <a:xfrm flipH="1" rot="10800000">
            <a:off x="6016625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651" y="886725"/>
            <a:ext cx="1551549" cy="9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0762" y="1056676"/>
            <a:ext cx="2690028" cy="6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56"/>
          <p:cNvSpPr txBox="1"/>
          <p:nvPr/>
        </p:nvSpPr>
        <p:spPr>
          <a:xfrm>
            <a:off x="1154250" y="3091175"/>
            <a:ext cx="6835500" cy="15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05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Oświadczeni</a:t>
            </a:r>
            <a:r>
              <a:rPr b="1" lang="pl" sz="105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endParaRPr b="1" sz="105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pl" sz="105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Ten projekt został sfinansowany przy wsparciu Komisji Europejskiej. Zawartość tej strony reprezentuje poglądy wyłącznie autorów i jest ich wyłączną odpowiedzialnością. Komisja nie ponosi odpowiedzialności za jakiekolwiek wykorzystanie informacji na niej zawartych.</a:t>
            </a:r>
            <a:endParaRPr b="1" sz="105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rtl="0" algn="ctr">
              <a:spcBef>
                <a:spcPts val="800"/>
              </a:spcBef>
              <a:spcAft>
                <a:spcPts val="800"/>
              </a:spcAft>
              <a:buNone/>
            </a:pPr>
            <a:r>
              <a:rPr lang="pl" sz="1100" u="sng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DIGIT </a:t>
            </a:r>
            <a:r>
              <a:rPr lang="pl" sz="11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© 2023 by </a:t>
            </a:r>
            <a:r>
              <a:rPr lang="pl" sz="1100" u="sng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Vistula University </a:t>
            </a:r>
            <a:r>
              <a:rPr lang="pl" sz="11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is licensed under </a:t>
            </a:r>
            <a:r>
              <a:rPr lang="pl" sz="1100" u="sng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BY-NC-ND 4.0 </a:t>
            </a:r>
            <a:endParaRPr sz="105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Porządek obrad</a:t>
            </a:r>
            <a:endParaRPr sz="2520">
              <a:solidFill>
                <a:schemeClr val="l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259" name="Google Shape;259;p42"/>
          <p:cNvSpPr txBox="1"/>
          <p:nvPr>
            <p:ph idx="1" type="body"/>
          </p:nvPr>
        </p:nvSpPr>
        <p:spPr>
          <a:xfrm>
            <a:off x="457200" y="1017588"/>
            <a:ext cx="4114800" cy="37179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Wstęp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Tło wyzwania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Bariery i rekomendacje działania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Zalecenia dla specjalistów HE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Zalecenia dla decydentów uczelni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Zalecenia dla decydentów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Zalecenia dla innych interesariuszy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Realizacja krok po kroku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Widoczny postęp do osiągnięcia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Przykładowe wprowadzenie do przypadku</a:t>
            </a:r>
            <a:endParaRPr/>
          </a:p>
        </p:txBody>
      </p:sp>
      <p:sp>
        <p:nvSpPr>
          <p:cNvPr id="260" name="Google Shape;260;p42"/>
          <p:cNvSpPr txBox="1"/>
          <p:nvPr>
            <p:ph idx="1" type="body"/>
          </p:nvPr>
        </p:nvSpPr>
        <p:spPr>
          <a:xfrm>
            <a:off x="4572000" y="1017588"/>
            <a:ext cx="4572000" cy="37179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Przykładowy przypadek: Ocena potrzeb i gromadzenie danych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Przykładowy przypadek: Plan i alokacja zasobów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Przykładowy przypadek: partnerstwo i współpraca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Przykładowy przypadek: różnorodność i włączenie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Podróż Fatimska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" name="Google Shape;265;p43"/>
          <p:cNvGraphicFramePr/>
          <p:nvPr/>
        </p:nvGraphicFramePr>
        <p:xfrm>
          <a:off x="457200" y="1216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{55487A52-B9E9-4906-A9B9-626E3A8347EB}</a:tableStyleId>
              </a:tblPr>
              <a:tblGrid>
                <a:gridCol w="2077375"/>
                <a:gridCol w="6152225"/>
              </a:tblGrid>
              <a:tr h="111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66" name="Google Shape;266;p43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</a:rPr>
              <a:t>Wstęp</a:t>
            </a:r>
            <a:endParaRPr sz="2520">
              <a:solidFill>
                <a:schemeClr val="lt1"/>
              </a:solidFill>
            </a:endParaRPr>
          </a:p>
        </p:txBody>
      </p:sp>
      <p:sp>
        <p:nvSpPr>
          <p:cNvPr id="267" name="Google Shape;267;p43"/>
          <p:cNvSpPr txBox="1"/>
          <p:nvPr>
            <p:ph idx="4294967295" type="body"/>
          </p:nvPr>
        </p:nvSpPr>
        <p:spPr>
          <a:xfrm>
            <a:off x="2749550" y="1292225"/>
            <a:ext cx="5024438" cy="985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anken Grotesk"/>
              <a:buNone/>
            </a:pPr>
            <a:r>
              <a:rPr lang="pl">
                <a:solidFill>
                  <a:srgbClr val="30303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Tematem prezentacji są trudności, jakie napotykają uchodźcy/imigranci w dostępie do szkolnictwa wyższego.</a:t>
            </a:r>
            <a:endParaRPr/>
          </a:p>
        </p:txBody>
      </p:sp>
      <p:sp>
        <p:nvSpPr>
          <p:cNvPr id="268" name="Google Shape;268;p43"/>
          <p:cNvSpPr txBox="1"/>
          <p:nvPr>
            <p:ph idx="4294967295" type="body"/>
          </p:nvPr>
        </p:nvSpPr>
        <p:spPr>
          <a:xfrm>
            <a:off x="2749550" y="2398713"/>
            <a:ext cx="5024438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anken Grotesk"/>
              <a:buNone/>
            </a:pPr>
            <a:r>
              <a:rPr lang="pl">
                <a:solidFill>
                  <a:srgbClr val="30303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Dostęp do szkolnictwa wyższego ma kluczowe znaczenie dla uchodźców i imigrantów, ponieważ chcą odbudować swoje życie i wnieść wkład w dobro krajów przyjmujących.</a:t>
            </a:r>
            <a:endParaRPr/>
          </a:p>
        </p:txBody>
      </p:sp>
      <p:sp>
        <p:nvSpPr>
          <p:cNvPr id="269" name="Google Shape;269;p43"/>
          <p:cNvSpPr txBox="1"/>
          <p:nvPr>
            <p:ph idx="4294967295" type="subTitle"/>
          </p:nvPr>
        </p:nvSpPr>
        <p:spPr>
          <a:xfrm>
            <a:off x="457200" y="1292225"/>
            <a:ext cx="1828800" cy="985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anken Grotesk"/>
              <a:buNone/>
            </a:pPr>
            <a:r>
              <a:rPr b="0" i="0" lang="pl" sz="1400" u="none" cap="none" strike="noStrike">
                <a:solidFill>
                  <a:srgbClr val="30303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Przegląd tematu</a:t>
            </a:r>
            <a:endParaRPr/>
          </a:p>
        </p:txBody>
      </p:sp>
      <p:sp>
        <p:nvSpPr>
          <p:cNvPr id="270" name="Google Shape;270;p43"/>
          <p:cNvSpPr txBox="1"/>
          <p:nvPr>
            <p:ph idx="4294967295" type="subTitle"/>
          </p:nvPr>
        </p:nvSpPr>
        <p:spPr>
          <a:xfrm>
            <a:off x="457200" y="2398713"/>
            <a:ext cx="1828800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anken Grotesk"/>
              <a:buNone/>
            </a:pPr>
            <a:r>
              <a:rPr b="0" i="0" lang="pl" sz="1400" u="none" cap="none" strike="noStrike">
                <a:solidFill>
                  <a:srgbClr val="30303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Znaczenie tematu</a:t>
            </a:r>
            <a:endParaRPr/>
          </a:p>
        </p:txBody>
      </p:sp>
      <p:sp>
        <p:nvSpPr>
          <p:cNvPr id="271" name="Google Shape;271;p43"/>
          <p:cNvSpPr txBox="1"/>
          <p:nvPr>
            <p:ph idx="4294967295" type="subTitle"/>
          </p:nvPr>
        </p:nvSpPr>
        <p:spPr>
          <a:xfrm>
            <a:off x="457200" y="3506788"/>
            <a:ext cx="1828800" cy="98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anken Grotesk"/>
              <a:buNone/>
            </a:pPr>
            <a:r>
              <a:rPr b="0" i="0" lang="pl" sz="1400" u="none" cap="none" strike="noStrike">
                <a:solidFill>
                  <a:srgbClr val="30303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Struktura prezentacji</a:t>
            </a:r>
            <a:endParaRPr/>
          </a:p>
        </p:txBody>
      </p:sp>
      <p:sp>
        <p:nvSpPr>
          <p:cNvPr id="272" name="Google Shape;272;p43"/>
          <p:cNvSpPr txBox="1"/>
          <p:nvPr>
            <p:ph idx="4294967295" type="body"/>
          </p:nvPr>
        </p:nvSpPr>
        <p:spPr>
          <a:xfrm>
            <a:off x="2749550" y="3506788"/>
            <a:ext cx="5024438" cy="98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anken Grotesk"/>
              <a:buNone/>
            </a:pPr>
            <a:r>
              <a:rPr lang="pl">
                <a:solidFill>
                  <a:srgbClr val="30303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Prezentacja obejmie tło wyzwania, bariery i rekomendacje działania, realizację krok po kroku, dobre praktyki oraz przykładowy przypadek.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</a:rPr>
              <a:t>Bariery i rekomendacje działania</a:t>
            </a:r>
            <a:endParaRPr sz="2520">
              <a:solidFill>
                <a:schemeClr val="lt1"/>
              </a:solidFill>
            </a:endParaRPr>
          </a:p>
        </p:txBody>
      </p:sp>
      <p:sp>
        <p:nvSpPr>
          <p:cNvPr id="278" name="Google Shape;278;p44"/>
          <p:cNvSpPr txBox="1"/>
          <p:nvPr>
            <p:ph idx="1" type="body"/>
          </p:nvPr>
        </p:nvSpPr>
        <p:spPr>
          <a:xfrm>
            <a:off x="457200" y="1835150"/>
            <a:ext cx="3776663" cy="273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anken Grotesk"/>
              <a:buChar char="●"/>
            </a:pPr>
            <a:r>
              <a:rPr lang="pl" sz="1100">
                <a:latin typeface="Hanken Grotesk"/>
                <a:ea typeface="Hanken Grotesk"/>
                <a:cs typeface="Hanken Grotesk"/>
                <a:sym typeface="Hanken Grotesk"/>
              </a:rPr>
              <a:t>Bariery językowe</a:t>
            </a:r>
            <a:endParaRPr/>
          </a:p>
          <a:p>
            <a:pPr indent="-24130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anken Grotesk"/>
              <a:buChar char="●"/>
            </a:pPr>
            <a:r>
              <a:rPr lang="pl" sz="1100">
                <a:latin typeface="Hanken Grotesk"/>
                <a:ea typeface="Hanken Grotesk"/>
                <a:cs typeface="Hanken Grotesk"/>
                <a:sym typeface="Hanken Grotesk"/>
              </a:rPr>
              <a:t>Bariery finansowe</a:t>
            </a:r>
            <a:endParaRPr/>
          </a:p>
          <a:p>
            <a:pPr indent="-24130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anken Grotesk"/>
              <a:buChar char="●"/>
            </a:pPr>
            <a:r>
              <a:rPr lang="pl" sz="1100">
                <a:latin typeface="Hanken Grotesk"/>
                <a:ea typeface="Hanken Grotesk"/>
                <a:cs typeface="Hanken Grotesk"/>
                <a:sym typeface="Hanken Grotesk"/>
              </a:rPr>
              <a:t>Brak uznania wcześniejszego uczenia się i kwalifikacji</a:t>
            </a:r>
            <a:endParaRPr/>
          </a:p>
          <a:p>
            <a:pPr indent="-241300" lvl="0" marL="3429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100"/>
              <a:buFont typeface="Hanken Grotesk"/>
              <a:buChar char="●"/>
            </a:pPr>
            <a:r>
              <a:rPr lang="pl" sz="1100">
                <a:latin typeface="Hanken Grotesk"/>
                <a:ea typeface="Hanken Grotesk"/>
                <a:cs typeface="Hanken Grotesk"/>
                <a:sym typeface="Hanken Grotesk"/>
              </a:rPr>
              <a:t>Różnice kulturowe</a:t>
            </a:r>
            <a:endParaRPr/>
          </a:p>
        </p:txBody>
      </p:sp>
      <p:sp>
        <p:nvSpPr>
          <p:cNvPr id="279" name="Google Shape;279;p44"/>
          <p:cNvSpPr txBox="1"/>
          <p:nvPr>
            <p:ph idx="2" type="body"/>
          </p:nvPr>
        </p:nvSpPr>
        <p:spPr>
          <a:xfrm>
            <a:off x="4800600" y="1835150"/>
            <a:ext cx="3776663" cy="273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anken Grotesk"/>
              <a:buChar char="●"/>
            </a:pPr>
            <a:r>
              <a:rPr lang="pl" sz="1100">
                <a:latin typeface="Hanken Grotesk"/>
                <a:ea typeface="Hanken Grotesk"/>
                <a:cs typeface="Hanken Grotesk"/>
                <a:sym typeface="Hanken Grotesk"/>
              </a:rPr>
              <a:t>Oferuj dodatkowe szkolenia i wsparcie dla specjalistów szkolnictwa wyższego</a:t>
            </a:r>
            <a:endParaRPr/>
          </a:p>
          <a:p>
            <a:pPr indent="-24130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anken Grotesk"/>
              <a:buChar char="●"/>
            </a:pPr>
            <a:r>
              <a:rPr lang="pl" sz="1100">
                <a:latin typeface="Hanken Grotesk"/>
                <a:ea typeface="Hanken Grotesk"/>
                <a:cs typeface="Hanken Grotesk"/>
                <a:sym typeface="Hanken Grotesk"/>
              </a:rPr>
              <a:t>Zachęcaj do mentoringu rówieśniczego i sieci wsparcia</a:t>
            </a:r>
            <a:endParaRPr/>
          </a:p>
          <a:p>
            <a:pPr indent="-24130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anken Grotesk"/>
              <a:buChar char="●"/>
            </a:pPr>
            <a:r>
              <a:rPr lang="pl" sz="1100">
                <a:latin typeface="Hanken Grotesk"/>
                <a:ea typeface="Hanken Grotesk"/>
                <a:cs typeface="Hanken Grotesk"/>
                <a:sym typeface="Hanken Grotesk"/>
              </a:rPr>
              <a:t>Oferuj ukierunkowaną naukę języków i wsparcie w pisaniu akademickim</a:t>
            </a:r>
            <a:endParaRPr/>
          </a:p>
          <a:p>
            <a:pPr indent="-241300" lvl="0" marL="3429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100"/>
              <a:buFont typeface="Hanken Grotesk"/>
              <a:buChar char="●"/>
            </a:pPr>
            <a:r>
              <a:rPr lang="pl" sz="1100">
                <a:latin typeface="Hanken Grotesk"/>
                <a:ea typeface="Hanken Grotesk"/>
                <a:cs typeface="Hanken Grotesk"/>
                <a:sym typeface="Hanken Grotesk"/>
              </a:rPr>
              <a:t>Opracuj alternatywne metody oceny</a:t>
            </a:r>
            <a:endParaRPr/>
          </a:p>
        </p:txBody>
      </p:sp>
      <p:sp>
        <p:nvSpPr>
          <p:cNvPr id="280" name="Google Shape;280;p44"/>
          <p:cNvSpPr txBox="1"/>
          <p:nvPr>
            <p:ph idx="3" type="subTitle"/>
          </p:nvPr>
        </p:nvSpPr>
        <p:spPr>
          <a:xfrm>
            <a:off x="692150" y="1165225"/>
            <a:ext cx="3541713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600"/>
              <a:buFont typeface="Hanken Grotesk SemiBold"/>
              <a:buNone/>
            </a:pPr>
            <a:r>
              <a:rPr lang="pl" sz="1400">
                <a:solidFill>
                  <a:srgbClr val="000000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Bariery</a:t>
            </a:r>
            <a:endParaRPr/>
          </a:p>
        </p:txBody>
      </p:sp>
      <p:sp>
        <p:nvSpPr>
          <p:cNvPr id="281" name="Google Shape;281;p44"/>
          <p:cNvSpPr txBox="1"/>
          <p:nvPr>
            <p:ph idx="4" type="subTitle"/>
          </p:nvPr>
        </p:nvSpPr>
        <p:spPr>
          <a:xfrm>
            <a:off x="5035550" y="1165225"/>
            <a:ext cx="3541713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600"/>
              <a:buFont typeface="Hanken Grotesk SemiBold"/>
              <a:buNone/>
            </a:pPr>
            <a:r>
              <a:rPr lang="pl" sz="1400">
                <a:solidFill>
                  <a:srgbClr val="000000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Zalecenia</a:t>
            </a:r>
            <a:endParaRPr/>
          </a:p>
        </p:txBody>
      </p:sp>
      <p:cxnSp>
        <p:nvCxnSpPr>
          <p:cNvPr id="282" name="Google Shape;282;p44"/>
          <p:cNvCxnSpPr/>
          <p:nvPr/>
        </p:nvCxnSpPr>
        <p:spPr>
          <a:xfrm>
            <a:off x="4857750" y="1165225"/>
            <a:ext cx="0" cy="3525838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83" name="Google Shape;283;p44"/>
          <p:cNvCxnSpPr/>
          <p:nvPr/>
        </p:nvCxnSpPr>
        <p:spPr>
          <a:xfrm>
            <a:off x="519113" y="1165225"/>
            <a:ext cx="0" cy="3525838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84" name="Google Shape;284;p44"/>
          <p:cNvSpPr/>
          <p:nvPr/>
        </p:nvSpPr>
        <p:spPr>
          <a:xfrm>
            <a:off x="450850" y="1384300"/>
            <a:ext cx="134938" cy="1349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4"/>
          <p:cNvSpPr/>
          <p:nvPr/>
        </p:nvSpPr>
        <p:spPr>
          <a:xfrm>
            <a:off x="4789488" y="1384300"/>
            <a:ext cx="136525" cy="1349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5"/>
          <p:cNvSpPr txBox="1"/>
          <p:nvPr>
            <p:ph idx="3" type="body"/>
          </p:nvPr>
        </p:nvSpPr>
        <p:spPr>
          <a:xfrm>
            <a:off x="6016625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Hanken Grotesk"/>
              <a:buNone/>
            </a:pPr>
            <a:r>
              <a:t/>
            </a:r>
            <a:endParaRPr>
              <a:solidFill>
                <a:srgbClr val="000000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91" name="Google Shape;291;p45"/>
          <p:cNvSpPr txBox="1"/>
          <p:nvPr>
            <p:ph idx="2" type="body"/>
          </p:nvPr>
        </p:nvSpPr>
        <p:spPr>
          <a:xfrm>
            <a:off x="3236913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Hanken Grotesk"/>
              <a:buNone/>
            </a:pPr>
            <a:r>
              <a:rPr lang="pl"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Zachęcaj do mentoringu rówieśniczego i sieci wsparcia, aby pomóc uchodźcom i imigrantom stawić czoła wyzwaniom szkolnictwa wyższego.</a:t>
            </a:r>
            <a:endParaRPr/>
          </a:p>
        </p:txBody>
      </p:sp>
      <p:sp>
        <p:nvSpPr>
          <p:cNvPr id="292" name="Google Shape;292;p45"/>
          <p:cNvSpPr txBox="1"/>
          <p:nvPr>
            <p:ph idx="1" type="body"/>
          </p:nvPr>
        </p:nvSpPr>
        <p:spPr>
          <a:xfrm>
            <a:off x="457200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000"/>
              <a:buFont typeface="Hanken Grotesk"/>
              <a:buNone/>
            </a:pPr>
            <a:r>
              <a:rPr lang="pl"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Oferuj dodatkowe szkolenia i wsparcie dla specjalistów szkolnictwa wyższego, aby lepiej zrozumieć potrzeby i wyzwania stojące przed uchodźcami i imigrantami.</a:t>
            </a:r>
            <a:endParaRPr/>
          </a:p>
        </p:txBody>
      </p:sp>
      <p:sp>
        <p:nvSpPr>
          <p:cNvPr id="293" name="Google Shape;293;p45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dk1"/>
                </a:solidFill>
              </a:rPr>
              <a:t>Zalecenia dla specjalistów HE</a:t>
            </a:r>
            <a:endParaRPr sz="2520">
              <a:solidFill>
                <a:schemeClr val="dk1"/>
              </a:solidFill>
            </a:endParaRPr>
          </a:p>
        </p:txBody>
      </p:sp>
      <p:cxnSp>
        <p:nvCxnSpPr>
          <p:cNvPr id="294" name="Google Shape;294;p45"/>
          <p:cNvCxnSpPr/>
          <p:nvPr/>
        </p:nvCxnSpPr>
        <p:spPr>
          <a:xfrm flipH="1" rot="10800000">
            <a:off x="457200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5" name="Google Shape;295;p45"/>
          <p:cNvCxnSpPr/>
          <p:nvPr/>
        </p:nvCxnSpPr>
        <p:spPr>
          <a:xfrm flipH="1" rot="10800000">
            <a:off x="3236913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6" name="Google Shape;296;p45"/>
          <p:cNvCxnSpPr/>
          <p:nvPr/>
        </p:nvCxnSpPr>
        <p:spPr>
          <a:xfrm flipH="1" rot="10800000">
            <a:off x="6016625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6"/>
          <p:cNvSpPr txBox="1"/>
          <p:nvPr>
            <p:ph idx="2" type="body"/>
          </p:nvPr>
        </p:nvSpPr>
        <p:spPr>
          <a:xfrm>
            <a:off x="1373188" y="3582988"/>
            <a:ext cx="5946775" cy="98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Należy ustanowić zasady uznające i uznające wcześniejsze kwalifikacje i doświadczenie zawodowe zdobyte poza krajem, w którym znajduje się instytucja szkolnictwa wyższego.</a:t>
            </a:r>
            <a:endParaRPr/>
          </a:p>
        </p:txBody>
      </p:sp>
      <p:sp>
        <p:nvSpPr>
          <p:cNvPr id="302" name="Google Shape;302;p46"/>
          <p:cNvSpPr txBox="1"/>
          <p:nvPr>
            <p:ph idx="1" type="body"/>
          </p:nvPr>
        </p:nvSpPr>
        <p:spPr>
          <a:xfrm>
            <a:off x="1373188" y="2360613"/>
            <a:ext cx="5946775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Opracuj alternatywne metody oceny, które uwzględniają wcześniejszą naukę i doświadczenie zdobyte poza krajem, w którym znajduje się instytucja szkolnictwa wyższego.</a:t>
            </a:r>
            <a:endParaRPr/>
          </a:p>
        </p:txBody>
      </p:sp>
      <p:sp>
        <p:nvSpPr>
          <p:cNvPr id="303" name="Google Shape;303;p46"/>
          <p:cNvSpPr txBox="1"/>
          <p:nvPr>
            <p:ph idx="3" type="body"/>
          </p:nvPr>
        </p:nvSpPr>
        <p:spPr>
          <a:xfrm>
            <a:off x="1373188" y="1139825"/>
            <a:ext cx="5946775" cy="985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Zaoferuj ukierunkowane wsparcie w nauce języków i umiejętności pisania akademickiego, aby pomóc uchodźcom i imigrantom spełnić wymagania językowe wymagane w szkolnictwie wyższym.</a:t>
            </a:r>
            <a:endParaRPr/>
          </a:p>
        </p:txBody>
      </p:sp>
      <p:sp>
        <p:nvSpPr>
          <p:cNvPr id="304" name="Google Shape;304;p46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</a:rPr>
              <a:t>Zalecenia dla decydentów uczelni</a:t>
            </a:r>
            <a:endParaRPr sz="25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7"/>
          <p:cNvSpPr txBox="1"/>
          <p:nvPr>
            <p:ph idx="3" type="body"/>
          </p:nvPr>
        </p:nvSpPr>
        <p:spPr>
          <a:xfrm>
            <a:off x="6016625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Hanken Grotesk"/>
              <a:buNone/>
            </a:pPr>
            <a:r>
              <a:rPr lang="pl"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Współpracuj z decydentami, aby opowiadać się za politykami, które uznają i wspierają edukacyjne i zawodowe aspiracje uchodźców i imigrantów.</a:t>
            </a:r>
            <a:endParaRPr/>
          </a:p>
        </p:txBody>
      </p:sp>
      <p:sp>
        <p:nvSpPr>
          <p:cNvPr id="310" name="Google Shape;310;p47"/>
          <p:cNvSpPr txBox="1"/>
          <p:nvPr>
            <p:ph idx="2" type="body"/>
          </p:nvPr>
        </p:nvSpPr>
        <p:spPr>
          <a:xfrm>
            <a:off x="3236913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Hanken Grotesk"/>
              <a:buNone/>
            </a:pPr>
            <a:r>
              <a:rPr lang="pl"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Rozwijanie partnerstw i współpracy pomiędzy instytucjami szkolnictwa wyższego i organizacjami wspierającymi uchodźców w celu poprawy dostępu do informacji i zasobów.</a:t>
            </a:r>
            <a:endParaRPr/>
          </a:p>
        </p:txBody>
      </p:sp>
      <p:sp>
        <p:nvSpPr>
          <p:cNvPr id="311" name="Google Shape;311;p47"/>
          <p:cNvSpPr txBox="1"/>
          <p:nvPr>
            <p:ph idx="1" type="body"/>
          </p:nvPr>
        </p:nvSpPr>
        <p:spPr>
          <a:xfrm>
            <a:off x="457200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000"/>
              <a:buFont typeface="Hanken Grotesk"/>
              <a:buNone/>
            </a:pPr>
            <a:r>
              <a:rPr lang="pl"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Współpracuj z organizacjami krajowymi i międzynarodowymi, aby dzielić się najlepszymi praktykami i zasobami.</a:t>
            </a:r>
            <a:endParaRPr/>
          </a:p>
        </p:txBody>
      </p:sp>
      <p:sp>
        <p:nvSpPr>
          <p:cNvPr id="312" name="Google Shape;312;p47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dk1"/>
                </a:solidFill>
              </a:rPr>
              <a:t>Zalecenia dla decydentów</a:t>
            </a:r>
            <a:endParaRPr sz="2520">
              <a:solidFill>
                <a:schemeClr val="dk1"/>
              </a:solidFill>
            </a:endParaRPr>
          </a:p>
        </p:txBody>
      </p:sp>
      <p:cxnSp>
        <p:nvCxnSpPr>
          <p:cNvPr id="313" name="Google Shape;313;p47"/>
          <p:cNvCxnSpPr/>
          <p:nvPr/>
        </p:nvCxnSpPr>
        <p:spPr>
          <a:xfrm flipH="1" rot="10800000">
            <a:off x="457200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47"/>
          <p:cNvCxnSpPr/>
          <p:nvPr/>
        </p:nvCxnSpPr>
        <p:spPr>
          <a:xfrm flipH="1" rot="10800000">
            <a:off x="3236913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5" name="Google Shape;315;p47"/>
          <p:cNvCxnSpPr/>
          <p:nvPr/>
        </p:nvCxnSpPr>
        <p:spPr>
          <a:xfrm flipH="1" rot="10800000">
            <a:off x="6016625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8"/>
          <p:cNvSpPr txBox="1"/>
          <p:nvPr>
            <p:ph idx="3" type="body"/>
          </p:nvPr>
        </p:nvSpPr>
        <p:spPr>
          <a:xfrm>
            <a:off x="6016625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Hanken Grotesk"/>
              <a:buNone/>
            </a:pPr>
            <a:r>
              <a:rPr lang="pl"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Nawiązuj partnerstwa z pracodawcami i organizacjami branżowymi, aby stworzyć możliwości zdobycia doświadczenia zawodowego i staży dla uchodźców i imigrantów.</a:t>
            </a:r>
            <a:endParaRPr/>
          </a:p>
        </p:txBody>
      </p:sp>
      <p:sp>
        <p:nvSpPr>
          <p:cNvPr id="321" name="Google Shape;321;p48"/>
          <p:cNvSpPr txBox="1"/>
          <p:nvPr>
            <p:ph idx="2" type="body"/>
          </p:nvPr>
        </p:nvSpPr>
        <p:spPr>
          <a:xfrm>
            <a:off x="3236913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Hanken Grotesk"/>
              <a:buNone/>
            </a:pPr>
            <a:r>
              <a:rPr lang="pl"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Promuj w instytucjach szkolnictwa wyższego kulturę szacunku i zrozumienia wobec uchodźców i imigrantów.</a:t>
            </a:r>
            <a:endParaRPr/>
          </a:p>
        </p:txBody>
      </p:sp>
      <p:sp>
        <p:nvSpPr>
          <p:cNvPr id="322" name="Google Shape;322;p48"/>
          <p:cNvSpPr txBox="1"/>
          <p:nvPr>
            <p:ph idx="1" type="body"/>
          </p:nvPr>
        </p:nvSpPr>
        <p:spPr>
          <a:xfrm>
            <a:off x="457200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000"/>
              <a:buFont typeface="Hanken Grotesk"/>
              <a:buNone/>
            </a:pPr>
            <a:r>
              <a:rPr lang="pl"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Zapewnienie dostępności informacji i komunikacji na temat możliwości szkolnictwa wyższego oraz zapewnienia ich w wielu językach.</a:t>
            </a:r>
            <a:endParaRPr/>
          </a:p>
        </p:txBody>
      </p:sp>
      <p:sp>
        <p:nvSpPr>
          <p:cNvPr id="323" name="Google Shape;323;p48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dk1"/>
                </a:solidFill>
              </a:rPr>
              <a:t>Zalecenia dla innych interesariuszy</a:t>
            </a:r>
            <a:endParaRPr sz="2520">
              <a:solidFill>
                <a:schemeClr val="dk1"/>
              </a:solidFill>
            </a:endParaRPr>
          </a:p>
        </p:txBody>
      </p:sp>
      <p:cxnSp>
        <p:nvCxnSpPr>
          <p:cNvPr id="324" name="Google Shape;324;p48"/>
          <p:cNvCxnSpPr/>
          <p:nvPr/>
        </p:nvCxnSpPr>
        <p:spPr>
          <a:xfrm flipH="1" rot="10800000">
            <a:off x="457200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5" name="Google Shape;325;p48"/>
          <p:cNvCxnSpPr/>
          <p:nvPr/>
        </p:nvCxnSpPr>
        <p:spPr>
          <a:xfrm flipH="1" rot="10800000">
            <a:off x="3236913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6" name="Google Shape;326;p48"/>
          <p:cNvCxnSpPr/>
          <p:nvPr/>
        </p:nvCxnSpPr>
        <p:spPr>
          <a:xfrm flipH="1" rot="10800000">
            <a:off x="6016625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9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</a:rPr>
              <a:t>Realizacja krok po kroku</a:t>
            </a:r>
            <a:endParaRPr sz="2520">
              <a:solidFill>
                <a:schemeClr val="lt1"/>
              </a:solidFill>
            </a:endParaRPr>
          </a:p>
        </p:txBody>
      </p:sp>
      <p:sp>
        <p:nvSpPr>
          <p:cNvPr id="332" name="Google Shape;332;p49"/>
          <p:cNvSpPr txBox="1"/>
          <p:nvPr>
            <p:ph idx="2" type="body"/>
          </p:nvPr>
        </p:nvSpPr>
        <p:spPr>
          <a:xfrm>
            <a:off x="457200" y="3549650"/>
            <a:ext cx="6862763" cy="928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Nawiąż partnerstwa z organizacjami wspierającymi uchodźców, pracodawcami, organami branżowymi, decydentami i innymi zainteresowanymi stronami, aby stworzyć skoordynowane podejście oparte na współpracy.</a:t>
            </a:r>
            <a:endParaRPr/>
          </a:p>
        </p:txBody>
      </p:sp>
      <p:sp>
        <p:nvSpPr>
          <p:cNvPr id="333" name="Google Shape;333;p49"/>
          <p:cNvSpPr txBox="1"/>
          <p:nvPr>
            <p:ph idx="1" type="body"/>
          </p:nvPr>
        </p:nvSpPr>
        <p:spPr>
          <a:xfrm>
            <a:off x="457200" y="2400300"/>
            <a:ext cx="6862763" cy="928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Opracuj kompleksowy plan wdrożenia zaleceń, obejmujący harmonogram i alokację zasobów.</a:t>
            </a:r>
            <a:endParaRPr/>
          </a:p>
        </p:txBody>
      </p:sp>
      <p:sp>
        <p:nvSpPr>
          <p:cNvPr id="334" name="Google Shape;334;p49"/>
          <p:cNvSpPr txBox="1"/>
          <p:nvPr>
            <p:ph idx="3" type="body"/>
          </p:nvPr>
        </p:nvSpPr>
        <p:spPr>
          <a:xfrm>
            <a:off x="457200" y="1249363"/>
            <a:ext cx="6862763" cy="928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Przeprowadź ocenę potrzeb i zbierz dane na temat konkretnych potrzeb i wyzwań stojących przed uchodźcami i imigrantami w dostępie do szkolnictwa wyższego.</a:t>
            </a:r>
            <a:endParaRPr/>
          </a:p>
        </p:txBody>
      </p:sp>
      <p:cxnSp>
        <p:nvCxnSpPr>
          <p:cNvPr id="335" name="Google Shape;335;p49"/>
          <p:cNvCxnSpPr/>
          <p:nvPr/>
        </p:nvCxnSpPr>
        <p:spPr>
          <a:xfrm>
            <a:off x="457200" y="2289175"/>
            <a:ext cx="7770813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6" name="Google Shape;336;p49"/>
          <p:cNvCxnSpPr/>
          <p:nvPr/>
        </p:nvCxnSpPr>
        <p:spPr>
          <a:xfrm>
            <a:off x="457200" y="3438525"/>
            <a:ext cx="7770813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us Glow">
  <a:themeElements>
    <a:clrScheme name="Simple Dark">
      <a:dk1>
        <a:srgbClr val="FFFFFF"/>
      </a:dk1>
      <a:lt1>
        <a:srgbClr val="000000"/>
      </a:lt1>
      <a:dk2>
        <a:srgbClr val="303030"/>
      </a:dk2>
      <a:lt2>
        <a:srgbClr val="A3A090"/>
      </a:lt2>
      <a:accent1>
        <a:srgbClr val="4643E7"/>
      </a:accent1>
      <a:accent2>
        <a:srgbClr val="D4D6E4"/>
      </a:accent2>
      <a:accent3>
        <a:srgbClr val="FF99F1"/>
      </a:accent3>
      <a:accent4>
        <a:srgbClr val="8C5F66"/>
      </a:accent4>
      <a:accent5>
        <a:srgbClr val="ADBCA5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s Glow">
  <a:themeElements>
    <a:clrScheme name="Simple Dark">
      <a:dk1>
        <a:srgbClr val="FFFFFF"/>
      </a:dk1>
      <a:lt1>
        <a:srgbClr val="000000"/>
      </a:lt1>
      <a:dk2>
        <a:srgbClr val="303030"/>
      </a:dk2>
      <a:lt2>
        <a:srgbClr val="A3A090"/>
      </a:lt2>
      <a:accent1>
        <a:srgbClr val="4643E7"/>
      </a:accent1>
      <a:accent2>
        <a:srgbClr val="D4D6E4"/>
      </a:accent2>
      <a:accent3>
        <a:srgbClr val="FF99F1"/>
      </a:accent3>
      <a:accent4>
        <a:srgbClr val="8C5F66"/>
      </a:accent4>
      <a:accent5>
        <a:srgbClr val="ADBCA5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