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5"/>
    <p:sldMasterId id="214748367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y="5143500" cx="9144000"/>
  <p:notesSz cx="6858000" cy="9144000"/>
  <p:embeddedFontLst>
    <p:embeddedFont>
      <p:font typeface="Hanken Grotesk"/>
      <p:regular r:id="rId24"/>
      <p:bold r:id="rId25"/>
      <p:italic r:id="rId26"/>
      <p:boldItalic r:id="rId27"/>
    </p:embeddedFont>
    <p:embeddedFont>
      <p:font typeface="Hanken Grotesk SemiBold"/>
      <p:regular r:id="rId28"/>
      <p:bold r:id="rId29"/>
      <p:italic r:id="rId30"/>
      <p:boldItalic r:id="rId31"/>
    </p:embeddedFont>
    <p:embeddedFont>
      <p:font typeface="Inter"/>
      <p:regular r:id="rId32"/>
      <p:bold r:id="rId33"/>
    </p:embeddedFont>
    <p:embeddedFont>
      <p:font typeface="Hanken Grotesk Light"/>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F635041-7ED8-436F-877A-8F01D46C3ABB}">
  <a:tblStyle styleId="{2F635041-7ED8-436F-877A-8F01D46C3AB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HankenGrotesk-regular.fntdata"/><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HankenGrotesk-italic.fntdata"/><Relationship Id="rId25" Type="http://schemas.openxmlformats.org/officeDocument/2006/relationships/font" Target="fonts/HankenGrotesk-bold.fntdata"/><Relationship Id="rId28" Type="http://schemas.openxmlformats.org/officeDocument/2006/relationships/font" Target="fonts/HankenGroteskSemiBold-regular.fntdata"/><Relationship Id="rId27" Type="http://schemas.openxmlformats.org/officeDocument/2006/relationships/font" Target="fonts/HankenGrotesk-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HankenGroteskSemiBold-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HankenGroteskSemiBold-boldItalic.fntdata"/><Relationship Id="rId30" Type="http://schemas.openxmlformats.org/officeDocument/2006/relationships/font" Target="fonts/HankenGroteskSemiBold-italic.fntdata"/><Relationship Id="rId11" Type="http://schemas.openxmlformats.org/officeDocument/2006/relationships/slide" Target="slides/slide4.xml"/><Relationship Id="rId33" Type="http://schemas.openxmlformats.org/officeDocument/2006/relationships/font" Target="fonts/Inter-bold.fntdata"/><Relationship Id="rId10" Type="http://schemas.openxmlformats.org/officeDocument/2006/relationships/slide" Target="slides/slide3.xml"/><Relationship Id="rId32" Type="http://schemas.openxmlformats.org/officeDocument/2006/relationships/font" Target="fonts/Inter-regular.fntdata"/><Relationship Id="rId13" Type="http://schemas.openxmlformats.org/officeDocument/2006/relationships/slide" Target="slides/slide6.xml"/><Relationship Id="rId35" Type="http://schemas.openxmlformats.org/officeDocument/2006/relationships/font" Target="fonts/HankenGroteskLight-bold.fntdata"/><Relationship Id="rId12" Type="http://schemas.openxmlformats.org/officeDocument/2006/relationships/slide" Target="slides/slide5.xml"/><Relationship Id="rId34" Type="http://schemas.openxmlformats.org/officeDocument/2006/relationships/font" Target="fonts/HankenGroteskLight-regular.fntdata"/><Relationship Id="rId15" Type="http://schemas.openxmlformats.org/officeDocument/2006/relationships/slide" Target="slides/slide8.xml"/><Relationship Id="rId37" Type="http://schemas.openxmlformats.org/officeDocument/2006/relationships/font" Target="fonts/HankenGroteskLight-boldItalic.fntdata"/><Relationship Id="rId14" Type="http://schemas.openxmlformats.org/officeDocument/2006/relationships/slide" Target="slides/slide7.xml"/><Relationship Id="rId36" Type="http://schemas.openxmlformats.org/officeDocument/2006/relationships/font" Target="fonts/HankenGroteskLight-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SLIDES_API27141575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SLIDES_API27141575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SLIDES_API271415758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SLIDES_API271415758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SLIDES_API271415758_1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SLIDES_API271415758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SLIDES_API271415758_1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SLIDES_API271415758_1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SLIDES_API271415758_1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SLIDES_API271415758_1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SLIDES_API271415758_1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SLIDES_API271415758_1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SLIDES_API271415758_18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SLIDES_API271415758_1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f50d3f216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1f50d3f216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SLIDES_API271415758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SLIDES_API271415758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SLIDES_API271415758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SLIDES_API271415758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SLIDES_API271415758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SLIDES_API271415758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SLIDES_API271415758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SLIDES_API271415758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SLIDES_API271415758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SLIDES_API271415758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SLIDES_API271415758_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SLIDES_API271415758_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SLIDES_API271415758_9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SLIDES_API271415758_9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SLIDES_API271415758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SLIDES_API271415758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ctrTitle"/>
          </p:nvPr>
        </p:nvSpPr>
        <p:spPr>
          <a:xfrm>
            <a:off x="331300" y="1265550"/>
            <a:ext cx="8043600" cy="2612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t>Spesielle vanskeligheter som flyktninger/innvandrere møter når det gjelder å få tilgang til, bli værende og komme seg videre i høyere utdanning.</a:t>
            </a:r>
            <a:endParaRPr sz="2500"/>
          </a:p>
        </p:txBody>
      </p:sp>
      <p:pic>
        <p:nvPicPr>
          <p:cNvPr id="174" name="Google Shape;174;p33"/>
          <p:cNvPicPr preferRelativeResize="0"/>
          <p:nvPr/>
        </p:nvPicPr>
        <p:blipFill>
          <a:blip r:embed="rId3">
            <a:alphaModFix/>
          </a:blip>
          <a:stretch>
            <a:fillRect/>
          </a:stretch>
        </p:blipFill>
        <p:spPr>
          <a:xfrm>
            <a:off x="369926" y="359250"/>
            <a:ext cx="1551549" cy="940175"/>
          </a:xfrm>
          <a:prstGeom prst="rect">
            <a:avLst/>
          </a:prstGeom>
          <a:noFill/>
          <a:ln>
            <a:noFill/>
          </a:ln>
        </p:spPr>
      </p:pic>
      <p:pic>
        <p:nvPicPr>
          <p:cNvPr id="175" name="Google Shape;175;p33"/>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176" name="Google Shape;176;p33"/>
          <p:cNvSpPr txBox="1"/>
          <p:nvPr/>
        </p:nvSpPr>
        <p:spPr>
          <a:xfrm>
            <a:off x="981750" y="3811275"/>
            <a:ext cx="7180500" cy="1205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Clr>
                <a:schemeClr val="lt1"/>
              </a:buClr>
              <a:buSzPts val="1100"/>
              <a:buFont typeface="Arial"/>
              <a:buNone/>
            </a:pPr>
            <a:r>
              <a:rPr b="1" lang="en" sz="1050">
                <a:solidFill>
                  <a:srgbClr val="434343"/>
                </a:solidFill>
                <a:latin typeface="Inter"/>
                <a:ea typeface="Inter"/>
                <a:cs typeface="Inter"/>
                <a:sym typeface="Inter"/>
              </a:rPr>
              <a:t>Ansvarsfraskrivelse</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Dette prosjektet er finansiert med støtte fra Europakommisjonen. Innholdet på dette nettstedet representerer kun forfatternes synspunkter og er deres eget ansvar. Kommisjonen er ikke ansvarlig for eventuell bruk av informasjonen som finnes der.</a:t>
            </a:r>
            <a:endParaRPr b="1"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3" name="Shape 263"/>
        <p:cNvGrpSpPr/>
        <p:nvPr/>
      </p:nvGrpSpPr>
      <p:grpSpPr>
        <a:xfrm>
          <a:off x="0" y="0"/>
          <a:ext cx="0" cy="0"/>
          <a:chOff x="0" y="0"/>
          <a:chExt cx="0" cy="0"/>
        </a:xfrm>
      </p:grpSpPr>
      <p:graphicFrame>
        <p:nvGraphicFramePr>
          <p:cNvPr id="264" name="Google Shape;264;p42"/>
          <p:cNvGraphicFramePr/>
          <p:nvPr/>
        </p:nvGraphicFramePr>
        <p:xfrm>
          <a:off x="457200" y="1372375"/>
          <a:ext cx="3000000" cy="3000000"/>
        </p:xfrm>
        <a:graphic>
          <a:graphicData uri="http://schemas.openxmlformats.org/drawingml/2006/table">
            <a:tbl>
              <a:tblPr>
                <a:noFill/>
                <a:tableStyleId>{2F635041-7ED8-436F-877A-8F01D46C3ABB}</a:tableStyleId>
              </a:tblPr>
              <a:tblGrid>
                <a:gridCol w="2077375"/>
                <a:gridCol w="6152225"/>
              </a:tblGrid>
              <a:tr h="798525">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dk1"/>
                      </a:solidFill>
                      <a:prstDash val="solid"/>
                      <a:round/>
                      <a:headEnd len="sm" w="sm" type="none"/>
                      <a:tailEnd len="sm" w="sm" type="none"/>
                    </a:lnT>
                    <a:lnB cap="flat" cmpd="sng" w="19050">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dk1"/>
                      </a:solidFill>
                      <a:prstDash val="solid"/>
                      <a:round/>
                      <a:headEnd len="sm" w="sm" type="none"/>
                      <a:tailEnd len="sm" w="sm" type="none"/>
                    </a:lnT>
                    <a:lnB cap="flat" cmpd="sng" w="19050">
                      <a:solidFill>
                        <a:schemeClr val="accent2"/>
                      </a:solidFill>
                      <a:prstDash val="solid"/>
                      <a:round/>
                      <a:headEnd len="sm" w="sm" type="none"/>
                      <a:tailEnd len="sm" w="sm" type="none"/>
                    </a:lnB>
                  </a:tcPr>
                </a:tc>
              </a:tr>
              <a:tr h="798525">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798525">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accent2"/>
                      </a:solidFill>
                      <a:prstDash val="solid"/>
                      <a:round/>
                      <a:headEnd len="sm" w="sm" type="none"/>
                      <a:tailEnd len="sm" w="sm" type="none"/>
                    </a:lnB>
                  </a:tcPr>
                </a:tc>
              </a:tr>
              <a:tr h="798525">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alpha val="0"/>
                        </a:schemeClr>
                      </a:solidFill>
                      <a:prstDash val="dot"/>
                      <a:round/>
                      <a:headEnd len="sm" w="sm" type="none"/>
                      <a:tailEnd len="sm" w="sm" type="none"/>
                    </a:lnL>
                    <a:lnR cap="flat" cmpd="sng" w="9525">
                      <a:solidFill>
                        <a:schemeClr val="dk2">
                          <a:alpha val="0"/>
                        </a:schemeClr>
                      </a:solidFill>
                      <a:prstDash val="dot"/>
                      <a:round/>
                      <a:headEnd len="sm" w="sm" type="none"/>
                      <a:tailEnd len="sm" w="sm" type="none"/>
                    </a:lnR>
                    <a:lnT cap="flat" cmpd="sng" w="19050">
                      <a:solidFill>
                        <a:schemeClr val="accent2"/>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265" name="Google Shape;265;p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Synlig fremgang for å oppnå</a:t>
            </a:r>
            <a:endParaRPr sz="2520">
              <a:solidFill>
                <a:schemeClr val="dk1"/>
              </a:solidFill>
            </a:endParaRPr>
          </a:p>
        </p:txBody>
      </p:sp>
      <p:sp>
        <p:nvSpPr>
          <p:cNvPr id="266" name="Google Shape;266;p42"/>
          <p:cNvSpPr txBox="1"/>
          <p:nvPr/>
        </p:nvSpPr>
        <p:spPr>
          <a:xfrm>
            <a:off x="457200" y="1372375"/>
            <a:ext cx="34236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SemiBold"/>
                <a:ea typeface="Hanken Grotesk SemiBold"/>
                <a:cs typeface="Hanken Grotesk SemiBold"/>
                <a:sym typeface="Hanken Grotesk SemiBold"/>
              </a:rPr>
              <a:t>25%</a:t>
            </a:r>
            <a:endParaRPr sz="2200">
              <a:solidFill>
                <a:schemeClr val="dk1"/>
              </a:solidFill>
              <a:latin typeface="Hanken Grotesk SemiBold"/>
              <a:ea typeface="Hanken Grotesk SemiBold"/>
              <a:cs typeface="Hanken Grotesk SemiBold"/>
              <a:sym typeface="Hanken Grotesk SemiBold"/>
            </a:endParaRPr>
          </a:p>
        </p:txBody>
      </p:sp>
      <p:sp>
        <p:nvSpPr>
          <p:cNvPr id="267" name="Google Shape;267;p42"/>
          <p:cNvSpPr txBox="1"/>
          <p:nvPr/>
        </p:nvSpPr>
        <p:spPr>
          <a:xfrm>
            <a:off x="457200" y="2172450"/>
            <a:ext cx="34236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SemiBold"/>
                <a:ea typeface="Hanken Grotesk SemiBold"/>
                <a:cs typeface="Hanken Grotesk SemiBold"/>
                <a:sym typeface="Hanken Grotesk SemiBold"/>
              </a:rPr>
              <a:t>50</a:t>
            </a:r>
            <a:endParaRPr sz="2200">
              <a:solidFill>
                <a:schemeClr val="dk1"/>
              </a:solidFill>
              <a:latin typeface="Hanken Grotesk SemiBold"/>
              <a:ea typeface="Hanken Grotesk SemiBold"/>
              <a:cs typeface="Hanken Grotesk SemiBold"/>
              <a:sym typeface="Hanken Grotesk SemiBold"/>
            </a:endParaRPr>
          </a:p>
        </p:txBody>
      </p:sp>
      <p:sp>
        <p:nvSpPr>
          <p:cNvPr id="268" name="Google Shape;268;p42"/>
          <p:cNvSpPr txBox="1"/>
          <p:nvPr/>
        </p:nvSpPr>
        <p:spPr>
          <a:xfrm>
            <a:off x="457200" y="2969425"/>
            <a:ext cx="34236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SemiBold"/>
                <a:ea typeface="Hanken Grotesk SemiBold"/>
                <a:cs typeface="Hanken Grotesk SemiBold"/>
                <a:sym typeface="Hanken Grotesk SemiBold"/>
              </a:rPr>
              <a:t>20</a:t>
            </a:r>
            <a:endParaRPr sz="2200">
              <a:solidFill>
                <a:schemeClr val="dk1"/>
              </a:solidFill>
              <a:latin typeface="Hanken Grotesk SemiBold"/>
              <a:ea typeface="Hanken Grotesk SemiBold"/>
              <a:cs typeface="Hanken Grotesk SemiBold"/>
              <a:sym typeface="Hanken Grotesk SemiBold"/>
            </a:endParaRPr>
          </a:p>
        </p:txBody>
      </p:sp>
      <p:sp>
        <p:nvSpPr>
          <p:cNvPr id="269" name="Google Shape;269;p42"/>
          <p:cNvSpPr txBox="1"/>
          <p:nvPr/>
        </p:nvSpPr>
        <p:spPr>
          <a:xfrm>
            <a:off x="457200" y="3768025"/>
            <a:ext cx="34236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SemiBold"/>
                <a:ea typeface="Hanken Grotesk SemiBold"/>
                <a:cs typeface="Hanken Grotesk SemiBold"/>
                <a:sym typeface="Hanken Grotesk SemiBold"/>
              </a:rPr>
              <a:t>10</a:t>
            </a:r>
            <a:endParaRPr sz="2200">
              <a:solidFill>
                <a:schemeClr val="dk1"/>
              </a:solidFill>
              <a:latin typeface="Hanken Grotesk SemiBold"/>
              <a:ea typeface="Hanken Grotesk SemiBold"/>
              <a:cs typeface="Hanken Grotesk SemiBold"/>
              <a:sym typeface="Hanken Grotesk SemiBold"/>
            </a:endParaRPr>
          </a:p>
        </p:txBody>
      </p:sp>
      <p:sp>
        <p:nvSpPr>
          <p:cNvPr id="270" name="Google Shape;270;p42"/>
          <p:cNvSpPr txBox="1"/>
          <p:nvPr/>
        </p:nvSpPr>
        <p:spPr>
          <a:xfrm>
            <a:off x="4126750" y="1372375"/>
            <a:ext cx="45600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Light"/>
                <a:ea typeface="Hanken Grotesk Light"/>
                <a:cs typeface="Hanken Grotesk Light"/>
                <a:sym typeface="Hanken Grotesk Light"/>
              </a:rPr>
              <a:t>Økning i antall påmeldinger</a:t>
            </a:r>
            <a:endParaRPr sz="2200">
              <a:solidFill>
                <a:schemeClr val="dk1"/>
              </a:solidFill>
              <a:latin typeface="Hanken Grotesk Light"/>
              <a:ea typeface="Hanken Grotesk Light"/>
              <a:cs typeface="Hanken Grotesk Light"/>
              <a:sym typeface="Hanken Grotesk Light"/>
            </a:endParaRPr>
          </a:p>
        </p:txBody>
      </p:sp>
      <p:sp>
        <p:nvSpPr>
          <p:cNvPr id="271" name="Google Shape;271;p42"/>
          <p:cNvSpPr txBox="1"/>
          <p:nvPr/>
        </p:nvSpPr>
        <p:spPr>
          <a:xfrm>
            <a:off x="4126750" y="2172450"/>
            <a:ext cx="45600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Light"/>
                <a:ea typeface="Hanken Grotesk Light"/>
                <a:cs typeface="Hanken Grotesk Light"/>
                <a:sym typeface="Hanken Grotesk Light"/>
              </a:rPr>
              <a:t>Tildelte stipendier</a:t>
            </a:r>
            <a:endParaRPr sz="2200">
              <a:solidFill>
                <a:schemeClr val="dk1"/>
              </a:solidFill>
              <a:latin typeface="Hanken Grotesk Light"/>
              <a:ea typeface="Hanken Grotesk Light"/>
              <a:cs typeface="Hanken Grotesk Light"/>
              <a:sym typeface="Hanken Grotesk Light"/>
            </a:endParaRPr>
          </a:p>
        </p:txBody>
      </p:sp>
      <p:sp>
        <p:nvSpPr>
          <p:cNvPr id="272" name="Google Shape;272;p42"/>
          <p:cNvSpPr txBox="1"/>
          <p:nvPr/>
        </p:nvSpPr>
        <p:spPr>
          <a:xfrm>
            <a:off x="4126750" y="2969425"/>
            <a:ext cx="45600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Light"/>
                <a:ea typeface="Hanken Grotesk Light"/>
                <a:cs typeface="Hanken Grotesk Light"/>
                <a:sym typeface="Hanken Grotesk Light"/>
              </a:rPr>
              <a:t>Språkstøtteklasser</a:t>
            </a:r>
            <a:endParaRPr sz="2200">
              <a:solidFill>
                <a:schemeClr val="dk1"/>
              </a:solidFill>
              <a:latin typeface="Hanken Grotesk Light"/>
              <a:ea typeface="Hanken Grotesk Light"/>
              <a:cs typeface="Hanken Grotesk Light"/>
              <a:sym typeface="Hanken Grotesk Light"/>
            </a:endParaRPr>
          </a:p>
        </p:txBody>
      </p:sp>
      <p:sp>
        <p:nvSpPr>
          <p:cNvPr id="273" name="Google Shape;273;p42"/>
          <p:cNvSpPr txBox="1"/>
          <p:nvPr/>
        </p:nvSpPr>
        <p:spPr>
          <a:xfrm>
            <a:off x="4126750" y="3768025"/>
            <a:ext cx="4560000" cy="798600"/>
          </a:xfrm>
          <a:prstGeom prst="rect">
            <a:avLst/>
          </a:prstGeom>
          <a:noFill/>
          <a:ln>
            <a:noFill/>
          </a:ln>
        </p:spPr>
        <p:txBody>
          <a:bodyPr anchorCtr="0" anchor="ctr" bIns="91425" lIns="0" spcFirstLastPara="1" rIns="0" wrap="square" tIns="91425">
            <a:noAutofit/>
          </a:bodyPr>
          <a:lstStyle/>
          <a:p>
            <a:pPr indent="0" lvl="0" marL="0" rtl="0" algn="l">
              <a:lnSpc>
                <a:spcPct val="80000"/>
              </a:lnSpc>
              <a:spcBef>
                <a:spcPts val="0"/>
              </a:spcBef>
              <a:spcAft>
                <a:spcPts val="1000"/>
              </a:spcAft>
              <a:buNone/>
            </a:pPr>
            <a:r>
              <a:rPr lang="en" sz="2200">
                <a:solidFill>
                  <a:schemeClr val="dk1"/>
                </a:solidFill>
                <a:latin typeface="Hanken Grotesk Light"/>
                <a:ea typeface="Hanken Grotesk Light"/>
                <a:cs typeface="Hanken Grotesk Light"/>
                <a:sym typeface="Hanken Grotesk Light"/>
              </a:rPr>
              <a:t>Etablerte partnerskap</a:t>
            </a:r>
            <a:endParaRPr sz="2200">
              <a:solidFill>
                <a:schemeClr val="dk1"/>
              </a:solidFill>
              <a:latin typeface="Hanken Grotesk Light"/>
              <a:ea typeface="Hanken Grotesk Light"/>
              <a:cs typeface="Hanken Grotesk Light"/>
              <a:sym typeface="Hanken Grotesk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graphicFrame>
        <p:nvGraphicFramePr>
          <p:cNvPr id="278" name="Google Shape;278;p43"/>
          <p:cNvGraphicFramePr/>
          <p:nvPr/>
        </p:nvGraphicFramePr>
        <p:xfrm>
          <a:off x="457200" y="1216275"/>
          <a:ext cx="3000000" cy="3000000"/>
        </p:xfrm>
        <a:graphic>
          <a:graphicData uri="http://schemas.openxmlformats.org/drawingml/2006/table">
            <a:tbl>
              <a:tblPr>
                <a:noFill/>
                <a:tableStyleId>{2F635041-7ED8-436F-877A-8F01D46C3ABB}</a:tableStyleId>
              </a:tblPr>
              <a:tblGrid>
                <a:gridCol w="2077375"/>
                <a:gridCol w="6152225"/>
              </a:tblGrid>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1117475">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Hanken Grotesk"/>
                        <a:ea typeface="Hanken Grotesk"/>
                        <a:cs typeface="Hanken Grotesk"/>
                        <a:sym typeface="Hanken Grotesk"/>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
        <p:nvSpPr>
          <p:cNvPr id="279" name="Google Shape;279;p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Eksempelcase: Behovsvurdering og datainnsamling</a:t>
            </a:r>
            <a:endParaRPr sz="2520">
              <a:solidFill>
                <a:schemeClr val="dk1"/>
              </a:solidFill>
            </a:endParaRPr>
          </a:p>
        </p:txBody>
      </p:sp>
      <p:sp>
        <p:nvSpPr>
          <p:cNvPr id="280" name="Google Shape;280;p43"/>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Fatima møtte kulturelle og språklige barrierer, mangel på informasjon og problemer med å finne barnepass.</a:t>
            </a:r>
            <a:endParaRPr sz="1400">
              <a:solidFill>
                <a:schemeClr val="dk1"/>
              </a:solidFill>
            </a:endParaRPr>
          </a:p>
        </p:txBody>
      </p:sp>
      <p:sp>
        <p:nvSpPr>
          <p:cNvPr id="281" name="Google Shape;281;p43"/>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Institusjonen utviklet en plan med språkstøttekurs, informasjonsmøter, barnepass og økonomisk støtte.</a:t>
            </a:r>
            <a:endParaRPr sz="1400">
              <a:solidFill>
                <a:schemeClr val="dk1"/>
              </a:solidFill>
            </a:endParaRPr>
          </a:p>
        </p:txBody>
      </p:sp>
      <p:sp>
        <p:nvSpPr>
          <p:cNvPr id="282" name="Google Shape;282;p43"/>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Fatimas utfordringer</a:t>
            </a:r>
            <a:endParaRPr b="1" sz="1400">
              <a:solidFill>
                <a:schemeClr val="dk1"/>
              </a:solidFill>
            </a:endParaRPr>
          </a:p>
        </p:txBody>
      </p:sp>
      <p:sp>
        <p:nvSpPr>
          <p:cNvPr id="283" name="Google Shape;283;p43"/>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Omfattende plan</a:t>
            </a:r>
            <a:endParaRPr b="1" sz="1400">
              <a:solidFill>
                <a:schemeClr val="dk1"/>
              </a:solidFill>
            </a:endParaRPr>
          </a:p>
        </p:txBody>
      </p:sp>
      <p:sp>
        <p:nvSpPr>
          <p:cNvPr id="284" name="Google Shape;284;p43"/>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b="1" lang="en" sz="1400">
                <a:solidFill>
                  <a:schemeClr val="dk1"/>
                </a:solidFill>
              </a:rPr>
              <a:t>Partnerskap</a:t>
            </a:r>
            <a:endParaRPr b="1" sz="1400">
              <a:solidFill>
                <a:schemeClr val="dk1"/>
              </a:solidFill>
            </a:endParaRPr>
          </a:p>
        </p:txBody>
      </p:sp>
      <p:sp>
        <p:nvSpPr>
          <p:cNvPr id="285" name="Google Shape;285;p43"/>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1"/>
                </a:solidFill>
              </a:rPr>
              <a:t>Institusjonen samarbeidet med støtteorganisasjoner, bransjeorganisasjoner og arbeidsgivere for å skaffe ressurser og praksisplasser.</a:t>
            </a:r>
            <a:endParaRPr sz="14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 name="Shape 289"/>
        <p:cNvGrpSpPr/>
        <p:nvPr/>
      </p:nvGrpSpPr>
      <p:grpSpPr>
        <a:xfrm>
          <a:off x="0" y="0"/>
          <a:ext cx="0" cy="0"/>
          <a:chOff x="0" y="0"/>
          <a:chExt cx="0" cy="0"/>
        </a:xfrm>
      </p:grpSpPr>
      <p:sp>
        <p:nvSpPr>
          <p:cNvPr id="290" name="Google Shape;290;p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Eksempel på case: Plan og ressursallokering</a:t>
            </a:r>
            <a:endParaRPr sz="2520"/>
          </a:p>
        </p:txBody>
      </p:sp>
      <p:sp>
        <p:nvSpPr>
          <p:cNvPr id="291" name="Google Shape;291;p44"/>
          <p:cNvSpPr txBox="1"/>
          <p:nvPr>
            <p:ph idx="4294967295" type="body"/>
          </p:nvPr>
        </p:nvSpPr>
        <p:spPr>
          <a:xfrm>
            <a:off x="3076819" y="106020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Institusjonen utviklet en plan som inkluderte språkstøtteklasser, informasjonsmøter, barnepass og økonomisk støtte til flyktningstudenter.</a:t>
            </a:r>
            <a:endParaRPr sz="1100">
              <a:solidFill>
                <a:schemeClr val="dk1"/>
              </a:solidFill>
            </a:endParaRPr>
          </a:p>
        </p:txBody>
      </p:sp>
      <p:sp>
        <p:nvSpPr>
          <p:cNvPr id="292" name="Google Shape;292;p44"/>
          <p:cNvSpPr txBox="1"/>
          <p:nvPr>
            <p:ph idx="4294967295" type="body"/>
          </p:nvPr>
        </p:nvSpPr>
        <p:spPr>
          <a:xfrm>
            <a:off x="3076819" y="2301414"/>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Institusjonen samarbeidet med støtteorganisasjoner, bransjeorganisasjoner og arbeidsgivere for å skaffe ekstra ressurser til flyktningstudenter.</a:t>
            </a:r>
            <a:endParaRPr sz="1100">
              <a:solidFill>
                <a:schemeClr val="dk1"/>
              </a:solidFill>
            </a:endParaRPr>
          </a:p>
        </p:txBody>
      </p:sp>
      <p:sp>
        <p:nvSpPr>
          <p:cNvPr id="293" name="Google Shape;293;p44"/>
          <p:cNvSpPr txBox="1"/>
          <p:nvPr>
            <p:ph idx="4294967295" type="subTitle"/>
          </p:nvPr>
        </p:nvSpPr>
        <p:spPr>
          <a:xfrm>
            <a:off x="910425" y="1060312"/>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Omfattende plan</a:t>
            </a:r>
            <a:endParaRPr sz="1300">
              <a:solidFill>
                <a:schemeClr val="dk1"/>
              </a:solidFill>
            </a:endParaRPr>
          </a:p>
        </p:txBody>
      </p:sp>
      <p:sp>
        <p:nvSpPr>
          <p:cNvPr id="294" name="Google Shape;294;p44"/>
          <p:cNvSpPr txBox="1"/>
          <p:nvPr>
            <p:ph idx="4294967295" type="subTitle"/>
          </p:nvPr>
        </p:nvSpPr>
        <p:spPr>
          <a:xfrm>
            <a:off x="910425" y="2301463"/>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Partnerskap</a:t>
            </a:r>
            <a:endParaRPr sz="1300">
              <a:solidFill>
                <a:schemeClr val="dk1"/>
              </a:solidFill>
            </a:endParaRPr>
          </a:p>
        </p:txBody>
      </p:sp>
      <p:sp>
        <p:nvSpPr>
          <p:cNvPr id="295" name="Google Shape;295;p44"/>
          <p:cNvSpPr txBox="1"/>
          <p:nvPr>
            <p:ph idx="4294967295" type="subTitle"/>
          </p:nvPr>
        </p:nvSpPr>
        <p:spPr>
          <a:xfrm>
            <a:off x="910425" y="3542670"/>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Mangfold og inkludering</a:t>
            </a:r>
            <a:endParaRPr sz="1300">
              <a:solidFill>
                <a:schemeClr val="dk1"/>
              </a:solidFill>
            </a:endParaRPr>
          </a:p>
        </p:txBody>
      </p:sp>
      <p:sp>
        <p:nvSpPr>
          <p:cNvPr id="296" name="Google Shape;296;p44"/>
          <p:cNvSpPr txBox="1"/>
          <p:nvPr>
            <p:ph idx="4294967295" type="body"/>
          </p:nvPr>
        </p:nvSpPr>
        <p:spPr>
          <a:xfrm>
            <a:off x="3076819" y="354267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Institusjonen rekrutterte ansatte med ulik bakgrunn og etablerte et mentorprogram for å skape et inkluderende miljø og støtte flyktningstudenter.</a:t>
            </a:r>
            <a:endParaRPr sz="1100">
              <a:solidFill>
                <a:schemeClr val="dk1"/>
              </a:solidFill>
            </a:endParaRPr>
          </a:p>
        </p:txBody>
      </p:sp>
      <p:cxnSp>
        <p:nvCxnSpPr>
          <p:cNvPr id="297" name="Google Shape;297;p44"/>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98" name="Google Shape;298;p44"/>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99" name="Google Shape;299;p44"/>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300" name="Google Shape;300;p44"/>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5"/>
          <p:cNvSpPr txBox="1"/>
          <p:nvPr>
            <p:ph idx="1" type="body"/>
          </p:nvPr>
        </p:nvSpPr>
        <p:spPr>
          <a:xfrm>
            <a:off x="2064350" y="1140000"/>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Institusjonen samarbeidet med lokale hjelpeorganisasjoner for flyktninger for å sette Fatima i kontakt med ytterligere ressurser.</a:t>
            </a:r>
            <a:endParaRPr/>
          </a:p>
        </p:txBody>
      </p:sp>
      <p:sp>
        <p:nvSpPr>
          <p:cNvPr id="306" name="Google Shape;306;p45"/>
          <p:cNvSpPr txBox="1"/>
          <p:nvPr>
            <p:ph idx="2" type="body"/>
          </p:nvPr>
        </p:nvSpPr>
        <p:spPr>
          <a:xfrm>
            <a:off x="2064350" y="23612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Institusjonen samarbeider med bransjeorganisasjoner for å skape praksisplasser for flyktningstudenter.</a:t>
            </a:r>
            <a:endParaRPr/>
          </a:p>
        </p:txBody>
      </p:sp>
      <p:sp>
        <p:nvSpPr>
          <p:cNvPr id="307" name="Google Shape;307;p45"/>
          <p:cNvSpPr txBox="1"/>
          <p:nvPr>
            <p:ph idx="6" type="body"/>
          </p:nvPr>
        </p:nvSpPr>
        <p:spPr>
          <a:xfrm>
            <a:off x="2064350" y="35825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Institusjonen samarbeidet med arbeidsgivere for å skape praksisplasser for flyktningstudenter.</a:t>
            </a:r>
            <a:endParaRPr/>
          </a:p>
        </p:txBody>
      </p:sp>
      <p:sp>
        <p:nvSpPr>
          <p:cNvPr id="308" name="Google Shape;308;p45"/>
          <p:cNvSpPr txBox="1"/>
          <p:nvPr>
            <p:ph idx="3" type="subTitle"/>
          </p:nvPr>
        </p:nvSpPr>
        <p:spPr>
          <a:xfrm>
            <a:off x="457200" y="11401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Samarbeid med organisasjoner</a:t>
            </a:r>
            <a:endParaRPr/>
          </a:p>
        </p:txBody>
      </p:sp>
      <p:sp>
        <p:nvSpPr>
          <p:cNvPr id="309" name="Google Shape;309;p4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Eksempel på case: Partnerskap og samarbeid</a:t>
            </a:r>
            <a:endParaRPr sz="2520"/>
          </a:p>
        </p:txBody>
      </p:sp>
      <p:sp>
        <p:nvSpPr>
          <p:cNvPr id="310" name="Google Shape;310;p45"/>
          <p:cNvSpPr txBox="1"/>
          <p:nvPr>
            <p:ph idx="4" type="subTitle"/>
          </p:nvPr>
        </p:nvSpPr>
        <p:spPr>
          <a:xfrm>
            <a:off x="457200" y="2361338"/>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Partnerskap med industrien</a:t>
            </a:r>
            <a:endParaRPr/>
          </a:p>
        </p:txBody>
      </p:sp>
      <p:sp>
        <p:nvSpPr>
          <p:cNvPr id="311" name="Google Shape;311;p45"/>
          <p:cNvSpPr txBox="1"/>
          <p:nvPr>
            <p:ph idx="5" type="subTitle"/>
          </p:nvPr>
        </p:nvSpPr>
        <p:spPr>
          <a:xfrm>
            <a:off x="457200" y="35826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Partnerskap med arbeidsgivere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6"/>
          <p:cNvSpPr txBox="1"/>
          <p:nvPr>
            <p:ph idx="1" type="body"/>
          </p:nvPr>
        </p:nvSpPr>
        <p:spPr>
          <a:xfrm>
            <a:off x="4572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Fatima, en syrisk flyktning, møtte kulturelle og språklige barrierer.</a:t>
            </a:r>
            <a:endParaRPr/>
          </a:p>
        </p:txBody>
      </p:sp>
      <p:sp>
        <p:nvSpPr>
          <p:cNvPr id="317" name="Google Shape;317;p46"/>
          <p:cNvSpPr txBox="1"/>
          <p:nvPr>
            <p:ph idx="2" type="body"/>
          </p:nvPr>
        </p:nvSpPr>
        <p:spPr>
          <a:xfrm>
            <a:off x="3237075" y="19019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Institusjonen utviklet en plan med språkstøtte, informasjonsmøter, barnepass og økonomisk støtte til flyktningstudenter.</a:t>
            </a:r>
            <a:endParaRPr/>
          </a:p>
        </p:txBody>
      </p:sp>
      <p:sp>
        <p:nvSpPr>
          <p:cNvPr id="318" name="Google Shape;318;p46"/>
          <p:cNvSpPr txBox="1"/>
          <p:nvPr>
            <p:ph idx="3" type="body"/>
          </p:nvPr>
        </p:nvSpPr>
        <p:spPr>
          <a:xfrm>
            <a:off x="60168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Institusjonen rekrutterte et mangfoldig personale, etablerte et mentorprogram og tilbød støtte til språk og akademisk skriving.</a:t>
            </a:r>
            <a:endParaRPr/>
          </a:p>
        </p:txBody>
      </p:sp>
      <p:sp>
        <p:nvSpPr>
          <p:cNvPr id="319" name="Google Shape;319;p46"/>
          <p:cNvSpPr txBox="1"/>
          <p:nvPr>
            <p:ph idx="4" type="subTitle"/>
          </p:nvPr>
        </p:nvSpPr>
        <p:spPr>
          <a:xfrm>
            <a:off x="4572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Bakgrunn</a:t>
            </a:r>
            <a:endParaRPr/>
          </a:p>
        </p:txBody>
      </p:sp>
      <p:sp>
        <p:nvSpPr>
          <p:cNvPr id="320" name="Google Shape;320;p46"/>
          <p:cNvSpPr txBox="1"/>
          <p:nvPr>
            <p:ph idx="5" type="subTitle"/>
          </p:nvPr>
        </p:nvSpPr>
        <p:spPr>
          <a:xfrm>
            <a:off x="32370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Omfattende plan</a:t>
            </a:r>
            <a:endParaRPr/>
          </a:p>
        </p:txBody>
      </p:sp>
      <p:sp>
        <p:nvSpPr>
          <p:cNvPr id="321" name="Google Shape;321;p46"/>
          <p:cNvSpPr txBox="1"/>
          <p:nvPr>
            <p:ph idx="6" type="subTitle"/>
          </p:nvPr>
        </p:nvSpPr>
        <p:spPr>
          <a:xfrm>
            <a:off x="60168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a:t>Mangfold og inkludering</a:t>
            </a:r>
            <a:endParaRPr/>
          </a:p>
        </p:txBody>
      </p:sp>
      <p:sp>
        <p:nvSpPr>
          <p:cNvPr id="322" name="Google Shape;322;p4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Eksempel på case: Mangfold og inkludering</a:t>
            </a:r>
            <a:endParaRPr sz="252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6" name="Shape 326"/>
        <p:cNvGrpSpPr/>
        <p:nvPr/>
      </p:nvGrpSpPr>
      <p:grpSpPr>
        <a:xfrm>
          <a:off x="0" y="0"/>
          <a:ext cx="0" cy="0"/>
          <a:chOff x="0" y="0"/>
          <a:chExt cx="0" cy="0"/>
        </a:xfrm>
      </p:grpSpPr>
      <p:sp>
        <p:nvSpPr>
          <p:cNvPr id="327" name="Google Shape;327;p47"/>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Det var en utfordring for Fatima å finne egnet barnepass.</a:t>
            </a:r>
            <a:endParaRPr>
              <a:solidFill>
                <a:schemeClr val="lt1"/>
              </a:solidFill>
            </a:endParaRPr>
          </a:p>
        </p:txBody>
      </p:sp>
      <p:sp>
        <p:nvSpPr>
          <p:cNvPr id="328" name="Google Shape;328;p47"/>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Hun manglet informasjon om studiemuligheter og stipend for flyktninger.</a:t>
            </a:r>
            <a:endParaRPr>
              <a:solidFill>
                <a:schemeClr val="lt1"/>
              </a:solidFill>
            </a:endParaRPr>
          </a:p>
        </p:txBody>
      </p:sp>
      <p:sp>
        <p:nvSpPr>
          <p:cNvPr id="329" name="Google Shape;329;p47"/>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Fatima møtte kulturelle og språklige barrierer når hun skulle forstå det norske høyere utdanningssystemet.</a:t>
            </a:r>
            <a:endParaRPr sz="1400">
              <a:solidFill>
                <a:schemeClr val="lt1"/>
              </a:solidFill>
            </a:endParaRPr>
          </a:p>
        </p:txBody>
      </p:sp>
      <p:sp>
        <p:nvSpPr>
          <p:cNvPr id="330" name="Google Shape;330;p4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Reisen til Fatima</a:t>
            </a:r>
            <a:endParaRPr sz="2520">
              <a:solidFill>
                <a:schemeClr val="dk1"/>
              </a:solidFill>
            </a:endParaRPr>
          </a:p>
        </p:txBody>
      </p:sp>
      <p:cxnSp>
        <p:nvCxnSpPr>
          <p:cNvPr id="331" name="Google Shape;331;p47"/>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332" name="Google Shape;332;p47"/>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333" name="Google Shape;333;p47"/>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48"/>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339" name="Google Shape;339;p48"/>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340" name="Google Shape;340;p48"/>
          <p:cNvSpPr txBox="1"/>
          <p:nvPr/>
        </p:nvSpPr>
        <p:spPr>
          <a:xfrm>
            <a:off x="1154250" y="3014975"/>
            <a:ext cx="6835500" cy="14700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Clr>
                <a:schemeClr val="lt1"/>
              </a:buClr>
              <a:buSzPts val="1100"/>
              <a:buFont typeface="Arial"/>
              <a:buNone/>
            </a:pPr>
            <a:r>
              <a:rPr b="1" lang="en" sz="1050">
                <a:solidFill>
                  <a:srgbClr val="434343"/>
                </a:solidFill>
                <a:latin typeface="Inter"/>
                <a:ea typeface="Inter"/>
                <a:cs typeface="Inter"/>
                <a:sym typeface="Inter"/>
              </a:rPr>
              <a:t>Ansvarsfraskrivelse</a:t>
            </a:r>
            <a:endParaRPr b="1" sz="1050">
              <a:solidFill>
                <a:srgbClr val="434343"/>
              </a:solidFill>
              <a:latin typeface="Inter"/>
              <a:ea typeface="Inter"/>
              <a:cs typeface="Inter"/>
              <a:sym typeface="Inter"/>
            </a:endParaRPr>
          </a:p>
          <a:p>
            <a:pPr indent="0" lvl="0" marL="457200" rtl="0" algn="ctr">
              <a:spcBef>
                <a:spcPts val="800"/>
              </a:spcBef>
              <a:spcAft>
                <a:spcPts val="0"/>
              </a:spcAft>
              <a:buClr>
                <a:schemeClr val="lt1"/>
              </a:buClr>
              <a:buSzPts val="1100"/>
              <a:buFont typeface="Arial"/>
              <a:buNone/>
            </a:pPr>
            <a:r>
              <a:rPr lang="en" sz="1050">
                <a:solidFill>
                  <a:srgbClr val="434343"/>
                </a:solidFill>
                <a:latin typeface="Inter"/>
                <a:ea typeface="Inter"/>
                <a:cs typeface="Inter"/>
                <a:sym typeface="Inter"/>
              </a:rPr>
              <a:t>Dette prosjektet er finansiert med støtte fra Europakommisjonen. Innholdet på dette nettstedet representerer kun forfatternes synspunkter og er deres eget ansvar. Kommisjonen er ikke ansvarlig for eventuell bruk av informasjonen som finnes der.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Dagsorden</a:t>
            </a:r>
            <a:endParaRPr sz="2520">
              <a:latin typeface="Hanken Grotesk SemiBold"/>
              <a:ea typeface="Hanken Grotesk SemiBold"/>
              <a:cs typeface="Hanken Grotesk SemiBold"/>
              <a:sym typeface="Hanken Grotesk SemiBold"/>
            </a:endParaRPr>
          </a:p>
        </p:txBody>
      </p:sp>
      <p:sp>
        <p:nvSpPr>
          <p:cNvPr id="182" name="Google Shape;182;p34"/>
          <p:cNvSpPr txBox="1"/>
          <p:nvPr>
            <p:ph idx="1" type="body"/>
          </p:nvPr>
        </p:nvSpPr>
        <p:spPr>
          <a:xfrm>
            <a:off x="457200" y="10177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Innledning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Bakgrunn for utfordringen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Barrierer og anbefalinger til handling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Anbefalinger til fagpersoner i høyere utdanning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Anbefalinger til beslutningstakere i høyere utdanning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Anbefalinger til beslutningstakere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Anbefalinger til andre interessenter</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Trinnvis implementering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Synlig fremgang for å oppnå</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Eksempel på saksinnledning</a:t>
            </a:r>
            <a:endParaRPr>
              <a:latin typeface="Inter"/>
              <a:ea typeface="Inter"/>
              <a:cs typeface="Inter"/>
              <a:sym typeface="Inter"/>
            </a:endParaRPr>
          </a:p>
        </p:txBody>
      </p:sp>
      <p:sp>
        <p:nvSpPr>
          <p:cNvPr id="183" name="Google Shape;183;p34"/>
          <p:cNvSpPr txBox="1"/>
          <p:nvPr>
            <p:ph idx="1" type="body"/>
          </p:nvPr>
        </p:nvSpPr>
        <p:spPr>
          <a:xfrm>
            <a:off x="4572000" y="1017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Eksempelcase: Behovsvurdering og datainnsamling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Eksempel på case: Plan og ressursallokering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Eksempel på case: Partnerskap og samarbeid</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Eksempel på case: Mangfold og inkludering</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Reisen til Fatima</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aphicFrame>
        <p:nvGraphicFramePr>
          <p:cNvPr id="188" name="Google Shape;188;p35"/>
          <p:cNvGraphicFramePr/>
          <p:nvPr/>
        </p:nvGraphicFramePr>
        <p:xfrm>
          <a:off x="457200" y="1216275"/>
          <a:ext cx="3000000" cy="3000000"/>
        </p:xfrm>
        <a:graphic>
          <a:graphicData uri="http://schemas.openxmlformats.org/drawingml/2006/table">
            <a:tbl>
              <a:tblPr>
                <a:noFill/>
                <a:tableStyleId>{2F635041-7ED8-436F-877A-8F01D46C3ABB}</a:tableStyleId>
              </a:tblPr>
              <a:tblGrid>
                <a:gridCol w="2077375"/>
                <a:gridCol w="6152225"/>
              </a:tblGrid>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bl>
          </a:graphicData>
        </a:graphic>
      </p:graphicFrame>
      <p:sp>
        <p:nvSpPr>
          <p:cNvPr id="189" name="Google Shape;189;p3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Innledning</a:t>
            </a:r>
            <a:endParaRPr sz="2520"/>
          </a:p>
        </p:txBody>
      </p:sp>
      <p:sp>
        <p:nvSpPr>
          <p:cNvPr id="190" name="Google Shape;190;p35"/>
          <p:cNvSpPr txBox="1"/>
          <p:nvPr>
            <p:ph idx="4294967295" type="body"/>
          </p:nvPr>
        </p:nvSpPr>
        <p:spPr>
          <a:xfrm>
            <a:off x="2749850" y="1292400"/>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Temaet for denne presentasjonen er flyktningers/innvandreres problemer med å få tilgang til høyere utdanning.</a:t>
            </a:r>
            <a:endParaRPr sz="1400">
              <a:solidFill>
                <a:schemeClr val="dk2"/>
              </a:solidFill>
            </a:endParaRPr>
          </a:p>
        </p:txBody>
      </p:sp>
      <p:sp>
        <p:nvSpPr>
          <p:cNvPr id="191" name="Google Shape;191;p35"/>
          <p:cNvSpPr txBox="1"/>
          <p:nvPr>
            <p:ph idx="4294967295" type="body"/>
          </p:nvPr>
        </p:nvSpPr>
        <p:spPr>
          <a:xfrm>
            <a:off x="2749850" y="2399379"/>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Tilgang til høyere utdanning er avgjørende for at flyktninger og innvandrere skal kunne gjenoppbygge livene sine og bidra til vertslandet.</a:t>
            </a:r>
            <a:endParaRPr sz="1400">
              <a:solidFill>
                <a:schemeClr val="dk2"/>
              </a:solidFill>
            </a:endParaRPr>
          </a:p>
        </p:txBody>
      </p:sp>
      <p:sp>
        <p:nvSpPr>
          <p:cNvPr id="192" name="Google Shape;192;p35"/>
          <p:cNvSpPr txBox="1"/>
          <p:nvPr>
            <p:ph idx="4294967295" type="subTitle"/>
          </p:nvPr>
        </p:nvSpPr>
        <p:spPr>
          <a:xfrm>
            <a:off x="457200" y="12925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Oversikt over emnet</a:t>
            </a:r>
            <a:endParaRPr sz="1400">
              <a:solidFill>
                <a:schemeClr val="dk2"/>
              </a:solidFill>
            </a:endParaRPr>
          </a:p>
        </p:txBody>
      </p:sp>
      <p:sp>
        <p:nvSpPr>
          <p:cNvPr id="193" name="Google Shape;193;p35"/>
          <p:cNvSpPr txBox="1"/>
          <p:nvPr>
            <p:ph idx="4294967295" type="subTitle"/>
          </p:nvPr>
        </p:nvSpPr>
        <p:spPr>
          <a:xfrm>
            <a:off x="457200" y="2399425"/>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Temaets betydning</a:t>
            </a:r>
            <a:endParaRPr sz="1400">
              <a:solidFill>
                <a:schemeClr val="dk2"/>
              </a:solidFill>
            </a:endParaRPr>
          </a:p>
        </p:txBody>
      </p:sp>
      <p:sp>
        <p:nvSpPr>
          <p:cNvPr id="194" name="Google Shape;194;p35"/>
          <p:cNvSpPr txBox="1"/>
          <p:nvPr>
            <p:ph idx="4294967295" type="subTitle"/>
          </p:nvPr>
        </p:nvSpPr>
        <p:spPr>
          <a:xfrm>
            <a:off x="457200" y="3506400"/>
            <a:ext cx="1828800" cy="986100"/>
          </a:xfrm>
          <a:prstGeom prst="rect">
            <a:avLst/>
          </a:prstGeom>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400">
                <a:solidFill>
                  <a:schemeClr val="dk2"/>
                </a:solidFill>
              </a:rPr>
              <a:t>Presentasjonsstruktur</a:t>
            </a:r>
            <a:endParaRPr sz="1400">
              <a:solidFill>
                <a:schemeClr val="dk2"/>
              </a:solidFill>
            </a:endParaRPr>
          </a:p>
        </p:txBody>
      </p:sp>
      <p:sp>
        <p:nvSpPr>
          <p:cNvPr id="195" name="Google Shape;195;p35"/>
          <p:cNvSpPr txBox="1"/>
          <p:nvPr>
            <p:ph idx="4294967295" type="body"/>
          </p:nvPr>
        </p:nvSpPr>
        <p:spPr>
          <a:xfrm>
            <a:off x="2749850" y="3506396"/>
            <a:ext cx="50238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200"/>
              </a:spcAft>
              <a:buNone/>
            </a:pPr>
            <a:r>
              <a:rPr lang="en" sz="1400">
                <a:solidFill>
                  <a:schemeClr val="dk2"/>
                </a:solidFill>
              </a:rPr>
              <a:t>Presentasjonen vil ta for seg bakgrunnen for utfordringen, hindringer og anbefalinger, trinnvis implementering, god praksis og et eksempelcase.</a:t>
            </a:r>
            <a:endParaRPr sz="14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Barrierer og anbefalinger til handling</a:t>
            </a:r>
            <a:endParaRPr sz="2520"/>
          </a:p>
        </p:txBody>
      </p:sp>
      <p:sp>
        <p:nvSpPr>
          <p:cNvPr id="201" name="Google Shape;201;p36"/>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Språkbarrierer</a:t>
            </a:r>
            <a:endParaRPr sz="1100"/>
          </a:p>
          <a:p>
            <a:pPr indent="-241300" lvl="0" marL="342900" rtl="0" algn="l">
              <a:spcBef>
                <a:spcPts val="1000"/>
              </a:spcBef>
              <a:spcAft>
                <a:spcPts val="0"/>
              </a:spcAft>
              <a:buClr>
                <a:schemeClr val="dk1"/>
              </a:buClr>
              <a:buSzPts val="1100"/>
              <a:buChar char="●"/>
            </a:pPr>
            <a:r>
              <a:rPr lang="en" sz="1100"/>
              <a:t>Økonomiske barrierer</a:t>
            </a:r>
            <a:endParaRPr sz="1100"/>
          </a:p>
          <a:p>
            <a:pPr indent="-241300" lvl="0" marL="342900" rtl="0" algn="l">
              <a:spcBef>
                <a:spcPts val="1000"/>
              </a:spcBef>
              <a:spcAft>
                <a:spcPts val="0"/>
              </a:spcAft>
              <a:buClr>
                <a:schemeClr val="dk1"/>
              </a:buClr>
              <a:buSzPts val="1100"/>
              <a:buChar char="●"/>
            </a:pPr>
            <a:r>
              <a:rPr lang="en" sz="1100"/>
              <a:t>Manglende anerkjennelse av realkompetanse og kvalifikasjoner</a:t>
            </a:r>
            <a:endParaRPr sz="1100"/>
          </a:p>
          <a:p>
            <a:pPr indent="-241300" lvl="0" marL="342900" rtl="0" algn="l">
              <a:spcBef>
                <a:spcPts val="1000"/>
              </a:spcBef>
              <a:spcAft>
                <a:spcPts val="1000"/>
              </a:spcAft>
              <a:buClr>
                <a:schemeClr val="dk1"/>
              </a:buClr>
              <a:buSzPts val="1100"/>
              <a:buChar char="●"/>
            </a:pPr>
            <a:r>
              <a:rPr lang="en" sz="1100"/>
              <a:t>Kulturelle forskjeller</a:t>
            </a:r>
            <a:endParaRPr sz="1100"/>
          </a:p>
        </p:txBody>
      </p:sp>
      <p:sp>
        <p:nvSpPr>
          <p:cNvPr id="202" name="Google Shape;202;p36"/>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Tilby ytterligere opplæring og støtte til fagpersoner i høyere utdanning</a:t>
            </a:r>
            <a:endParaRPr sz="1100"/>
          </a:p>
          <a:p>
            <a:pPr indent="-241300" lvl="0" marL="342900" marR="0" rtl="0" algn="l">
              <a:lnSpc>
                <a:spcPct val="115000"/>
              </a:lnSpc>
              <a:spcBef>
                <a:spcPts val="1000"/>
              </a:spcBef>
              <a:spcAft>
                <a:spcPts val="0"/>
              </a:spcAft>
              <a:buClr>
                <a:schemeClr val="dk1"/>
              </a:buClr>
              <a:buSzPts val="1100"/>
              <a:buChar char="●"/>
            </a:pPr>
            <a:r>
              <a:rPr lang="en" sz="1100"/>
              <a:t>Oppmuntre til kollegaveiledning og støttenettverk</a:t>
            </a:r>
            <a:endParaRPr sz="1100"/>
          </a:p>
          <a:p>
            <a:pPr indent="-241300" lvl="0" marL="342900" marR="0" rtl="0" algn="l">
              <a:lnSpc>
                <a:spcPct val="115000"/>
              </a:lnSpc>
              <a:spcBef>
                <a:spcPts val="1000"/>
              </a:spcBef>
              <a:spcAft>
                <a:spcPts val="0"/>
              </a:spcAft>
              <a:buClr>
                <a:schemeClr val="dk1"/>
              </a:buClr>
              <a:buSzPts val="1100"/>
              <a:buChar char="●"/>
            </a:pPr>
            <a:r>
              <a:rPr lang="en" sz="1100"/>
              <a:t>Tilby målrettet støtte til språkopplæring og akademisk skriving</a:t>
            </a:r>
            <a:endParaRPr sz="1100"/>
          </a:p>
          <a:p>
            <a:pPr indent="-241300" lvl="0" marL="342900" marR="0" rtl="0" algn="l">
              <a:lnSpc>
                <a:spcPct val="115000"/>
              </a:lnSpc>
              <a:spcBef>
                <a:spcPts val="1000"/>
              </a:spcBef>
              <a:spcAft>
                <a:spcPts val="1000"/>
              </a:spcAft>
              <a:buClr>
                <a:schemeClr val="dk1"/>
              </a:buClr>
              <a:buSzPts val="1100"/>
              <a:buChar char="●"/>
            </a:pPr>
            <a:r>
              <a:rPr lang="en" sz="1100"/>
              <a:t>Utvikle alternative vurderingsmetoder</a:t>
            </a:r>
            <a:endParaRPr sz="1100"/>
          </a:p>
        </p:txBody>
      </p:sp>
      <p:sp>
        <p:nvSpPr>
          <p:cNvPr id="203" name="Google Shape;203;p36"/>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Barrierer</a:t>
            </a:r>
            <a:endParaRPr sz="1400">
              <a:solidFill>
                <a:schemeClr val="lt1"/>
              </a:solidFill>
            </a:endParaRPr>
          </a:p>
        </p:txBody>
      </p:sp>
      <p:sp>
        <p:nvSpPr>
          <p:cNvPr id="204" name="Google Shape;204;p36"/>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Anbefalinger</a:t>
            </a:r>
            <a:endParaRPr sz="1400">
              <a:solidFill>
                <a:schemeClr val="lt1"/>
              </a:solidFill>
            </a:endParaRPr>
          </a:p>
        </p:txBody>
      </p:sp>
      <p:cxnSp>
        <p:nvCxnSpPr>
          <p:cNvPr id="205" name="Google Shape;205;p36"/>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cxnSp>
        <p:nvCxnSpPr>
          <p:cNvPr id="206" name="Google Shape;206;p36"/>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207" name="Google Shape;207;p36"/>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6"/>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p37"/>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 </a:t>
            </a:r>
            <a:endParaRPr>
              <a:solidFill>
                <a:schemeClr val="lt1"/>
              </a:solidFill>
            </a:endParaRPr>
          </a:p>
        </p:txBody>
      </p:sp>
      <p:sp>
        <p:nvSpPr>
          <p:cNvPr id="214" name="Google Shape;214;p37"/>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Oppmuntre til kollegaveiledning og støttenettverk for å hjelpe flyktninger og innvandrere med å finne seg til rette i høyere utdanning.</a:t>
            </a:r>
            <a:endParaRPr>
              <a:solidFill>
                <a:schemeClr val="lt1"/>
              </a:solidFill>
            </a:endParaRPr>
          </a:p>
        </p:txBody>
      </p:sp>
      <p:sp>
        <p:nvSpPr>
          <p:cNvPr id="215" name="Google Shape;215;p37"/>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Tilby ytterligere opplæring og støtte til fagpersoner i høyere utdanning for å bedre forstå flyktningers og innvandreres behov og utfordringer.</a:t>
            </a:r>
            <a:endParaRPr sz="1400">
              <a:solidFill>
                <a:schemeClr val="lt1"/>
              </a:solidFill>
            </a:endParaRPr>
          </a:p>
        </p:txBody>
      </p:sp>
      <p:sp>
        <p:nvSpPr>
          <p:cNvPr id="216" name="Google Shape;216;p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Anbefalinger til fagpersoner i høyere utdanning</a:t>
            </a:r>
            <a:endParaRPr sz="2520">
              <a:solidFill>
                <a:schemeClr val="dk1"/>
              </a:solidFill>
            </a:endParaRPr>
          </a:p>
        </p:txBody>
      </p:sp>
      <p:cxnSp>
        <p:nvCxnSpPr>
          <p:cNvPr id="217" name="Google Shape;217;p37"/>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18" name="Google Shape;218;p37"/>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19" name="Google Shape;219;p37"/>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8"/>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Etablere retningslinjer som anerkjenner og godskriver tidligere kvalifikasjoner og arbeidserfaring som er oppnådd utenfor landet der lærestedet ligger.</a:t>
            </a:r>
            <a:endParaRPr/>
          </a:p>
        </p:txBody>
      </p:sp>
      <p:sp>
        <p:nvSpPr>
          <p:cNvPr id="225" name="Google Shape;225;p38"/>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Utvikle alternative vurderingsmetoder som kan anerkjenne realkompetanse og erfaring som er oppnådd utenfor landet der lærestedet ligger.</a:t>
            </a:r>
            <a:endParaRPr/>
          </a:p>
        </p:txBody>
      </p:sp>
      <p:sp>
        <p:nvSpPr>
          <p:cNvPr id="226" name="Google Shape;226;p38"/>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Tilby målrettet støtte til språkopplæring og akademiske skriveferdigheter for å hjelpe flyktninger og innvandrere med å oppfylle språkkravene for høyere utdanning.</a:t>
            </a:r>
            <a:endParaRPr sz="1400"/>
          </a:p>
        </p:txBody>
      </p:sp>
      <p:sp>
        <p:nvSpPr>
          <p:cNvPr id="227" name="Google Shape;227;p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Anbefalinger til beslutningstakere i høyere utdanning</a:t>
            </a:r>
            <a:endParaRPr sz="252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1" name="Shape 231"/>
        <p:cNvGrpSpPr/>
        <p:nvPr/>
      </p:nvGrpSpPr>
      <p:grpSpPr>
        <a:xfrm>
          <a:off x="0" y="0"/>
          <a:ext cx="0" cy="0"/>
          <a:chOff x="0" y="0"/>
          <a:chExt cx="0" cy="0"/>
        </a:xfrm>
      </p:grpSpPr>
      <p:sp>
        <p:nvSpPr>
          <p:cNvPr id="232" name="Google Shape;232;p39"/>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Samarbeide med beslutningstakere for å fremme en politikk som anerkjenner og støtter flyktningers og innvandreres utdannings- og yrkesønsker.</a:t>
            </a:r>
            <a:endParaRPr>
              <a:solidFill>
                <a:schemeClr val="lt1"/>
              </a:solidFill>
            </a:endParaRPr>
          </a:p>
        </p:txBody>
      </p:sp>
      <p:sp>
        <p:nvSpPr>
          <p:cNvPr id="233" name="Google Shape;233;p39"/>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Utvikle partnerskap og samarbeid mellom høyere utdanningsinstitusjoner og støtteorganisasjoner for flyktninger for å forbedre tilgangen til informasjon og ressurser.</a:t>
            </a:r>
            <a:endParaRPr>
              <a:solidFill>
                <a:schemeClr val="lt1"/>
              </a:solidFill>
            </a:endParaRPr>
          </a:p>
        </p:txBody>
      </p:sp>
      <p:sp>
        <p:nvSpPr>
          <p:cNvPr id="234" name="Google Shape;234;p39"/>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Samarbeid med nasjonale og internasjonale organisasjoner for å dele beste praksis og ressurser.</a:t>
            </a:r>
            <a:endParaRPr sz="1400">
              <a:solidFill>
                <a:schemeClr val="lt1"/>
              </a:solidFill>
            </a:endParaRPr>
          </a:p>
        </p:txBody>
      </p:sp>
      <p:sp>
        <p:nvSpPr>
          <p:cNvPr id="235" name="Google Shape;235;p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Anbefalinger til beslutningstakere</a:t>
            </a:r>
            <a:endParaRPr sz="2520">
              <a:solidFill>
                <a:schemeClr val="dk1"/>
              </a:solidFill>
            </a:endParaRPr>
          </a:p>
        </p:txBody>
      </p:sp>
      <p:cxnSp>
        <p:nvCxnSpPr>
          <p:cNvPr id="236" name="Google Shape;236;p39"/>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37" name="Google Shape;237;p39"/>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38" name="Google Shape;238;p39"/>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40"/>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Etablere partnerskap med arbeidsgivere og bransjeorganisasjoner for å skape muligheter for arbeidserfaring og praksisplasser for flyktninger og innvandrere.</a:t>
            </a:r>
            <a:endParaRPr>
              <a:solidFill>
                <a:schemeClr val="lt1"/>
              </a:solidFill>
            </a:endParaRPr>
          </a:p>
        </p:txBody>
      </p:sp>
      <p:sp>
        <p:nvSpPr>
          <p:cNvPr id="244" name="Google Shape;244;p40"/>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Fremme en kultur preget av respekt og forståelse for flyktninger og innvandrere i høyere utdanningsinstitusjoner.</a:t>
            </a:r>
            <a:endParaRPr>
              <a:solidFill>
                <a:schemeClr val="lt1"/>
              </a:solidFill>
            </a:endParaRPr>
          </a:p>
        </p:txBody>
      </p:sp>
      <p:sp>
        <p:nvSpPr>
          <p:cNvPr id="245" name="Google Shape;245;p40"/>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Sørge for at informasjon og kommunikasjon om høyere utdanning er tilgjengelig og gis på flere språk.</a:t>
            </a:r>
            <a:endParaRPr sz="1400">
              <a:solidFill>
                <a:schemeClr val="lt1"/>
              </a:solidFill>
            </a:endParaRPr>
          </a:p>
        </p:txBody>
      </p:sp>
      <p:sp>
        <p:nvSpPr>
          <p:cNvPr id="246" name="Google Shape;246;p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Anbefalinger til andre interessenter</a:t>
            </a:r>
            <a:endParaRPr sz="2520">
              <a:solidFill>
                <a:schemeClr val="dk1"/>
              </a:solidFill>
            </a:endParaRPr>
          </a:p>
        </p:txBody>
      </p:sp>
      <p:cxnSp>
        <p:nvCxnSpPr>
          <p:cNvPr id="247" name="Google Shape;247;p40"/>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48" name="Google Shape;248;p40"/>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49" name="Google Shape;249;p40"/>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Trinnvis implementering</a:t>
            </a:r>
            <a:endParaRPr sz="2520"/>
          </a:p>
        </p:txBody>
      </p:sp>
      <p:sp>
        <p:nvSpPr>
          <p:cNvPr id="255" name="Google Shape;255;p41"/>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Etablere partnerskap med støtteorganisasjoner for flyktninger, arbeidsgivere, bransjeorganisasjoner, beslutningstakere og andre interessenter for å skape en koordinert og samarbeidsorientert tilnærming.</a:t>
            </a:r>
            <a:endParaRPr/>
          </a:p>
        </p:txBody>
      </p:sp>
      <p:sp>
        <p:nvSpPr>
          <p:cNvPr id="256" name="Google Shape;256;p41"/>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Utvikle en omfattende plan for implementering av anbefalingene, inkludert tidsfrister og ressursallokering.</a:t>
            </a:r>
            <a:endParaRPr/>
          </a:p>
        </p:txBody>
      </p:sp>
      <p:sp>
        <p:nvSpPr>
          <p:cNvPr id="257" name="Google Shape;257;p41"/>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Gjennomføre en behovsvurdering og samle inn data om flyktningers og innvandreres spesifikke behov og utfordringer når det gjelder tilgang til høyere utdanning.</a:t>
            </a:r>
            <a:endParaRPr sz="1400"/>
          </a:p>
        </p:txBody>
      </p:sp>
      <p:cxnSp>
        <p:nvCxnSpPr>
          <p:cNvPr id="258" name="Google Shape;258;p41"/>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259" name="Google Shape;259;p41"/>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