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8" r:id="rId5"/>
    <p:sldMasterId id="214748367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Lst>
  <p:sldSz cy="5143500" cx="9144000"/>
  <p:notesSz cx="6858000" cy="9144000"/>
  <p:embeddedFontLst>
    <p:embeddedFont>
      <p:font typeface="Hanken Grotesk"/>
      <p:regular r:id="rId24"/>
      <p:bold r:id="rId25"/>
      <p:italic r:id="rId26"/>
      <p:boldItalic r:id="rId27"/>
    </p:embeddedFont>
    <p:embeddedFont>
      <p:font typeface="Hanken Grotesk SemiBold"/>
      <p:regular r:id="rId28"/>
      <p:bold r:id="rId29"/>
      <p:italic r:id="rId30"/>
      <p:boldItalic r:id="rId31"/>
    </p:embeddedFont>
    <p:embeddedFont>
      <p:font typeface="Inter"/>
      <p:regular r:id="rId32"/>
      <p:bold r:id="rId33"/>
    </p:embeddedFont>
    <p:embeddedFont>
      <p:font typeface="Hanken Grotesk Light"/>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A8CD0A6-60E2-4E41-85E7-9A3062552482}">
  <a:tblStyle styleId="{7A8CD0A6-60E2-4E41-85E7-9A306255248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font" Target="fonts/HankenGrotesk-regular.fntdata"/><Relationship Id="rId23" Type="http://schemas.openxmlformats.org/officeDocument/2006/relationships/slide" Target="slides/slide16.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font" Target="fonts/HankenGrotesk-italic.fntdata"/><Relationship Id="rId25" Type="http://schemas.openxmlformats.org/officeDocument/2006/relationships/font" Target="fonts/HankenGrotesk-bold.fntdata"/><Relationship Id="rId28" Type="http://schemas.openxmlformats.org/officeDocument/2006/relationships/font" Target="fonts/HankenGroteskSemiBold-regular.fntdata"/><Relationship Id="rId27" Type="http://schemas.openxmlformats.org/officeDocument/2006/relationships/font" Target="fonts/HankenGrotesk-bold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HankenGroteskSemiBold-bold.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HankenGroteskSemiBold-boldItalic.fntdata"/><Relationship Id="rId30" Type="http://schemas.openxmlformats.org/officeDocument/2006/relationships/font" Target="fonts/HankenGroteskSemiBold-italic.fntdata"/><Relationship Id="rId11" Type="http://schemas.openxmlformats.org/officeDocument/2006/relationships/slide" Target="slides/slide4.xml"/><Relationship Id="rId33" Type="http://schemas.openxmlformats.org/officeDocument/2006/relationships/font" Target="fonts/Inter-bold.fntdata"/><Relationship Id="rId10" Type="http://schemas.openxmlformats.org/officeDocument/2006/relationships/slide" Target="slides/slide3.xml"/><Relationship Id="rId32" Type="http://schemas.openxmlformats.org/officeDocument/2006/relationships/font" Target="fonts/Inter-regular.fntdata"/><Relationship Id="rId13" Type="http://schemas.openxmlformats.org/officeDocument/2006/relationships/slide" Target="slides/slide6.xml"/><Relationship Id="rId35" Type="http://schemas.openxmlformats.org/officeDocument/2006/relationships/font" Target="fonts/HankenGroteskLight-bold.fntdata"/><Relationship Id="rId12" Type="http://schemas.openxmlformats.org/officeDocument/2006/relationships/slide" Target="slides/slide5.xml"/><Relationship Id="rId34" Type="http://schemas.openxmlformats.org/officeDocument/2006/relationships/font" Target="fonts/HankenGroteskLight-regular.fntdata"/><Relationship Id="rId15" Type="http://schemas.openxmlformats.org/officeDocument/2006/relationships/slide" Target="slides/slide8.xml"/><Relationship Id="rId37" Type="http://schemas.openxmlformats.org/officeDocument/2006/relationships/font" Target="fonts/HankenGroteskLight-boldItalic.fntdata"/><Relationship Id="rId14" Type="http://schemas.openxmlformats.org/officeDocument/2006/relationships/slide" Target="slides/slide7.xml"/><Relationship Id="rId36" Type="http://schemas.openxmlformats.org/officeDocument/2006/relationships/font" Target="fonts/HankenGroteskLight-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SLIDES_API27141575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SLIDES_API27141575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SLIDES_API271415758_1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SLIDES_API271415758_1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SLIDES_API271415758_13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SLIDES_API271415758_1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SLIDES_API271415758_14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SLIDES_API271415758_14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SLIDES_API271415758_15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SLIDES_API271415758_1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SLIDES_API271415758_17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SLIDES_API271415758_17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SLIDES_API271415758_18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SLIDES_API271415758_18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f50cfc1de9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1f50cfc1de9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SLIDES_API271415758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SLIDES_API271415758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SLIDES_API271415758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SLIDES_API271415758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SLIDES_API271415758_3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SLIDES_API271415758_3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SLIDES_API271415758_5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SLIDES_API271415758_5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SLIDES_API271415758_6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SLIDES_API271415758_6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SLIDES_API271415758_7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SLIDES_API271415758_7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SLIDES_API271415758_9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SLIDES_API271415758_9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SLIDES_API271415758_10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SLIDES_API271415758_10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blipFill>
          <a:blip r:embed="rId2">
            <a:alphaModFix/>
          </a:blip>
          <a:stretch>
            <a:fillRect/>
          </a:stretch>
        </a:blipFill>
      </p:bgPr>
    </p:bg>
    <p:spTree>
      <p:nvGrpSpPr>
        <p:cNvPr id="54" name="Shape 54"/>
        <p:cNvGrpSpPr/>
        <p:nvPr/>
      </p:nvGrpSpPr>
      <p:grpSpPr>
        <a:xfrm>
          <a:off x="0" y="0"/>
          <a:ext cx="0" cy="0"/>
          <a:chOff x="0" y="0"/>
          <a:chExt cx="0" cy="0"/>
        </a:xfrm>
      </p:grpSpPr>
      <p:sp>
        <p:nvSpPr>
          <p:cNvPr id="55" name="Google Shape;55;p14"/>
          <p:cNvSpPr txBox="1"/>
          <p:nvPr>
            <p:ph type="ctrTitle"/>
          </p:nvPr>
        </p:nvSpPr>
        <p:spPr>
          <a:xfrm>
            <a:off x="1029150" y="1563750"/>
            <a:ext cx="5715000" cy="2016000"/>
          </a:xfrm>
          <a:prstGeom prst="rect">
            <a:avLst/>
          </a:prstGeom>
        </p:spPr>
        <p:txBody>
          <a:bodyPr anchorCtr="0" anchor="ctr" bIns="91425" lIns="91425" spcFirstLastPara="1" rIns="91425" wrap="square" tIns="91425">
            <a:normAutofit/>
          </a:bodyPr>
          <a:lstStyle>
            <a:lvl1pPr lvl="0">
              <a:spcBef>
                <a:spcPts val="0"/>
              </a:spcBef>
              <a:spcAft>
                <a:spcPts val="0"/>
              </a:spcAft>
              <a:buSzPts val="4000"/>
              <a:buFont typeface="Hanken Grotesk"/>
              <a:buNone/>
              <a:defRPr b="1" sz="4000">
                <a:latin typeface="Hanken Grotesk"/>
                <a:ea typeface="Hanken Grotesk"/>
                <a:cs typeface="Hanken Grotesk"/>
                <a:sym typeface="Hanken Grotesk"/>
              </a:defRPr>
            </a:lvl1pPr>
            <a:lvl2pPr lvl="1" algn="ctr">
              <a:spcBef>
                <a:spcPts val="0"/>
              </a:spcBef>
              <a:spcAft>
                <a:spcPts val="0"/>
              </a:spcAft>
              <a:buSzPts val="4000"/>
              <a:buFont typeface="Hanken Grotesk"/>
              <a:buNone/>
              <a:defRPr b="1" sz="4000">
                <a:latin typeface="Hanken Grotesk"/>
                <a:ea typeface="Hanken Grotesk"/>
                <a:cs typeface="Hanken Grotesk"/>
                <a:sym typeface="Hanken Grotesk"/>
              </a:defRPr>
            </a:lvl2pPr>
            <a:lvl3pPr lvl="2" algn="ctr">
              <a:spcBef>
                <a:spcPts val="0"/>
              </a:spcBef>
              <a:spcAft>
                <a:spcPts val="0"/>
              </a:spcAft>
              <a:buSzPts val="4000"/>
              <a:buFont typeface="Hanken Grotesk"/>
              <a:buNone/>
              <a:defRPr b="1" sz="4000">
                <a:latin typeface="Hanken Grotesk"/>
                <a:ea typeface="Hanken Grotesk"/>
                <a:cs typeface="Hanken Grotesk"/>
                <a:sym typeface="Hanken Grotesk"/>
              </a:defRPr>
            </a:lvl3pPr>
            <a:lvl4pPr lvl="3" algn="ctr">
              <a:spcBef>
                <a:spcPts val="0"/>
              </a:spcBef>
              <a:spcAft>
                <a:spcPts val="0"/>
              </a:spcAft>
              <a:buSzPts val="4000"/>
              <a:buFont typeface="Hanken Grotesk"/>
              <a:buNone/>
              <a:defRPr b="1" sz="4000">
                <a:latin typeface="Hanken Grotesk"/>
                <a:ea typeface="Hanken Grotesk"/>
                <a:cs typeface="Hanken Grotesk"/>
                <a:sym typeface="Hanken Grotesk"/>
              </a:defRPr>
            </a:lvl4pPr>
            <a:lvl5pPr lvl="4" algn="ctr">
              <a:spcBef>
                <a:spcPts val="0"/>
              </a:spcBef>
              <a:spcAft>
                <a:spcPts val="0"/>
              </a:spcAft>
              <a:buSzPts val="4000"/>
              <a:buFont typeface="Hanken Grotesk"/>
              <a:buNone/>
              <a:defRPr b="1" sz="4000">
                <a:latin typeface="Hanken Grotesk"/>
                <a:ea typeface="Hanken Grotesk"/>
                <a:cs typeface="Hanken Grotesk"/>
                <a:sym typeface="Hanken Grotesk"/>
              </a:defRPr>
            </a:lvl5pPr>
            <a:lvl6pPr lvl="5" algn="ctr">
              <a:spcBef>
                <a:spcPts val="0"/>
              </a:spcBef>
              <a:spcAft>
                <a:spcPts val="0"/>
              </a:spcAft>
              <a:buSzPts val="4000"/>
              <a:buFont typeface="Hanken Grotesk"/>
              <a:buNone/>
              <a:defRPr b="1" sz="4000">
                <a:latin typeface="Hanken Grotesk"/>
                <a:ea typeface="Hanken Grotesk"/>
                <a:cs typeface="Hanken Grotesk"/>
                <a:sym typeface="Hanken Grotesk"/>
              </a:defRPr>
            </a:lvl6pPr>
            <a:lvl7pPr lvl="6" algn="ctr">
              <a:spcBef>
                <a:spcPts val="0"/>
              </a:spcBef>
              <a:spcAft>
                <a:spcPts val="0"/>
              </a:spcAft>
              <a:buSzPts val="4000"/>
              <a:buFont typeface="Hanken Grotesk"/>
              <a:buNone/>
              <a:defRPr b="1" sz="4000">
                <a:latin typeface="Hanken Grotesk"/>
                <a:ea typeface="Hanken Grotesk"/>
                <a:cs typeface="Hanken Grotesk"/>
                <a:sym typeface="Hanken Grotesk"/>
              </a:defRPr>
            </a:lvl7pPr>
            <a:lvl8pPr lvl="7" algn="ctr">
              <a:spcBef>
                <a:spcPts val="0"/>
              </a:spcBef>
              <a:spcAft>
                <a:spcPts val="0"/>
              </a:spcAft>
              <a:buSzPts val="4000"/>
              <a:buFont typeface="Hanken Grotesk"/>
              <a:buNone/>
              <a:defRPr b="1" sz="4000">
                <a:latin typeface="Hanken Grotesk"/>
                <a:ea typeface="Hanken Grotesk"/>
                <a:cs typeface="Hanken Grotesk"/>
                <a:sym typeface="Hanken Grotesk"/>
              </a:defRPr>
            </a:lvl8pPr>
            <a:lvl9pPr lvl="8" algn="ctr">
              <a:spcBef>
                <a:spcPts val="0"/>
              </a:spcBef>
              <a:spcAft>
                <a:spcPts val="0"/>
              </a:spcAft>
              <a:buSzPts val="4000"/>
              <a:buFont typeface="Hanken Grotesk"/>
              <a:buNone/>
              <a:defRPr b="1" sz="4000">
                <a:latin typeface="Hanken Grotesk"/>
                <a:ea typeface="Hanken Grotesk"/>
                <a:cs typeface="Hanken Grotesk"/>
                <a:sym typeface="Hanken Grotesk"/>
              </a:defRPr>
            </a:lvl9pPr>
          </a:lstStyle>
          <a:p/>
        </p:txBody>
      </p:sp>
      <p:sp>
        <p:nvSpPr>
          <p:cNvPr id="56" name="Google Shape;56;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432">
          <p15:clr>
            <a:srgbClr val="E46962"/>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2">
  <p:cSld name="CUSTOM_2_2">
    <p:bg>
      <p:bgPr>
        <a:blipFill>
          <a:blip r:embed="rId2">
            <a:alphaModFix/>
          </a:blip>
          <a:stretch>
            <a:fillRect/>
          </a:stretch>
        </a:blipFill>
      </p:bgPr>
    </p:bg>
    <p:spTree>
      <p:nvGrpSpPr>
        <p:cNvPr id="57" name="Shape 57"/>
        <p:cNvGrpSpPr/>
        <p:nvPr/>
      </p:nvGrpSpPr>
      <p:grpSpPr>
        <a:xfrm>
          <a:off x="0" y="0"/>
          <a:ext cx="0" cy="0"/>
          <a:chOff x="0" y="0"/>
          <a:chExt cx="0" cy="0"/>
        </a:xfrm>
      </p:grpSpPr>
      <p:sp>
        <p:nvSpPr>
          <p:cNvPr id="58" name="Google Shape;58;p15"/>
          <p:cNvSpPr/>
          <p:nvPr/>
        </p:nvSpPr>
        <p:spPr>
          <a:xfrm>
            <a:off x="-16850" y="0"/>
            <a:ext cx="6076500" cy="5143500"/>
          </a:xfrm>
          <a:prstGeom prst="rect">
            <a:avLst/>
          </a:prstGeom>
          <a:solidFill>
            <a:srgbClr val="FFFFFF">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5"/>
          <p:cNvSpPr txBox="1"/>
          <p:nvPr>
            <p:ph type="title"/>
          </p:nvPr>
        </p:nvSpPr>
        <p:spPr>
          <a:xfrm>
            <a:off x="457200" y="445025"/>
            <a:ext cx="56025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4643E7"/>
              </a:buClr>
              <a:buSzPts val="2500"/>
              <a:buNone/>
              <a:defRPr sz="2500">
                <a:solidFill>
                  <a:srgbClr val="4643E7"/>
                </a:solidFill>
              </a:defRPr>
            </a:lvl1pPr>
            <a:lvl2pPr lvl="1">
              <a:spcBef>
                <a:spcPts val="0"/>
              </a:spcBef>
              <a:spcAft>
                <a:spcPts val="0"/>
              </a:spcAft>
              <a:buClr>
                <a:srgbClr val="4643E7"/>
              </a:buClr>
              <a:buSzPts val="2500"/>
              <a:buNone/>
              <a:defRPr sz="2500">
                <a:solidFill>
                  <a:srgbClr val="4643E7"/>
                </a:solidFill>
              </a:defRPr>
            </a:lvl2pPr>
            <a:lvl3pPr lvl="2">
              <a:spcBef>
                <a:spcPts val="0"/>
              </a:spcBef>
              <a:spcAft>
                <a:spcPts val="0"/>
              </a:spcAft>
              <a:buClr>
                <a:srgbClr val="4643E7"/>
              </a:buClr>
              <a:buSzPts val="2500"/>
              <a:buNone/>
              <a:defRPr sz="2500">
                <a:solidFill>
                  <a:srgbClr val="4643E7"/>
                </a:solidFill>
              </a:defRPr>
            </a:lvl3pPr>
            <a:lvl4pPr lvl="3">
              <a:spcBef>
                <a:spcPts val="0"/>
              </a:spcBef>
              <a:spcAft>
                <a:spcPts val="0"/>
              </a:spcAft>
              <a:buClr>
                <a:srgbClr val="4643E7"/>
              </a:buClr>
              <a:buSzPts val="2500"/>
              <a:buNone/>
              <a:defRPr sz="2500">
                <a:solidFill>
                  <a:srgbClr val="4643E7"/>
                </a:solidFill>
              </a:defRPr>
            </a:lvl4pPr>
            <a:lvl5pPr lvl="4">
              <a:spcBef>
                <a:spcPts val="0"/>
              </a:spcBef>
              <a:spcAft>
                <a:spcPts val="0"/>
              </a:spcAft>
              <a:buClr>
                <a:srgbClr val="4643E7"/>
              </a:buClr>
              <a:buSzPts val="2500"/>
              <a:buNone/>
              <a:defRPr sz="2500">
                <a:solidFill>
                  <a:srgbClr val="4643E7"/>
                </a:solidFill>
              </a:defRPr>
            </a:lvl5pPr>
            <a:lvl6pPr lvl="5">
              <a:spcBef>
                <a:spcPts val="0"/>
              </a:spcBef>
              <a:spcAft>
                <a:spcPts val="0"/>
              </a:spcAft>
              <a:buClr>
                <a:srgbClr val="4643E7"/>
              </a:buClr>
              <a:buSzPts val="2500"/>
              <a:buNone/>
              <a:defRPr sz="2500">
                <a:solidFill>
                  <a:srgbClr val="4643E7"/>
                </a:solidFill>
              </a:defRPr>
            </a:lvl6pPr>
            <a:lvl7pPr lvl="6">
              <a:spcBef>
                <a:spcPts val="0"/>
              </a:spcBef>
              <a:spcAft>
                <a:spcPts val="0"/>
              </a:spcAft>
              <a:buClr>
                <a:srgbClr val="4643E7"/>
              </a:buClr>
              <a:buSzPts val="2500"/>
              <a:buNone/>
              <a:defRPr sz="2500">
                <a:solidFill>
                  <a:srgbClr val="4643E7"/>
                </a:solidFill>
              </a:defRPr>
            </a:lvl7pPr>
            <a:lvl8pPr lvl="7">
              <a:spcBef>
                <a:spcPts val="0"/>
              </a:spcBef>
              <a:spcAft>
                <a:spcPts val="0"/>
              </a:spcAft>
              <a:buClr>
                <a:srgbClr val="4643E7"/>
              </a:buClr>
              <a:buSzPts val="2500"/>
              <a:buNone/>
              <a:defRPr sz="2500">
                <a:solidFill>
                  <a:srgbClr val="4643E7"/>
                </a:solidFill>
              </a:defRPr>
            </a:lvl8pPr>
            <a:lvl9pPr lvl="8">
              <a:spcBef>
                <a:spcPts val="0"/>
              </a:spcBef>
              <a:spcAft>
                <a:spcPts val="0"/>
              </a:spcAft>
              <a:buClr>
                <a:srgbClr val="4643E7"/>
              </a:buClr>
              <a:buSzPts val="2500"/>
              <a:buNone/>
              <a:defRPr sz="2500">
                <a:solidFill>
                  <a:srgbClr val="4643E7"/>
                </a:solidFill>
              </a:defRPr>
            </a:lvl9pPr>
          </a:lstStyle>
          <a:p/>
        </p:txBody>
      </p:sp>
      <p:sp>
        <p:nvSpPr>
          <p:cNvPr id="60" name="Google Shape;60;p15"/>
          <p:cNvSpPr txBox="1"/>
          <p:nvPr>
            <p:ph idx="1" type="body"/>
          </p:nvPr>
        </p:nvSpPr>
        <p:spPr>
          <a:xfrm>
            <a:off x="457200" y="1017725"/>
            <a:ext cx="5321100" cy="39585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spTree>
      <p:nvGrpSpPr>
        <p:cNvPr id="61" name="Shape 61"/>
        <p:cNvGrpSpPr/>
        <p:nvPr/>
      </p:nvGrpSpPr>
      <p:grpSpPr>
        <a:xfrm>
          <a:off x="0" y="0"/>
          <a:ext cx="0" cy="0"/>
          <a:chOff x="0" y="0"/>
          <a:chExt cx="0" cy="0"/>
        </a:xfrm>
      </p:grpSpPr>
      <p:sp>
        <p:nvSpPr>
          <p:cNvPr id="62" name="Google Shape;62;p1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3" name="Google Shape;63;p16"/>
          <p:cNvSpPr txBox="1"/>
          <p:nvPr>
            <p:ph idx="1" type="body"/>
          </p:nvPr>
        </p:nvSpPr>
        <p:spPr>
          <a:xfrm>
            <a:off x="457200" y="1140000"/>
            <a:ext cx="82296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64" name="Shape 64"/>
        <p:cNvGrpSpPr/>
        <p:nvPr/>
      </p:nvGrpSpPr>
      <p:grpSpPr>
        <a:xfrm>
          <a:off x="0" y="0"/>
          <a:ext cx="0" cy="0"/>
          <a:chOff x="0" y="0"/>
          <a:chExt cx="0" cy="0"/>
        </a:xfrm>
      </p:grpSpPr>
      <p:sp>
        <p:nvSpPr>
          <p:cNvPr id="65" name="Google Shape;65;p1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6" name="Google Shape;66;p17"/>
          <p:cNvSpPr txBox="1"/>
          <p:nvPr>
            <p:ph idx="1" type="body"/>
          </p:nvPr>
        </p:nvSpPr>
        <p:spPr>
          <a:xfrm>
            <a:off x="457200" y="1140000"/>
            <a:ext cx="41148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p:cSld name="CUSTOM_3_2">
    <p:bg>
      <p:bgPr>
        <a:blipFill>
          <a:blip r:embed="rId2">
            <a:alphaModFix/>
          </a:blip>
          <a:stretch>
            <a:fillRect/>
          </a:stretch>
        </a:blipFill>
      </p:bgPr>
    </p:bg>
    <p:spTree>
      <p:nvGrpSpPr>
        <p:cNvPr id="67" name="Shape 67"/>
        <p:cNvGrpSpPr/>
        <p:nvPr/>
      </p:nvGrpSpPr>
      <p:grpSpPr>
        <a:xfrm>
          <a:off x="0" y="0"/>
          <a:ext cx="0" cy="0"/>
          <a:chOff x="0" y="0"/>
          <a:chExt cx="0" cy="0"/>
        </a:xfrm>
      </p:grpSpPr>
      <p:sp>
        <p:nvSpPr>
          <p:cNvPr id="68" name="Google Shape;68;p18"/>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8"/>
          <p:cNvSpPr/>
          <p:nvPr/>
        </p:nvSpPr>
        <p:spPr>
          <a:xfrm>
            <a:off x="734713" y="26734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
        <p:nvSpPr>
          <p:cNvPr id="70" name="Google Shape;70;p18"/>
          <p:cNvSpPr/>
          <p:nvPr/>
        </p:nvSpPr>
        <p:spPr>
          <a:xfrm>
            <a:off x="734700" y="3894725"/>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
        <p:nvSpPr>
          <p:cNvPr id="71" name="Google Shape;71;p18"/>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2" name="Google Shape;72;p18"/>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3" name="Google Shape;73;p1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74" name="Google Shape;74;p18"/>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5" name="Google Shape;75;p18"/>
          <p:cNvSpPr/>
          <p:nvPr/>
        </p:nvSpPr>
        <p:spPr>
          <a:xfrm>
            <a:off x="734713" y="145208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2">
  <p:cSld name="CUSTOM_3_2_1">
    <p:bg>
      <p:bgPr>
        <a:blipFill>
          <a:blip r:embed="rId2">
            <a:alphaModFix/>
          </a:blip>
          <a:stretch>
            <a:fillRect/>
          </a:stretch>
        </a:blipFill>
      </p:bgPr>
    </p:bg>
    <p:spTree>
      <p:nvGrpSpPr>
        <p:cNvPr id="76" name="Shape 76"/>
        <p:cNvGrpSpPr/>
        <p:nvPr/>
      </p:nvGrpSpPr>
      <p:grpSpPr>
        <a:xfrm>
          <a:off x="0" y="0"/>
          <a:ext cx="0" cy="0"/>
          <a:chOff x="0" y="0"/>
          <a:chExt cx="0" cy="0"/>
        </a:xfrm>
      </p:grpSpPr>
      <p:sp>
        <p:nvSpPr>
          <p:cNvPr id="77" name="Google Shape;77;p19"/>
          <p:cNvSpPr txBox="1"/>
          <p:nvPr>
            <p:ph idx="1" type="body"/>
          </p:nvPr>
        </p:nvSpPr>
        <p:spPr>
          <a:xfrm>
            <a:off x="4572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8" name="Google Shape;78;p19"/>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9" name="Google Shape;79;p19"/>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0" name="Google Shape;80;p1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cxnSp>
        <p:nvCxnSpPr>
          <p:cNvPr id="81" name="Google Shape;81;p19"/>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82" name="Google Shape;82;p19"/>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83" name="Google Shape;83;p19"/>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p:cSld name="CUSTOM_3_2_2">
    <p:bg>
      <p:bgPr>
        <a:blipFill>
          <a:blip r:embed="rId2">
            <a:alphaModFix/>
          </a:blip>
          <a:stretch>
            <a:fillRect/>
          </a:stretch>
        </a:blipFill>
      </p:bgPr>
    </p:bg>
    <p:spTree>
      <p:nvGrpSpPr>
        <p:cNvPr id="84" name="Shape 84"/>
        <p:cNvGrpSpPr/>
        <p:nvPr/>
      </p:nvGrpSpPr>
      <p:grpSpPr>
        <a:xfrm>
          <a:off x="0" y="0"/>
          <a:ext cx="0" cy="0"/>
          <a:chOff x="0" y="0"/>
          <a:chExt cx="0" cy="0"/>
        </a:xfrm>
      </p:grpSpPr>
      <p:sp>
        <p:nvSpPr>
          <p:cNvPr id="85" name="Google Shape;85;p20"/>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6" name="Google Shape;86;p20"/>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7" name="Google Shape;87;p2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88" name="Google Shape;88;p20"/>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9" name="Google Shape;89;p20"/>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90" name="Google Shape;90;p20"/>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91" name="Google Shape;91;p20"/>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1">
  <p:cSld name="CUSTOM_3_2_2_1">
    <p:bg>
      <p:bgPr>
        <a:blipFill>
          <a:blip r:embed="rId2">
            <a:alphaModFix/>
          </a:blip>
          <a:stretch>
            <a:fillRect/>
          </a:stretch>
        </a:blipFill>
      </p:bgPr>
    </p:bg>
    <p:spTree>
      <p:nvGrpSpPr>
        <p:cNvPr id="92" name="Shape 92"/>
        <p:cNvGrpSpPr/>
        <p:nvPr/>
      </p:nvGrpSpPr>
      <p:grpSpPr>
        <a:xfrm>
          <a:off x="0" y="0"/>
          <a:ext cx="0" cy="0"/>
          <a:chOff x="0" y="0"/>
          <a:chExt cx="0" cy="0"/>
        </a:xfrm>
      </p:grpSpPr>
      <p:sp>
        <p:nvSpPr>
          <p:cNvPr id="93" name="Google Shape;93;p21"/>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94" name="Google Shape;94;p21"/>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95" name="Google Shape;95;p2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96" name="Google Shape;96;p21"/>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4">
  <p:cSld name="CUSTOM_3_2_1_1">
    <p:bg>
      <p:bgPr>
        <a:blipFill>
          <a:blip r:embed="rId2">
            <a:alphaModFix/>
          </a:blip>
          <a:stretch>
            <a:fillRect/>
          </a:stretch>
        </a:blipFill>
      </p:bgPr>
    </p:bg>
    <p:spTree>
      <p:nvGrpSpPr>
        <p:cNvPr id="97" name="Shape 97"/>
        <p:cNvGrpSpPr/>
        <p:nvPr/>
      </p:nvGrpSpPr>
      <p:grpSpPr>
        <a:xfrm>
          <a:off x="0" y="0"/>
          <a:ext cx="0" cy="0"/>
          <a:chOff x="0" y="0"/>
          <a:chExt cx="0" cy="0"/>
        </a:xfrm>
      </p:grpSpPr>
      <p:sp>
        <p:nvSpPr>
          <p:cNvPr id="98" name="Google Shape;98;p22"/>
          <p:cNvSpPr txBox="1"/>
          <p:nvPr>
            <p:ph idx="1" type="body"/>
          </p:nvPr>
        </p:nvSpPr>
        <p:spPr>
          <a:xfrm>
            <a:off x="4891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99" name="Google Shape;99;p22"/>
          <p:cNvSpPr txBox="1"/>
          <p:nvPr>
            <p:ph idx="2" type="body"/>
          </p:nvPr>
        </p:nvSpPr>
        <p:spPr>
          <a:xfrm>
            <a:off x="32689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100" name="Google Shape;100;p22"/>
          <p:cNvSpPr txBox="1"/>
          <p:nvPr>
            <p:ph idx="3" type="body"/>
          </p:nvPr>
        </p:nvSpPr>
        <p:spPr>
          <a:xfrm>
            <a:off x="60487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101" name="Google Shape;101;p22"/>
          <p:cNvSpPr/>
          <p:nvPr/>
        </p:nvSpPr>
        <p:spPr>
          <a:xfrm>
            <a:off x="1333794"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1</a:t>
            </a:r>
            <a:endParaRPr b="1" sz="2800">
              <a:solidFill>
                <a:schemeClr val="dk1"/>
              </a:solidFill>
              <a:latin typeface="Hanken Grotesk"/>
              <a:ea typeface="Hanken Grotesk"/>
              <a:cs typeface="Hanken Grotesk"/>
              <a:sym typeface="Hanken Grotesk"/>
            </a:endParaRPr>
          </a:p>
        </p:txBody>
      </p:sp>
      <p:sp>
        <p:nvSpPr>
          <p:cNvPr id="102" name="Google Shape;102;p22"/>
          <p:cNvSpPr/>
          <p:nvPr/>
        </p:nvSpPr>
        <p:spPr>
          <a:xfrm>
            <a:off x="4113597"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2</a:t>
            </a:r>
            <a:endParaRPr b="1" sz="2800">
              <a:solidFill>
                <a:schemeClr val="dk1"/>
              </a:solidFill>
              <a:latin typeface="Hanken Grotesk"/>
              <a:ea typeface="Hanken Grotesk"/>
              <a:cs typeface="Hanken Grotesk"/>
              <a:sym typeface="Hanken Grotesk"/>
            </a:endParaRPr>
          </a:p>
        </p:txBody>
      </p:sp>
      <p:sp>
        <p:nvSpPr>
          <p:cNvPr id="103" name="Google Shape;103;p22"/>
          <p:cNvSpPr/>
          <p:nvPr/>
        </p:nvSpPr>
        <p:spPr>
          <a:xfrm>
            <a:off x="6893399"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3</a:t>
            </a:r>
            <a:endParaRPr b="1" sz="2800">
              <a:solidFill>
                <a:schemeClr val="dk1"/>
              </a:solidFill>
              <a:latin typeface="Hanken Grotesk"/>
              <a:ea typeface="Hanken Grotesk"/>
              <a:cs typeface="Hanken Grotesk"/>
              <a:sym typeface="Hanken Grotesk"/>
            </a:endParaRPr>
          </a:p>
        </p:txBody>
      </p:sp>
      <p:sp>
        <p:nvSpPr>
          <p:cNvPr id="104" name="Google Shape;104;p2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5">
  <p:cSld name="CUSTOM_3_2_1_1_1">
    <p:bg>
      <p:bgPr>
        <a:blipFill>
          <a:blip r:embed="rId2">
            <a:alphaModFix/>
          </a:blip>
          <a:stretch>
            <a:fillRect/>
          </a:stretch>
        </a:blipFill>
      </p:bgPr>
    </p:bg>
    <p:spTree>
      <p:nvGrpSpPr>
        <p:cNvPr id="105" name="Shape 105"/>
        <p:cNvGrpSpPr/>
        <p:nvPr/>
      </p:nvGrpSpPr>
      <p:grpSpPr>
        <a:xfrm>
          <a:off x="0" y="0"/>
          <a:ext cx="0" cy="0"/>
          <a:chOff x="0" y="0"/>
          <a:chExt cx="0" cy="0"/>
        </a:xfrm>
      </p:grpSpPr>
      <p:sp>
        <p:nvSpPr>
          <p:cNvPr id="106" name="Google Shape;106;p23"/>
          <p:cNvSpPr txBox="1"/>
          <p:nvPr>
            <p:ph idx="1" type="body"/>
          </p:nvPr>
        </p:nvSpPr>
        <p:spPr>
          <a:xfrm>
            <a:off x="4572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107" name="Google Shape;107;p2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08" name="Google Shape;108;p23"/>
          <p:cNvSpPr/>
          <p:nvPr/>
        </p:nvSpPr>
        <p:spPr>
          <a:xfrm>
            <a:off x="4572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dk1"/>
                </a:solidFill>
                <a:latin typeface="Hanken Grotesk"/>
                <a:ea typeface="Hanken Grotesk"/>
                <a:cs typeface="Hanken Grotesk"/>
                <a:sym typeface="Hanken Grotesk"/>
              </a:rPr>
              <a:t>1</a:t>
            </a:r>
            <a:endParaRPr b="1" sz="1800">
              <a:solidFill>
                <a:schemeClr val="dk1"/>
              </a:solidFill>
              <a:latin typeface="Hanken Grotesk"/>
              <a:ea typeface="Hanken Grotesk"/>
              <a:cs typeface="Hanken Grotesk"/>
              <a:sym typeface="Hanken Grotesk"/>
            </a:endParaRPr>
          </a:p>
        </p:txBody>
      </p:sp>
      <p:sp>
        <p:nvSpPr>
          <p:cNvPr id="109" name="Google Shape;109;p23"/>
          <p:cNvSpPr/>
          <p:nvPr/>
        </p:nvSpPr>
        <p:spPr>
          <a:xfrm>
            <a:off x="32370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Hanken Grotesk"/>
                <a:ea typeface="Hanken Grotesk"/>
                <a:cs typeface="Hanken Grotesk"/>
                <a:sym typeface="Hanken Grotesk"/>
              </a:rPr>
              <a:t>2</a:t>
            </a:r>
            <a:endParaRPr b="1" sz="1800">
              <a:solidFill>
                <a:schemeClr val="dk1"/>
              </a:solidFill>
              <a:latin typeface="Hanken Grotesk"/>
              <a:ea typeface="Hanken Grotesk"/>
              <a:cs typeface="Hanken Grotesk"/>
              <a:sym typeface="Hanken Grotesk"/>
            </a:endParaRPr>
          </a:p>
        </p:txBody>
      </p:sp>
      <p:sp>
        <p:nvSpPr>
          <p:cNvPr id="110" name="Google Shape;110;p23"/>
          <p:cNvSpPr/>
          <p:nvPr/>
        </p:nvSpPr>
        <p:spPr>
          <a:xfrm>
            <a:off x="60168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Hanken Grotesk"/>
                <a:ea typeface="Hanken Grotesk"/>
                <a:cs typeface="Hanken Grotesk"/>
                <a:sym typeface="Hanken Grotesk"/>
              </a:rPr>
              <a:t>3</a:t>
            </a:r>
            <a:endParaRPr b="1" sz="1800">
              <a:solidFill>
                <a:schemeClr val="dk1"/>
              </a:solidFill>
              <a:latin typeface="Hanken Grotesk"/>
              <a:ea typeface="Hanken Grotesk"/>
              <a:cs typeface="Hanken Grotesk"/>
              <a:sym typeface="Hanken Grotesk"/>
            </a:endParaRPr>
          </a:p>
        </p:txBody>
      </p:sp>
      <p:sp>
        <p:nvSpPr>
          <p:cNvPr id="111" name="Google Shape;111;p23"/>
          <p:cNvSpPr txBox="1"/>
          <p:nvPr>
            <p:ph idx="2" type="body"/>
          </p:nvPr>
        </p:nvSpPr>
        <p:spPr>
          <a:xfrm>
            <a:off x="32370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112" name="Google Shape;112;p23"/>
          <p:cNvSpPr txBox="1"/>
          <p:nvPr>
            <p:ph idx="3" type="body"/>
          </p:nvPr>
        </p:nvSpPr>
        <p:spPr>
          <a:xfrm>
            <a:off x="60168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p:cSld name="CUSTOM_3_2_1_1_1_1">
    <p:bg>
      <p:bgPr>
        <a:blipFill>
          <a:blip r:embed="rId2">
            <a:alphaModFix/>
          </a:blip>
          <a:stretch>
            <a:fillRect/>
          </a:stretch>
        </a:blipFill>
      </p:bgPr>
    </p:bg>
    <p:spTree>
      <p:nvGrpSpPr>
        <p:cNvPr id="113" name="Shape 113"/>
        <p:cNvGrpSpPr/>
        <p:nvPr/>
      </p:nvGrpSpPr>
      <p:grpSpPr>
        <a:xfrm>
          <a:off x="0" y="0"/>
          <a:ext cx="0" cy="0"/>
          <a:chOff x="0" y="0"/>
          <a:chExt cx="0" cy="0"/>
        </a:xfrm>
      </p:grpSpPr>
      <p:sp>
        <p:nvSpPr>
          <p:cNvPr id="114" name="Google Shape;114;p24"/>
          <p:cNvSpPr/>
          <p:nvPr/>
        </p:nvSpPr>
        <p:spPr>
          <a:xfrm>
            <a:off x="457350"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Inter"/>
              <a:ea typeface="Inter"/>
              <a:cs typeface="Inter"/>
              <a:sym typeface="Inter"/>
            </a:endParaRPr>
          </a:p>
        </p:txBody>
      </p:sp>
      <p:sp>
        <p:nvSpPr>
          <p:cNvPr id="115" name="Google Shape;115;p24"/>
          <p:cNvSpPr/>
          <p:nvPr/>
        </p:nvSpPr>
        <p:spPr>
          <a:xfrm>
            <a:off x="3237075"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116" name="Google Shape;116;p24"/>
          <p:cNvSpPr/>
          <p:nvPr/>
        </p:nvSpPr>
        <p:spPr>
          <a:xfrm>
            <a:off x="6016800"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sz="1200">
              <a:solidFill>
                <a:schemeClr val="dk1"/>
              </a:solidFill>
              <a:latin typeface="Inter"/>
              <a:ea typeface="Inter"/>
              <a:cs typeface="Inter"/>
              <a:sym typeface="Inter"/>
            </a:endParaRPr>
          </a:p>
        </p:txBody>
      </p:sp>
      <p:sp>
        <p:nvSpPr>
          <p:cNvPr id="117" name="Google Shape;117;p24"/>
          <p:cNvSpPr txBox="1"/>
          <p:nvPr>
            <p:ph idx="1" type="body"/>
          </p:nvPr>
        </p:nvSpPr>
        <p:spPr>
          <a:xfrm>
            <a:off x="4572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18" name="Google Shape;118;p24"/>
          <p:cNvSpPr txBox="1"/>
          <p:nvPr>
            <p:ph idx="2" type="body"/>
          </p:nvPr>
        </p:nvSpPr>
        <p:spPr>
          <a:xfrm>
            <a:off x="3237075" y="19019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19" name="Google Shape;119;p24"/>
          <p:cNvSpPr txBox="1"/>
          <p:nvPr>
            <p:ph idx="3" type="body"/>
          </p:nvPr>
        </p:nvSpPr>
        <p:spPr>
          <a:xfrm>
            <a:off x="60168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20" name="Google Shape;120;p24"/>
          <p:cNvSpPr txBox="1"/>
          <p:nvPr>
            <p:ph idx="4" type="subTitle"/>
          </p:nvPr>
        </p:nvSpPr>
        <p:spPr>
          <a:xfrm>
            <a:off x="4572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 name="Google Shape;121;p24"/>
          <p:cNvSpPr txBox="1"/>
          <p:nvPr>
            <p:ph idx="5" type="subTitle"/>
          </p:nvPr>
        </p:nvSpPr>
        <p:spPr>
          <a:xfrm>
            <a:off x="32370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24"/>
          <p:cNvSpPr txBox="1"/>
          <p:nvPr>
            <p:ph idx="6" type="subTitle"/>
          </p:nvPr>
        </p:nvSpPr>
        <p:spPr>
          <a:xfrm>
            <a:off x="60168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 name="Google Shape;123;p2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p:cSld name="CUSTOM_3_2_1_1_1_1_1">
    <p:bg>
      <p:bgPr>
        <a:blipFill>
          <a:blip r:embed="rId2">
            <a:alphaModFix/>
          </a:blip>
          <a:stretch>
            <a:fillRect/>
          </a:stretch>
        </a:blipFill>
      </p:bgPr>
    </p:bg>
    <p:spTree>
      <p:nvGrpSpPr>
        <p:cNvPr id="124" name="Shape 124"/>
        <p:cNvGrpSpPr/>
        <p:nvPr/>
      </p:nvGrpSpPr>
      <p:grpSpPr>
        <a:xfrm>
          <a:off x="0" y="0"/>
          <a:ext cx="0" cy="0"/>
          <a:chOff x="0" y="0"/>
          <a:chExt cx="0" cy="0"/>
        </a:xfrm>
      </p:grpSpPr>
      <p:sp>
        <p:nvSpPr>
          <p:cNvPr id="125" name="Google Shape;125;p25"/>
          <p:cNvSpPr txBox="1"/>
          <p:nvPr>
            <p:ph idx="1" type="body"/>
          </p:nvPr>
        </p:nvSpPr>
        <p:spPr>
          <a:xfrm>
            <a:off x="4572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26" name="Google Shape;126;p25"/>
          <p:cNvSpPr txBox="1"/>
          <p:nvPr>
            <p:ph idx="2" type="subTitle"/>
          </p:nvPr>
        </p:nvSpPr>
        <p:spPr>
          <a:xfrm>
            <a:off x="4572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27" name="Google Shape;127;p2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28" name="Google Shape;128;p25"/>
          <p:cNvSpPr txBox="1"/>
          <p:nvPr>
            <p:ph idx="3" type="body"/>
          </p:nvPr>
        </p:nvSpPr>
        <p:spPr>
          <a:xfrm>
            <a:off x="326895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29" name="Google Shape;129;p25"/>
          <p:cNvSpPr txBox="1"/>
          <p:nvPr>
            <p:ph idx="4" type="subTitle"/>
          </p:nvPr>
        </p:nvSpPr>
        <p:spPr>
          <a:xfrm>
            <a:off x="326895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30" name="Google Shape;130;p25"/>
          <p:cNvSpPr txBox="1"/>
          <p:nvPr>
            <p:ph idx="5" type="body"/>
          </p:nvPr>
        </p:nvSpPr>
        <p:spPr>
          <a:xfrm>
            <a:off x="60807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31" name="Google Shape;131;p25"/>
          <p:cNvSpPr txBox="1"/>
          <p:nvPr>
            <p:ph idx="6" type="subTitle"/>
          </p:nvPr>
        </p:nvSpPr>
        <p:spPr>
          <a:xfrm>
            <a:off x="60807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p:cSld name="CUSTOM_3_2_1_1_1_1_1_1">
    <p:bg>
      <p:bgPr>
        <a:blipFill>
          <a:blip r:embed="rId2">
            <a:alphaModFix/>
          </a:blip>
          <a:stretch>
            <a:fillRect/>
          </a:stretch>
        </a:blipFill>
      </p:bgPr>
    </p:bg>
    <p:spTree>
      <p:nvGrpSpPr>
        <p:cNvPr id="132" name="Shape 132"/>
        <p:cNvGrpSpPr/>
        <p:nvPr/>
      </p:nvGrpSpPr>
      <p:grpSpPr>
        <a:xfrm>
          <a:off x="0" y="0"/>
          <a:ext cx="0" cy="0"/>
          <a:chOff x="0" y="0"/>
          <a:chExt cx="0" cy="0"/>
        </a:xfrm>
      </p:grpSpPr>
      <p:sp>
        <p:nvSpPr>
          <p:cNvPr id="133" name="Google Shape;133;p26"/>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6"/>
          <p:cNvSpPr txBox="1"/>
          <p:nvPr>
            <p:ph idx="1" type="body"/>
          </p:nvPr>
        </p:nvSpPr>
        <p:spPr>
          <a:xfrm>
            <a:off x="2064350" y="1140000"/>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35" name="Google Shape;135;p26"/>
          <p:cNvSpPr txBox="1"/>
          <p:nvPr>
            <p:ph idx="2" type="body"/>
          </p:nvPr>
        </p:nvSpPr>
        <p:spPr>
          <a:xfrm>
            <a:off x="2064350" y="23612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36" name="Google Shape;136;p26"/>
          <p:cNvSpPr txBox="1"/>
          <p:nvPr>
            <p:ph idx="3" type="subTitle"/>
          </p:nvPr>
        </p:nvSpPr>
        <p:spPr>
          <a:xfrm>
            <a:off x="457200" y="11401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7" name="Google Shape;137;p26"/>
          <p:cNvSpPr txBox="1"/>
          <p:nvPr>
            <p:ph idx="4" type="subTitle"/>
          </p:nvPr>
        </p:nvSpPr>
        <p:spPr>
          <a:xfrm>
            <a:off x="457200" y="2361338"/>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 name="Google Shape;138;p26"/>
          <p:cNvSpPr txBox="1"/>
          <p:nvPr>
            <p:ph idx="5" type="subTitle"/>
          </p:nvPr>
        </p:nvSpPr>
        <p:spPr>
          <a:xfrm>
            <a:off x="457200" y="35826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9" name="Google Shape;139;p2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40" name="Google Shape;140;p26"/>
          <p:cNvSpPr txBox="1"/>
          <p:nvPr>
            <p:ph idx="6" type="body"/>
          </p:nvPr>
        </p:nvSpPr>
        <p:spPr>
          <a:xfrm>
            <a:off x="2064350" y="35825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bg>
      <p:bgPr>
        <a:blipFill>
          <a:blip r:embed="rId2">
            <a:alphaModFix/>
          </a:blip>
          <a:stretch>
            <a:fillRect/>
          </a:stretch>
        </a:blipFill>
      </p:bgPr>
    </p:bg>
    <p:spTree>
      <p:nvGrpSpPr>
        <p:cNvPr id="141" name="Shape 141"/>
        <p:cNvGrpSpPr/>
        <p:nvPr/>
      </p:nvGrpSpPr>
      <p:grpSpPr>
        <a:xfrm>
          <a:off x="0" y="0"/>
          <a:ext cx="0" cy="0"/>
          <a:chOff x="0" y="0"/>
          <a:chExt cx="0" cy="0"/>
        </a:xfrm>
      </p:grpSpPr>
      <p:sp>
        <p:nvSpPr>
          <p:cNvPr id="142" name="Google Shape;142;p27"/>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44" name="Google Shape;144;p27"/>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45" name="Google Shape;145;p27"/>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46" name="Google Shape;146;p27"/>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
        <p:nvSpPr>
          <p:cNvPr id="147" name="Google Shape;147;p27"/>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3_1_1">
    <p:bg>
      <p:bgPr>
        <a:blipFill>
          <a:blip r:embed="rId2">
            <a:alphaModFix/>
          </a:blip>
          <a:stretch>
            <a:fillRect/>
          </a:stretch>
        </a:blipFill>
      </p:bgPr>
    </p:bg>
    <p:spTree>
      <p:nvGrpSpPr>
        <p:cNvPr id="148" name="Shape 148"/>
        <p:cNvGrpSpPr/>
        <p:nvPr/>
      </p:nvGrpSpPr>
      <p:grpSpPr>
        <a:xfrm>
          <a:off x="0" y="0"/>
          <a:ext cx="0" cy="0"/>
          <a:chOff x="0" y="0"/>
          <a:chExt cx="0" cy="0"/>
        </a:xfrm>
      </p:grpSpPr>
      <p:sp>
        <p:nvSpPr>
          <p:cNvPr id="149" name="Google Shape;149;p2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50" name="Google Shape;150;p28"/>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51" name="Google Shape;151;p28"/>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52" name="Google Shape;152;p28"/>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
        <p:nvSpPr>
          <p:cNvPr id="153" name="Google Shape;153;p28"/>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2_1">
    <p:bg>
      <p:bgPr>
        <a:blipFill>
          <a:blip r:embed="rId2">
            <a:alphaModFix/>
          </a:blip>
          <a:stretch>
            <a:fillRect/>
          </a:stretch>
        </a:blipFill>
      </p:bgPr>
    </p:bg>
    <p:spTree>
      <p:nvGrpSpPr>
        <p:cNvPr id="154" name="Shape 154"/>
        <p:cNvGrpSpPr/>
        <p:nvPr/>
      </p:nvGrpSpPr>
      <p:grpSpPr>
        <a:xfrm>
          <a:off x="0" y="0"/>
          <a:ext cx="0" cy="0"/>
          <a:chOff x="0" y="0"/>
          <a:chExt cx="0" cy="0"/>
        </a:xfrm>
      </p:grpSpPr>
      <p:sp>
        <p:nvSpPr>
          <p:cNvPr id="155" name="Google Shape;155;p29"/>
          <p:cNvSpPr/>
          <p:nvPr/>
        </p:nvSpPr>
        <p:spPr>
          <a:xfrm>
            <a:off x="-7275" y="-21825"/>
            <a:ext cx="9144000" cy="5143500"/>
          </a:xfrm>
          <a:prstGeom prst="rect">
            <a:avLst/>
          </a:pr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p:cSld name="CUSTOM_2_1_1">
    <p:bg>
      <p:bgPr>
        <a:blipFill>
          <a:blip r:embed="rId2">
            <a:alphaModFix/>
          </a:blip>
          <a:stretch>
            <a:fillRect/>
          </a:stretch>
        </a:blipFill>
      </p:bgPr>
    </p:bg>
    <p:spTree>
      <p:nvGrpSpPr>
        <p:cNvPr id="157" name="Shape 157"/>
        <p:cNvGrpSpPr/>
        <p:nvPr/>
      </p:nvGrpSpPr>
      <p:grpSpPr>
        <a:xfrm>
          <a:off x="0" y="0"/>
          <a:ext cx="0" cy="0"/>
          <a:chOff x="0" y="0"/>
          <a:chExt cx="0" cy="0"/>
        </a:xfrm>
      </p:grpSpPr>
      <p:sp>
        <p:nvSpPr>
          <p:cNvPr id="158" name="Google Shape;158;p3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1">
  <p:cSld name="CUSTOM_3_2_3">
    <p:spTree>
      <p:nvGrpSpPr>
        <p:cNvPr id="159" name="Shape 159"/>
        <p:cNvGrpSpPr/>
        <p:nvPr/>
      </p:nvGrpSpPr>
      <p:grpSpPr>
        <a:xfrm>
          <a:off x="0" y="0"/>
          <a:ext cx="0" cy="0"/>
          <a:chOff x="0" y="0"/>
          <a:chExt cx="0" cy="0"/>
        </a:xfrm>
      </p:grpSpPr>
      <p:sp>
        <p:nvSpPr>
          <p:cNvPr id="160" name="Google Shape;160;p31"/>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1" name="Google Shape;161;p31"/>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2" name="Google Shape;162;p3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63" name="Google Shape;163;p31"/>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p:cSld name="CUSTOM_3_2_1_2">
    <p:spTree>
      <p:nvGrpSpPr>
        <p:cNvPr id="164" name="Shape 164"/>
        <p:cNvGrpSpPr/>
        <p:nvPr/>
      </p:nvGrpSpPr>
      <p:grpSpPr>
        <a:xfrm>
          <a:off x="0" y="0"/>
          <a:ext cx="0" cy="0"/>
          <a:chOff x="0" y="0"/>
          <a:chExt cx="0" cy="0"/>
        </a:xfrm>
      </p:grpSpPr>
      <p:sp>
        <p:nvSpPr>
          <p:cNvPr id="165" name="Google Shape;165;p32"/>
          <p:cNvSpPr txBox="1"/>
          <p:nvPr>
            <p:ph idx="1" type="body"/>
          </p:nvPr>
        </p:nvSpPr>
        <p:spPr>
          <a:xfrm>
            <a:off x="4572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6" name="Google Shape;166;p32"/>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7" name="Google Shape;167;p32"/>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8" name="Google Shape;168;p3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dk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1pPr>
            <a:lvl2pPr lvl="1">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2pPr>
            <a:lvl3pPr lvl="2">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3pPr>
            <a:lvl4pPr lvl="3">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4pPr>
            <a:lvl5pPr lvl="4">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5pPr>
            <a:lvl6pPr lvl="5">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6pPr>
            <a:lvl7pPr lvl="6">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7pPr>
            <a:lvl8pPr lvl="7">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8pPr>
            <a:lvl9pPr lvl="8">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Hanken Grotesk"/>
              <a:buChar char="●"/>
              <a:defRPr sz="1800">
                <a:solidFill>
                  <a:schemeClr val="lt1"/>
                </a:solidFill>
                <a:latin typeface="Hanken Grotesk"/>
                <a:ea typeface="Hanken Grotesk"/>
                <a:cs typeface="Hanken Grotesk"/>
                <a:sym typeface="Hanken Grotesk"/>
              </a:defRPr>
            </a:lvl1pPr>
            <a:lvl2pPr indent="-317500" lvl="1" marL="9144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2pPr>
            <a:lvl3pPr indent="-317500" lvl="2" marL="13716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3pPr>
            <a:lvl4pPr indent="-317500" lvl="3" marL="18288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4pPr>
            <a:lvl5pPr indent="-317500" lvl="4" marL="22860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5pPr>
            <a:lvl6pPr indent="-317500" lvl="5" marL="27432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6pPr>
            <a:lvl7pPr indent="-317500" lvl="6" marL="32004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7pPr>
            <a:lvl8pPr indent="-317500" lvl="7" marL="36576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8pPr>
            <a:lvl9pPr indent="-317500" lvl="8" marL="41148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hyperlink" Target="https://digitproject.pl/" TargetMode="External"/><Relationship Id="rId6" Type="http://schemas.openxmlformats.org/officeDocument/2006/relationships/hyperlink" Target="https://vistula.edu.pl/" TargetMode="External"/><Relationship Id="rId7" Type="http://schemas.openxmlformats.org/officeDocument/2006/relationships/hyperlink" Target="http://creativecommons.org/licenses/by-nc-nd/4.0/?ref=chooser-v1"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hyperlink" Target="https://digitproject.pl/" TargetMode="External"/><Relationship Id="rId6" Type="http://schemas.openxmlformats.org/officeDocument/2006/relationships/hyperlink" Target="https://vistula.edu.pl/" TargetMode="External"/><Relationship Id="rId7" Type="http://schemas.openxmlformats.org/officeDocument/2006/relationships/hyperlink" Target="http://creativecommons.org/licenses/by-nc-nd/4.0/?ref=chooser-v1"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3"/>
          <p:cNvSpPr txBox="1"/>
          <p:nvPr>
            <p:ph type="ctrTitle"/>
          </p:nvPr>
        </p:nvSpPr>
        <p:spPr>
          <a:xfrm>
            <a:off x="349350" y="1158250"/>
            <a:ext cx="8043600" cy="2612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t>Specifieke moeilijkheden die vluchtelingen/immigranten ondervinden om toegang te krijgen tot hoger onderwijs, er te blijven en er vooruitgang te boeken</a:t>
            </a:r>
            <a:endParaRPr sz="3000"/>
          </a:p>
        </p:txBody>
      </p:sp>
      <p:pic>
        <p:nvPicPr>
          <p:cNvPr id="174" name="Google Shape;174;p33"/>
          <p:cNvPicPr preferRelativeResize="0"/>
          <p:nvPr/>
        </p:nvPicPr>
        <p:blipFill>
          <a:blip r:embed="rId3">
            <a:alphaModFix/>
          </a:blip>
          <a:stretch>
            <a:fillRect/>
          </a:stretch>
        </p:blipFill>
        <p:spPr>
          <a:xfrm>
            <a:off x="217526" y="206850"/>
            <a:ext cx="1551549" cy="940175"/>
          </a:xfrm>
          <a:prstGeom prst="rect">
            <a:avLst/>
          </a:prstGeom>
          <a:noFill/>
          <a:ln>
            <a:noFill/>
          </a:ln>
        </p:spPr>
      </p:pic>
      <p:pic>
        <p:nvPicPr>
          <p:cNvPr id="175" name="Google Shape;175;p33"/>
          <p:cNvPicPr preferRelativeResize="0"/>
          <p:nvPr/>
        </p:nvPicPr>
        <p:blipFill>
          <a:blip r:embed="rId4">
            <a:alphaModFix/>
          </a:blip>
          <a:stretch>
            <a:fillRect/>
          </a:stretch>
        </p:blipFill>
        <p:spPr>
          <a:xfrm>
            <a:off x="6263475" y="376801"/>
            <a:ext cx="2690028" cy="600275"/>
          </a:xfrm>
          <a:prstGeom prst="rect">
            <a:avLst/>
          </a:prstGeom>
          <a:noFill/>
          <a:ln>
            <a:noFill/>
          </a:ln>
        </p:spPr>
      </p:pic>
      <p:pic>
        <p:nvPicPr>
          <p:cNvPr id="176" name="Google Shape;176;p33"/>
          <p:cNvPicPr preferRelativeResize="0"/>
          <p:nvPr/>
        </p:nvPicPr>
        <p:blipFill>
          <a:blip r:embed="rId4">
            <a:alphaModFix/>
          </a:blip>
          <a:stretch>
            <a:fillRect/>
          </a:stretch>
        </p:blipFill>
        <p:spPr>
          <a:xfrm>
            <a:off x="6263475" y="376801"/>
            <a:ext cx="2690028" cy="600275"/>
          </a:xfrm>
          <a:prstGeom prst="rect">
            <a:avLst/>
          </a:prstGeom>
          <a:noFill/>
          <a:ln>
            <a:noFill/>
          </a:ln>
        </p:spPr>
      </p:pic>
      <p:pic>
        <p:nvPicPr>
          <p:cNvPr id="177" name="Google Shape;177;p33"/>
          <p:cNvPicPr preferRelativeResize="0"/>
          <p:nvPr/>
        </p:nvPicPr>
        <p:blipFill>
          <a:blip r:embed="rId4">
            <a:alphaModFix/>
          </a:blip>
          <a:stretch>
            <a:fillRect/>
          </a:stretch>
        </p:blipFill>
        <p:spPr>
          <a:xfrm>
            <a:off x="6263475" y="376801"/>
            <a:ext cx="2690028" cy="600275"/>
          </a:xfrm>
          <a:prstGeom prst="rect">
            <a:avLst/>
          </a:prstGeom>
          <a:noFill/>
          <a:ln>
            <a:noFill/>
          </a:ln>
        </p:spPr>
      </p:pic>
      <p:pic>
        <p:nvPicPr>
          <p:cNvPr id="178" name="Google Shape;178;p33"/>
          <p:cNvPicPr preferRelativeResize="0"/>
          <p:nvPr/>
        </p:nvPicPr>
        <p:blipFill>
          <a:blip r:embed="rId4">
            <a:alphaModFix/>
          </a:blip>
          <a:stretch>
            <a:fillRect/>
          </a:stretch>
        </p:blipFill>
        <p:spPr>
          <a:xfrm>
            <a:off x="6263475" y="376801"/>
            <a:ext cx="2690028" cy="600275"/>
          </a:xfrm>
          <a:prstGeom prst="rect">
            <a:avLst/>
          </a:prstGeom>
          <a:noFill/>
          <a:ln>
            <a:noFill/>
          </a:ln>
        </p:spPr>
      </p:pic>
      <p:sp>
        <p:nvSpPr>
          <p:cNvPr id="179" name="Google Shape;179;p33"/>
          <p:cNvSpPr txBox="1"/>
          <p:nvPr/>
        </p:nvSpPr>
        <p:spPr>
          <a:xfrm>
            <a:off x="1128750" y="3951825"/>
            <a:ext cx="6886500" cy="4002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800"/>
              </a:spcAft>
              <a:buClr>
                <a:schemeClr val="lt1"/>
              </a:buClr>
              <a:buSzPts val="1100"/>
              <a:buFont typeface="Arial"/>
              <a:buNone/>
            </a:pPr>
            <a:r>
              <a:t/>
            </a:r>
            <a:endParaRPr>
              <a:solidFill>
                <a:srgbClr val="434343"/>
              </a:solidFill>
              <a:latin typeface="Inter"/>
              <a:ea typeface="Inter"/>
              <a:cs typeface="Inter"/>
              <a:sym typeface="Inter"/>
            </a:endParaRPr>
          </a:p>
        </p:txBody>
      </p:sp>
      <p:sp>
        <p:nvSpPr>
          <p:cNvPr id="180" name="Google Shape;180;p33"/>
          <p:cNvSpPr txBox="1"/>
          <p:nvPr/>
        </p:nvSpPr>
        <p:spPr>
          <a:xfrm>
            <a:off x="751050" y="3627225"/>
            <a:ext cx="7641900" cy="1205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50">
                <a:solidFill>
                  <a:srgbClr val="434343"/>
                </a:solidFill>
                <a:latin typeface="Inter"/>
                <a:ea typeface="Inter"/>
                <a:cs typeface="Inter"/>
                <a:sym typeface="Inter"/>
              </a:rPr>
              <a:t>Disclaimer</a:t>
            </a:r>
            <a:endParaRPr b="1" sz="1050">
              <a:solidFill>
                <a:srgbClr val="434343"/>
              </a:solidFill>
              <a:latin typeface="Inter"/>
              <a:ea typeface="Inter"/>
              <a:cs typeface="Inter"/>
              <a:sym typeface="Inter"/>
            </a:endParaRPr>
          </a:p>
          <a:p>
            <a:pPr indent="0" lvl="0" marL="457200" rtl="0" algn="ctr">
              <a:spcBef>
                <a:spcPts val="800"/>
              </a:spcBef>
              <a:spcAft>
                <a:spcPts val="0"/>
              </a:spcAft>
              <a:buNone/>
            </a:pPr>
            <a:r>
              <a:rPr lang="en" sz="1050">
                <a:solidFill>
                  <a:srgbClr val="434343"/>
                </a:solidFill>
                <a:latin typeface="Inter"/>
                <a:ea typeface="Inter"/>
                <a:cs typeface="Inter"/>
                <a:sym typeface="Inter"/>
              </a:rPr>
              <a:t>This project has been funded with the support of the European Commission. The content of this website represents the views of the authors only and is their sole responsibility. The Commission is not responsible for any use that may be made of the information contained therein.</a:t>
            </a:r>
            <a:endParaRPr sz="1050">
              <a:solidFill>
                <a:srgbClr val="434343"/>
              </a:solidFill>
              <a:latin typeface="Inter"/>
              <a:ea typeface="Inter"/>
              <a:cs typeface="Inter"/>
              <a:sym typeface="Inter"/>
            </a:endParaRPr>
          </a:p>
          <a:p>
            <a:pPr indent="0" lvl="0" marL="457200" rtl="0" algn="ctr">
              <a:spcBef>
                <a:spcPts val="800"/>
              </a:spcBef>
              <a:spcAft>
                <a:spcPts val="800"/>
              </a:spcAft>
              <a:buNone/>
            </a:pPr>
            <a:r>
              <a:rPr lang="en" sz="1100" u="sng">
                <a:solidFill>
                  <a:srgbClr val="434343"/>
                </a:solidFill>
                <a:latin typeface="Inter"/>
                <a:ea typeface="Inter"/>
                <a:cs typeface="Inter"/>
                <a:sym typeface="Inter"/>
                <a:hlinkClick r:id="rId5">
                  <a:extLst>
                    <a:ext uri="{A12FA001-AC4F-418D-AE19-62706E023703}">
                      <ahyp:hlinkClr val="tx"/>
                    </a:ext>
                  </a:extLst>
                </a:hlinkClick>
              </a:rPr>
              <a:t>DIGIT </a:t>
            </a:r>
            <a:r>
              <a:rPr lang="en" sz="1100">
                <a:solidFill>
                  <a:srgbClr val="434343"/>
                </a:solidFill>
                <a:latin typeface="Inter"/>
                <a:ea typeface="Inter"/>
                <a:cs typeface="Inter"/>
                <a:sym typeface="Inter"/>
              </a:rPr>
              <a:t>© 2023 by </a:t>
            </a:r>
            <a:r>
              <a:rPr lang="en" sz="1100" u="sng">
                <a:solidFill>
                  <a:srgbClr val="434343"/>
                </a:solidFill>
                <a:latin typeface="Inter"/>
                <a:ea typeface="Inter"/>
                <a:cs typeface="Inter"/>
                <a:sym typeface="Inter"/>
                <a:hlinkClick r:id="rId6">
                  <a:extLst>
                    <a:ext uri="{A12FA001-AC4F-418D-AE19-62706E023703}">
                      <ahyp:hlinkClr val="tx"/>
                    </a:ext>
                  </a:extLst>
                </a:hlinkClick>
              </a:rPr>
              <a:t>Vistula University </a:t>
            </a:r>
            <a:r>
              <a:rPr lang="en" sz="1100">
                <a:solidFill>
                  <a:srgbClr val="434343"/>
                </a:solidFill>
                <a:latin typeface="Inter"/>
                <a:ea typeface="Inter"/>
                <a:cs typeface="Inter"/>
                <a:sym typeface="Inter"/>
              </a:rPr>
              <a:t>is licensed under </a:t>
            </a:r>
            <a:r>
              <a:rPr lang="en" sz="1100" u="sng">
                <a:solidFill>
                  <a:srgbClr val="434343"/>
                </a:solidFill>
                <a:latin typeface="Inter"/>
                <a:ea typeface="Inter"/>
                <a:cs typeface="Inter"/>
                <a:sym typeface="Inter"/>
                <a:hlinkClick r:id="rId7">
                  <a:extLst>
                    <a:ext uri="{A12FA001-AC4F-418D-AE19-62706E023703}">
                      <ahyp:hlinkClr val="tx"/>
                    </a:ext>
                  </a:extLst>
                </a:hlinkClick>
              </a:rPr>
              <a:t>CC BY-NC-ND 4.0 </a:t>
            </a:r>
            <a:endParaRPr b="1" sz="1050">
              <a:solidFill>
                <a:srgbClr val="434343"/>
              </a:solidFill>
              <a:latin typeface="Inter"/>
              <a:ea typeface="Inter"/>
              <a:cs typeface="Inter"/>
              <a:sym typeface="Int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7" name="Shape 267"/>
        <p:cNvGrpSpPr/>
        <p:nvPr/>
      </p:nvGrpSpPr>
      <p:grpSpPr>
        <a:xfrm>
          <a:off x="0" y="0"/>
          <a:ext cx="0" cy="0"/>
          <a:chOff x="0" y="0"/>
          <a:chExt cx="0" cy="0"/>
        </a:xfrm>
      </p:grpSpPr>
      <p:graphicFrame>
        <p:nvGraphicFramePr>
          <p:cNvPr id="268" name="Google Shape;268;p42"/>
          <p:cNvGraphicFramePr/>
          <p:nvPr/>
        </p:nvGraphicFramePr>
        <p:xfrm>
          <a:off x="457200" y="1372375"/>
          <a:ext cx="3000000" cy="3000000"/>
        </p:xfrm>
        <a:graphic>
          <a:graphicData uri="http://schemas.openxmlformats.org/drawingml/2006/table">
            <a:tbl>
              <a:tblPr>
                <a:noFill/>
                <a:tableStyleId>{7A8CD0A6-60E2-4E41-85E7-9A3062552482}</a:tableStyleId>
              </a:tblPr>
              <a:tblGrid>
                <a:gridCol w="2077375"/>
                <a:gridCol w="6152225"/>
              </a:tblGrid>
              <a:tr h="798525">
                <a:tc>
                  <a:txBody>
                    <a:bodyPr/>
                    <a:lstStyle/>
                    <a:p>
                      <a:pPr indent="0" lvl="0" marL="0" rtl="0" algn="l">
                        <a:spcBef>
                          <a:spcPts val="0"/>
                        </a:spcBef>
                        <a:spcAft>
                          <a:spcPts val="0"/>
                        </a:spcAft>
                        <a:buNone/>
                      </a:pPr>
                      <a:r>
                        <a:t/>
                      </a:r>
                      <a:endParaRPr/>
                    </a:p>
                  </a:txBody>
                  <a:tcPr marT="91425" marB="91425" marR="91425" marL="91425">
                    <a:lnL cap="flat" cmpd="sng" w="9525">
                      <a:solidFill>
                        <a:schemeClr val="dk2">
                          <a:alpha val="0"/>
                        </a:schemeClr>
                      </a:solidFill>
                      <a:prstDash val="dot"/>
                      <a:round/>
                      <a:headEnd len="sm" w="sm" type="none"/>
                      <a:tailEnd len="sm" w="sm" type="none"/>
                    </a:lnL>
                    <a:lnR cap="flat" cmpd="sng" w="9525">
                      <a:solidFill>
                        <a:schemeClr val="dk2">
                          <a:alpha val="0"/>
                        </a:schemeClr>
                      </a:solidFill>
                      <a:prstDash val="dot"/>
                      <a:round/>
                      <a:headEnd len="sm" w="sm" type="none"/>
                      <a:tailEnd len="sm" w="sm" type="none"/>
                    </a:lnR>
                    <a:lnT cap="flat" cmpd="sng" w="19050">
                      <a:solidFill>
                        <a:schemeClr val="dk1"/>
                      </a:solidFill>
                      <a:prstDash val="solid"/>
                      <a:round/>
                      <a:headEnd len="sm" w="sm" type="none"/>
                      <a:tailEnd len="sm" w="sm" type="none"/>
                    </a:lnT>
                    <a:lnB cap="flat" cmpd="sng" w="19050">
                      <a:solidFill>
                        <a:schemeClr val="accent2"/>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2">
                          <a:alpha val="0"/>
                        </a:schemeClr>
                      </a:solidFill>
                      <a:prstDash val="dot"/>
                      <a:round/>
                      <a:headEnd len="sm" w="sm" type="none"/>
                      <a:tailEnd len="sm" w="sm" type="none"/>
                    </a:lnL>
                    <a:lnR cap="flat" cmpd="sng" w="9525">
                      <a:solidFill>
                        <a:schemeClr val="dk2">
                          <a:alpha val="0"/>
                        </a:schemeClr>
                      </a:solidFill>
                      <a:prstDash val="dot"/>
                      <a:round/>
                      <a:headEnd len="sm" w="sm" type="none"/>
                      <a:tailEnd len="sm" w="sm" type="none"/>
                    </a:lnR>
                    <a:lnT cap="flat" cmpd="sng" w="19050">
                      <a:solidFill>
                        <a:schemeClr val="dk1"/>
                      </a:solidFill>
                      <a:prstDash val="solid"/>
                      <a:round/>
                      <a:headEnd len="sm" w="sm" type="none"/>
                      <a:tailEnd len="sm" w="sm" type="none"/>
                    </a:lnT>
                    <a:lnB cap="flat" cmpd="sng" w="19050">
                      <a:solidFill>
                        <a:schemeClr val="accent2"/>
                      </a:solidFill>
                      <a:prstDash val="solid"/>
                      <a:round/>
                      <a:headEnd len="sm" w="sm" type="none"/>
                      <a:tailEnd len="sm" w="sm" type="none"/>
                    </a:lnB>
                  </a:tcPr>
                </a:tc>
              </a:tr>
              <a:tr h="798525">
                <a:tc>
                  <a:txBody>
                    <a:bodyPr/>
                    <a:lstStyle/>
                    <a:p>
                      <a:pPr indent="0" lvl="0" marL="0" rtl="0" algn="l">
                        <a:spcBef>
                          <a:spcPts val="0"/>
                        </a:spcBef>
                        <a:spcAft>
                          <a:spcPts val="0"/>
                        </a:spcAft>
                        <a:buNone/>
                      </a:pPr>
                      <a:r>
                        <a:t/>
                      </a:r>
                      <a:endParaRPr/>
                    </a:p>
                  </a:txBody>
                  <a:tcPr marT="91425" marB="91425" marR="91425" marL="91425">
                    <a:lnL cap="flat" cmpd="sng" w="9525">
                      <a:solidFill>
                        <a:schemeClr val="dk2">
                          <a:alpha val="0"/>
                        </a:schemeClr>
                      </a:solidFill>
                      <a:prstDash val="dot"/>
                      <a:round/>
                      <a:headEnd len="sm" w="sm" type="none"/>
                      <a:tailEnd len="sm" w="sm" type="none"/>
                    </a:lnL>
                    <a:lnR cap="flat" cmpd="sng" w="9525">
                      <a:solidFill>
                        <a:schemeClr val="dk2">
                          <a:alpha val="0"/>
                        </a:schemeClr>
                      </a:solidFill>
                      <a:prstDash val="dot"/>
                      <a:round/>
                      <a:headEnd len="sm" w="sm" type="none"/>
                      <a:tailEnd len="sm" w="sm" type="none"/>
                    </a:lnR>
                    <a:lnT cap="flat" cmpd="sng" w="19050">
                      <a:solidFill>
                        <a:schemeClr val="accent2"/>
                      </a:solidFill>
                      <a:prstDash val="solid"/>
                      <a:round/>
                      <a:headEnd len="sm" w="sm" type="none"/>
                      <a:tailEnd len="sm" w="sm" type="none"/>
                    </a:lnT>
                    <a:lnB cap="flat" cmpd="sng" w="19050">
                      <a:solidFill>
                        <a:schemeClr val="accent2"/>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2">
                          <a:alpha val="0"/>
                        </a:schemeClr>
                      </a:solidFill>
                      <a:prstDash val="dot"/>
                      <a:round/>
                      <a:headEnd len="sm" w="sm" type="none"/>
                      <a:tailEnd len="sm" w="sm" type="none"/>
                    </a:lnL>
                    <a:lnR cap="flat" cmpd="sng" w="9525">
                      <a:solidFill>
                        <a:schemeClr val="dk2">
                          <a:alpha val="0"/>
                        </a:schemeClr>
                      </a:solidFill>
                      <a:prstDash val="dot"/>
                      <a:round/>
                      <a:headEnd len="sm" w="sm" type="none"/>
                      <a:tailEnd len="sm" w="sm" type="none"/>
                    </a:lnR>
                    <a:lnT cap="flat" cmpd="sng" w="19050">
                      <a:solidFill>
                        <a:schemeClr val="accent2"/>
                      </a:solidFill>
                      <a:prstDash val="solid"/>
                      <a:round/>
                      <a:headEnd len="sm" w="sm" type="none"/>
                      <a:tailEnd len="sm" w="sm" type="none"/>
                    </a:lnT>
                    <a:lnB cap="flat" cmpd="sng" w="19050">
                      <a:solidFill>
                        <a:schemeClr val="accent2"/>
                      </a:solidFill>
                      <a:prstDash val="solid"/>
                      <a:round/>
                      <a:headEnd len="sm" w="sm" type="none"/>
                      <a:tailEnd len="sm" w="sm" type="none"/>
                    </a:lnB>
                  </a:tcPr>
                </a:tc>
              </a:tr>
              <a:tr h="798525">
                <a:tc>
                  <a:txBody>
                    <a:bodyPr/>
                    <a:lstStyle/>
                    <a:p>
                      <a:pPr indent="0" lvl="0" marL="0" rtl="0" algn="l">
                        <a:spcBef>
                          <a:spcPts val="0"/>
                        </a:spcBef>
                        <a:spcAft>
                          <a:spcPts val="0"/>
                        </a:spcAft>
                        <a:buNone/>
                      </a:pPr>
                      <a:r>
                        <a:t/>
                      </a:r>
                      <a:endParaRPr/>
                    </a:p>
                  </a:txBody>
                  <a:tcPr marT="91425" marB="91425" marR="91425" marL="91425">
                    <a:lnL cap="flat" cmpd="sng" w="9525">
                      <a:solidFill>
                        <a:schemeClr val="dk2">
                          <a:alpha val="0"/>
                        </a:schemeClr>
                      </a:solidFill>
                      <a:prstDash val="dot"/>
                      <a:round/>
                      <a:headEnd len="sm" w="sm" type="none"/>
                      <a:tailEnd len="sm" w="sm" type="none"/>
                    </a:lnL>
                    <a:lnR cap="flat" cmpd="sng" w="9525">
                      <a:solidFill>
                        <a:schemeClr val="dk2">
                          <a:alpha val="0"/>
                        </a:schemeClr>
                      </a:solidFill>
                      <a:prstDash val="dot"/>
                      <a:round/>
                      <a:headEnd len="sm" w="sm" type="none"/>
                      <a:tailEnd len="sm" w="sm" type="none"/>
                    </a:lnR>
                    <a:lnT cap="flat" cmpd="sng" w="19050">
                      <a:solidFill>
                        <a:schemeClr val="accent2"/>
                      </a:solidFill>
                      <a:prstDash val="solid"/>
                      <a:round/>
                      <a:headEnd len="sm" w="sm" type="none"/>
                      <a:tailEnd len="sm" w="sm" type="none"/>
                    </a:lnT>
                    <a:lnB cap="flat" cmpd="sng" w="19050">
                      <a:solidFill>
                        <a:schemeClr val="accent2"/>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2">
                          <a:alpha val="0"/>
                        </a:schemeClr>
                      </a:solidFill>
                      <a:prstDash val="dot"/>
                      <a:round/>
                      <a:headEnd len="sm" w="sm" type="none"/>
                      <a:tailEnd len="sm" w="sm" type="none"/>
                    </a:lnL>
                    <a:lnR cap="flat" cmpd="sng" w="9525">
                      <a:solidFill>
                        <a:schemeClr val="dk2">
                          <a:alpha val="0"/>
                        </a:schemeClr>
                      </a:solidFill>
                      <a:prstDash val="dot"/>
                      <a:round/>
                      <a:headEnd len="sm" w="sm" type="none"/>
                      <a:tailEnd len="sm" w="sm" type="none"/>
                    </a:lnR>
                    <a:lnT cap="flat" cmpd="sng" w="19050">
                      <a:solidFill>
                        <a:schemeClr val="accent2"/>
                      </a:solidFill>
                      <a:prstDash val="solid"/>
                      <a:round/>
                      <a:headEnd len="sm" w="sm" type="none"/>
                      <a:tailEnd len="sm" w="sm" type="none"/>
                    </a:lnT>
                    <a:lnB cap="flat" cmpd="sng" w="19050">
                      <a:solidFill>
                        <a:schemeClr val="accent2"/>
                      </a:solidFill>
                      <a:prstDash val="solid"/>
                      <a:round/>
                      <a:headEnd len="sm" w="sm" type="none"/>
                      <a:tailEnd len="sm" w="sm" type="none"/>
                    </a:lnB>
                  </a:tcPr>
                </a:tc>
              </a:tr>
              <a:tr h="798525">
                <a:tc>
                  <a:txBody>
                    <a:bodyPr/>
                    <a:lstStyle/>
                    <a:p>
                      <a:pPr indent="0" lvl="0" marL="0" rtl="0" algn="l">
                        <a:spcBef>
                          <a:spcPts val="0"/>
                        </a:spcBef>
                        <a:spcAft>
                          <a:spcPts val="0"/>
                        </a:spcAft>
                        <a:buNone/>
                      </a:pPr>
                      <a:r>
                        <a:t/>
                      </a:r>
                      <a:endParaRPr/>
                    </a:p>
                  </a:txBody>
                  <a:tcPr marT="91425" marB="91425" marR="91425" marL="91425">
                    <a:lnL cap="flat" cmpd="sng" w="9525">
                      <a:solidFill>
                        <a:schemeClr val="dk2">
                          <a:alpha val="0"/>
                        </a:schemeClr>
                      </a:solidFill>
                      <a:prstDash val="dot"/>
                      <a:round/>
                      <a:headEnd len="sm" w="sm" type="none"/>
                      <a:tailEnd len="sm" w="sm" type="none"/>
                    </a:lnL>
                    <a:lnR cap="flat" cmpd="sng" w="9525">
                      <a:solidFill>
                        <a:schemeClr val="dk2">
                          <a:alpha val="0"/>
                        </a:schemeClr>
                      </a:solidFill>
                      <a:prstDash val="dot"/>
                      <a:round/>
                      <a:headEnd len="sm" w="sm" type="none"/>
                      <a:tailEnd len="sm" w="sm" type="none"/>
                    </a:lnR>
                    <a:lnT cap="flat" cmpd="sng" w="19050">
                      <a:solidFill>
                        <a:schemeClr val="accent2"/>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2">
                          <a:alpha val="0"/>
                        </a:schemeClr>
                      </a:solidFill>
                      <a:prstDash val="dot"/>
                      <a:round/>
                      <a:headEnd len="sm" w="sm" type="none"/>
                      <a:tailEnd len="sm" w="sm" type="none"/>
                    </a:lnL>
                    <a:lnR cap="flat" cmpd="sng" w="9525">
                      <a:solidFill>
                        <a:schemeClr val="dk2">
                          <a:alpha val="0"/>
                        </a:schemeClr>
                      </a:solidFill>
                      <a:prstDash val="dot"/>
                      <a:round/>
                      <a:headEnd len="sm" w="sm" type="none"/>
                      <a:tailEnd len="sm" w="sm" type="none"/>
                    </a:lnR>
                    <a:lnT cap="flat" cmpd="sng" w="19050">
                      <a:solidFill>
                        <a:schemeClr val="accent2"/>
                      </a:solidFill>
                      <a:prstDash val="solid"/>
                      <a:round/>
                      <a:headEnd len="sm" w="sm" type="none"/>
                      <a:tailEnd len="sm" w="sm" type="none"/>
                    </a:lnT>
                    <a:lnB cap="flat" cmpd="sng" w="19050">
                      <a:solidFill>
                        <a:schemeClr val="dk1"/>
                      </a:solidFill>
                      <a:prstDash val="solid"/>
                      <a:round/>
                      <a:headEnd len="sm" w="sm" type="none"/>
                      <a:tailEnd len="sm" w="sm" type="none"/>
                    </a:lnB>
                  </a:tcPr>
                </a:tc>
              </a:tr>
            </a:tbl>
          </a:graphicData>
        </a:graphic>
      </p:graphicFrame>
      <p:sp>
        <p:nvSpPr>
          <p:cNvPr id="269" name="Google Shape;269;p42"/>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dk1"/>
                </a:solidFill>
              </a:rPr>
              <a:t>Zichtbare vooruitgang boeken</a:t>
            </a:r>
            <a:endParaRPr sz="2520">
              <a:solidFill>
                <a:schemeClr val="dk1"/>
              </a:solidFill>
            </a:endParaRPr>
          </a:p>
        </p:txBody>
      </p:sp>
      <p:sp>
        <p:nvSpPr>
          <p:cNvPr id="270" name="Google Shape;270;p42"/>
          <p:cNvSpPr txBox="1"/>
          <p:nvPr/>
        </p:nvSpPr>
        <p:spPr>
          <a:xfrm>
            <a:off x="457200" y="1372375"/>
            <a:ext cx="3423600" cy="798600"/>
          </a:xfrm>
          <a:prstGeom prst="rect">
            <a:avLst/>
          </a:prstGeom>
          <a:noFill/>
          <a:ln>
            <a:noFill/>
          </a:ln>
        </p:spPr>
        <p:txBody>
          <a:bodyPr anchorCtr="0" anchor="ctr" bIns="91425" lIns="0" spcFirstLastPara="1" rIns="0" wrap="square" tIns="91425">
            <a:noAutofit/>
          </a:bodyPr>
          <a:lstStyle/>
          <a:p>
            <a:pPr indent="0" lvl="0" marL="0" rtl="0" algn="l">
              <a:lnSpc>
                <a:spcPct val="80000"/>
              </a:lnSpc>
              <a:spcBef>
                <a:spcPts val="0"/>
              </a:spcBef>
              <a:spcAft>
                <a:spcPts val="1000"/>
              </a:spcAft>
              <a:buNone/>
            </a:pPr>
            <a:r>
              <a:rPr lang="en" sz="2200">
                <a:solidFill>
                  <a:schemeClr val="dk1"/>
                </a:solidFill>
                <a:latin typeface="Hanken Grotesk SemiBold"/>
                <a:ea typeface="Hanken Grotesk SemiBold"/>
                <a:cs typeface="Hanken Grotesk SemiBold"/>
                <a:sym typeface="Hanken Grotesk SemiBold"/>
              </a:rPr>
              <a:t>25%</a:t>
            </a:r>
            <a:endParaRPr sz="2200">
              <a:solidFill>
                <a:schemeClr val="dk1"/>
              </a:solidFill>
              <a:latin typeface="Hanken Grotesk SemiBold"/>
              <a:ea typeface="Hanken Grotesk SemiBold"/>
              <a:cs typeface="Hanken Grotesk SemiBold"/>
              <a:sym typeface="Hanken Grotesk SemiBold"/>
            </a:endParaRPr>
          </a:p>
        </p:txBody>
      </p:sp>
      <p:sp>
        <p:nvSpPr>
          <p:cNvPr id="271" name="Google Shape;271;p42"/>
          <p:cNvSpPr txBox="1"/>
          <p:nvPr/>
        </p:nvSpPr>
        <p:spPr>
          <a:xfrm>
            <a:off x="457200" y="2172450"/>
            <a:ext cx="3423600" cy="798600"/>
          </a:xfrm>
          <a:prstGeom prst="rect">
            <a:avLst/>
          </a:prstGeom>
          <a:noFill/>
          <a:ln>
            <a:noFill/>
          </a:ln>
        </p:spPr>
        <p:txBody>
          <a:bodyPr anchorCtr="0" anchor="ctr" bIns="91425" lIns="0" spcFirstLastPara="1" rIns="0" wrap="square" tIns="91425">
            <a:noAutofit/>
          </a:bodyPr>
          <a:lstStyle/>
          <a:p>
            <a:pPr indent="0" lvl="0" marL="0" rtl="0" algn="l">
              <a:lnSpc>
                <a:spcPct val="80000"/>
              </a:lnSpc>
              <a:spcBef>
                <a:spcPts val="0"/>
              </a:spcBef>
              <a:spcAft>
                <a:spcPts val="1000"/>
              </a:spcAft>
              <a:buNone/>
            </a:pPr>
            <a:r>
              <a:rPr lang="en" sz="2200">
                <a:solidFill>
                  <a:schemeClr val="dk1"/>
                </a:solidFill>
                <a:latin typeface="Hanken Grotesk SemiBold"/>
                <a:ea typeface="Hanken Grotesk SemiBold"/>
                <a:cs typeface="Hanken Grotesk SemiBold"/>
                <a:sym typeface="Hanken Grotesk SemiBold"/>
              </a:rPr>
              <a:t>50</a:t>
            </a:r>
            <a:endParaRPr sz="2200">
              <a:solidFill>
                <a:schemeClr val="dk1"/>
              </a:solidFill>
              <a:latin typeface="Hanken Grotesk SemiBold"/>
              <a:ea typeface="Hanken Grotesk SemiBold"/>
              <a:cs typeface="Hanken Grotesk SemiBold"/>
              <a:sym typeface="Hanken Grotesk SemiBold"/>
            </a:endParaRPr>
          </a:p>
        </p:txBody>
      </p:sp>
      <p:sp>
        <p:nvSpPr>
          <p:cNvPr id="272" name="Google Shape;272;p42"/>
          <p:cNvSpPr txBox="1"/>
          <p:nvPr/>
        </p:nvSpPr>
        <p:spPr>
          <a:xfrm>
            <a:off x="457200" y="2969425"/>
            <a:ext cx="3423600" cy="798600"/>
          </a:xfrm>
          <a:prstGeom prst="rect">
            <a:avLst/>
          </a:prstGeom>
          <a:noFill/>
          <a:ln>
            <a:noFill/>
          </a:ln>
        </p:spPr>
        <p:txBody>
          <a:bodyPr anchorCtr="0" anchor="ctr" bIns="91425" lIns="0" spcFirstLastPara="1" rIns="0" wrap="square" tIns="91425">
            <a:noAutofit/>
          </a:bodyPr>
          <a:lstStyle/>
          <a:p>
            <a:pPr indent="0" lvl="0" marL="0" rtl="0" algn="l">
              <a:lnSpc>
                <a:spcPct val="80000"/>
              </a:lnSpc>
              <a:spcBef>
                <a:spcPts val="0"/>
              </a:spcBef>
              <a:spcAft>
                <a:spcPts val="1000"/>
              </a:spcAft>
              <a:buNone/>
            </a:pPr>
            <a:r>
              <a:rPr lang="en" sz="2200">
                <a:solidFill>
                  <a:schemeClr val="dk1"/>
                </a:solidFill>
                <a:latin typeface="Hanken Grotesk SemiBold"/>
                <a:ea typeface="Hanken Grotesk SemiBold"/>
                <a:cs typeface="Hanken Grotesk SemiBold"/>
                <a:sym typeface="Hanken Grotesk SemiBold"/>
              </a:rPr>
              <a:t>20</a:t>
            </a:r>
            <a:endParaRPr sz="2200">
              <a:solidFill>
                <a:schemeClr val="dk1"/>
              </a:solidFill>
              <a:latin typeface="Hanken Grotesk SemiBold"/>
              <a:ea typeface="Hanken Grotesk SemiBold"/>
              <a:cs typeface="Hanken Grotesk SemiBold"/>
              <a:sym typeface="Hanken Grotesk SemiBold"/>
            </a:endParaRPr>
          </a:p>
        </p:txBody>
      </p:sp>
      <p:sp>
        <p:nvSpPr>
          <p:cNvPr id="273" name="Google Shape;273;p42"/>
          <p:cNvSpPr txBox="1"/>
          <p:nvPr/>
        </p:nvSpPr>
        <p:spPr>
          <a:xfrm>
            <a:off x="457200" y="3768025"/>
            <a:ext cx="3423600" cy="798600"/>
          </a:xfrm>
          <a:prstGeom prst="rect">
            <a:avLst/>
          </a:prstGeom>
          <a:noFill/>
          <a:ln>
            <a:noFill/>
          </a:ln>
        </p:spPr>
        <p:txBody>
          <a:bodyPr anchorCtr="0" anchor="ctr" bIns="91425" lIns="0" spcFirstLastPara="1" rIns="0" wrap="square" tIns="91425">
            <a:noAutofit/>
          </a:bodyPr>
          <a:lstStyle/>
          <a:p>
            <a:pPr indent="0" lvl="0" marL="0" rtl="0" algn="l">
              <a:lnSpc>
                <a:spcPct val="80000"/>
              </a:lnSpc>
              <a:spcBef>
                <a:spcPts val="0"/>
              </a:spcBef>
              <a:spcAft>
                <a:spcPts val="1000"/>
              </a:spcAft>
              <a:buNone/>
            </a:pPr>
            <a:r>
              <a:rPr lang="en" sz="2200">
                <a:solidFill>
                  <a:schemeClr val="dk1"/>
                </a:solidFill>
                <a:latin typeface="Hanken Grotesk SemiBold"/>
                <a:ea typeface="Hanken Grotesk SemiBold"/>
                <a:cs typeface="Hanken Grotesk SemiBold"/>
                <a:sym typeface="Hanken Grotesk SemiBold"/>
              </a:rPr>
              <a:t>10</a:t>
            </a:r>
            <a:endParaRPr sz="2200">
              <a:solidFill>
                <a:schemeClr val="dk1"/>
              </a:solidFill>
              <a:latin typeface="Hanken Grotesk SemiBold"/>
              <a:ea typeface="Hanken Grotesk SemiBold"/>
              <a:cs typeface="Hanken Grotesk SemiBold"/>
              <a:sym typeface="Hanken Grotesk SemiBold"/>
            </a:endParaRPr>
          </a:p>
        </p:txBody>
      </p:sp>
      <p:sp>
        <p:nvSpPr>
          <p:cNvPr id="274" name="Google Shape;274;p42"/>
          <p:cNvSpPr txBox="1"/>
          <p:nvPr/>
        </p:nvSpPr>
        <p:spPr>
          <a:xfrm>
            <a:off x="4126750" y="1372375"/>
            <a:ext cx="4560000" cy="798600"/>
          </a:xfrm>
          <a:prstGeom prst="rect">
            <a:avLst/>
          </a:prstGeom>
          <a:noFill/>
          <a:ln>
            <a:noFill/>
          </a:ln>
        </p:spPr>
        <p:txBody>
          <a:bodyPr anchorCtr="0" anchor="ctr" bIns="91425" lIns="0" spcFirstLastPara="1" rIns="0" wrap="square" tIns="91425">
            <a:noAutofit/>
          </a:bodyPr>
          <a:lstStyle/>
          <a:p>
            <a:pPr indent="0" lvl="0" marL="0" rtl="0" algn="l">
              <a:lnSpc>
                <a:spcPct val="80000"/>
              </a:lnSpc>
              <a:spcBef>
                <a:spcPts val="0"/>
              </a:spcBef>
              <a:spcAft>
                <a:spcPts val="1000"/>
              </a:spcAft>
              <a:buNone/>
            </a:pPr>
            <a:r>
              <a:rPr lang="en" sz="2200">
                <a:solidFill>
                  <a:schemeClr val="dk1"/>
                </a:solidFill>
                <a:latin typeface="Hanken Grotesk Light"/>
                <a:ea typeface="Hanken Grotesk Light"/>
                <a:cs typeface="Hanken Grotesk Light"/>
                <a:sym typeface="Hanken Grotesk Light"/>
              </a:rPr>
              <a:t>Toename inschrijving</a:t>
            </a:r>
            <a:endParaRPr sz="2200">
              <a:solidFill>
                <a:schemeClr val="dk1"/>
              </a:solidFill>
              <a:latin typeface="Hanken Grotesk Light"/>
              <a:ea typeface="Hanken Grotesk Light"/>
              <a:cs typeface="Hanken Grotesk Light"/>
              <a:sym typeface="Hanken Grotesk Light"/>
            </a:endParaRPr>
          </a:p>
        </p:txBody>
      </p:sp>
      <p:sp>
        <p:nvSpPr>
          <p:cNvPr id="275" name="Google Shape;275;p42"/>
          <p:cNvSpPr txBox="1"/>
          <p:nvPr/>
        </p:nvSpPr>
        <p:spPr>
          <a:xfrm>
            <a:off x="4126750" y="2172450"/>
            <a:ext cx="4560000" cy="798600"/>
          </a:xfrm>
          <a:prstGeom prst="rect">
            <a:avLst/>
          </a:prstGeom>
          <a:noFill/>
          <a:ln>
            <a:noFill/>
          </a:ln>
        </p:spPr>
        <p:txBody>
          <a:bodyPr anchorCtr="0" anchor="ctr" bIns="91425" lIns="0" spcFirstLastPara="1" rIns="0" wrap="square" tIns="91425">
            <a:noAutofit/>
          </a:bodyPr>
          <a:lstStyle/>
          <a:p>
            <a:pPr indent="0" lvl="0" marL="0" rtl="0" algn="l">
              <a:lnSpc>
                <a:spcPct val="80000"/>
              </a:lnSpc>
              <a:spcBef>
                <a:spcPts val="0"/>
              </a:spcBef>
              <a:spcAft>
                <a:spcPts val="1000"/>
              </a:spcAft>
              <a:buNone/>
            </a:pPr>
            <a:r>
              <a:rPr lang="en" sz="2200">
                <a:solidFill>
                  <a:schemeClr val="dk1"/>
                </a:solidFill>
                <a:latin typeface="Hanken Grotesk Light"/>
                <a:ea typeface="Hanken Grotesk Light"/>
                <a:cs typeface="Hanken Grotesk Light"/>
                <a:sym typeface="Hanken Grotesk Light"/>
              </a:rPr>
              <a:t>Toegekende beurzen</a:t>
            </a:r>
            <a:endParaRPr sz="2200">
              <a:solidFill>
                <a:schemeClr val="dk1"/>
              </a:solidFill>
              <a:latin typeface="Hanken Grotesk Light"/>
              <a:ea typeface="Hanken Grotesk Light"/>
              <a:cs typeface="Hanken Grotesk Light"/>
              <a:sym typeface="Hanken Grotesk Light"/>
            </a:endParaRPr>
          </a:p>
        </p:txBody>
      </p:sp>
      <p:sp>
        <p:nvSpPr>
          <p:cNvPr id="276" name="Google Shape;276;p42"/>
          <p:cNvSpPr txBox="1"/>
          <p:nvPr/>
        </p:nvSpPr>
        <p:spPr>
          <a:xfrm>
            <a:off x="4126750" y="2969425"/>
            <a:ext cx="4560000" cy="798600"/>
          </a:xfrm>
          <a:prstGeom prst="rect">
            <a:avLst/>
          </a:prstGeom>
          <a:noFill/>
          <a:ln>
            <a:noFill/>
          </a:ln>
        </p:spPr>
        <p:txBody>
          <a:bodyPr anchorCtr="0" anchor="ctr" bIns="91425" lIns="0" spcFirstLastPara="1" rIns="0" wrap="square" tIns="91425">
            <a:noAutofit/>
          </a:bodyPr>
          <a:lstStyle/>
          <a:p>
            <a:pPr indent="0" lvl="0" marL="0" rtl="0" algn="l">
              <a:lnSpc>
                <a:spcPct val="80000"/>
              </a:lnSpc>
              <a:spcBef>
                <a:spcPts val="0"/>
              </a:spcBef>
              <a:spcAft>
                <a:spcPts val="1000"/>
              </a:spcAft>
              <a:buNone/>
            </a:pPr>
            <a:r>
              <a:rPr lang="en" sz="2200">
                <a:solidFill>
                  <a:schemeClr val="dk1"/>
                </a:solidFill>
                <a:latin typeface="Hanken Grotesk Light"/>
                <a:ea typeface="Hanken Grotesk Light"/>
                <a:cs typeface="Hanken Grotesk Light"/>
                <a:sym typeface="Hanken Grotesk Light"/>
              </a:rPr>
              <a:t>Taalondersteuningsklassen</a:t>
            </a:r>
            <a:endParaRPr sz="2200">
              <a:solidFill>
                <a:schemeClr val="dk1"/>
              </a:solidFill>
              <a:latin typeface="Hanken Grotesk Light"/>
              <a:ea typeface="Hanken Grotesk Light"/>
              <a:cs typeface="Hanken Grotesk Light"/>
              <a:sym typeface="Hanken Grotesk Light"/>
            </a:endParaRPr>
          </a:p>
        </p:txBody>
      </p:sp>
      <p:sp>
        <p:nvSpPr>
          <p:cNvPr id="277" name="Google Shape;277;p42"/>
          <p:cNvSpPr txBox="1"/>
          <p:nvPr/>
        </p:nvSpPr>
        <p:spPr>
          <a:xfrm>
            <a:off x="4126750" y="3768025"/>
            <a:ext cx="4560000" cy="798600"/>
          </a:xfrm>
          <a:prstGeom prst="rect">
            <a:avLst/>
          </a:prstGeom>
          <a:noFill/>
          <a:ln>
            <a:noFill/>
          </a:ln>
        </p:spPr>
        <p:txBody>
          <a:bodyPr anchorCtr="0" anchor="ctr" bIns="91425" lIns="0" spcFirstLastPara="1" rIns="0" wrap="square" tIns="91425">
            <a:noAutofit/>
          </a:bodyPr>
          <a:lstStyle/>
          <a:p>
            <a:pPr indent="0" lvl="0" marL="0" rtl="0" algn="l">
              <a:lnSpc>
                <a:spcPct val="80000"/>
              </a:lnSpc>
              <a:spcBef>
                <a:spcPts val="0"/>
              </a:spcBef>
              <a:spcAft>
                <a:spcPts val="1000"/>
              </a:spcAft>
              <a:buNone/>
            </a:pPr>
            <a:r>
              <a:rPr lang="en" sz="2200">
                <a:solidFill>
                  <a:schemeClr val="dk1"/>
                </a:solidFill>
                <a:latin typeface="Hanken Grotesk Light"/>
                <a:ea typeface="Hanken Grotesk Light"/>
                <a:cs typeface="Hanken Grotesk Light"/>
                <a:sym typeface="Hanken Grotesk Light"/>
              </a:rPr>
              <a:t>Aangesloten partnerschappen</a:t>
            </a:r>
            <a:endParaRPr sz="2200">
              <a:solidFill>
                <a:schemeClr val="dk1"/>
              </a:solidFill>
              <a:latin typeface="Hanken Grotesk Light"/>
              <a:ea typeface="Hanken Grotesk Light"/>
              <a:cs typeface="Hanken Grotesk Light"/>
              <a:sym typeface="Hanken Grotesk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graphicFrame>
        <p:nvGraphicFramePr>
          <p:cNvPr id="282" name="Google Shape;282;p43"/>
          <p:cNvGraphicFramePr/>
          <p:nvPr/>
        </p:nvGraphicFramePr>
        <p:xfrm>
          <a:off x="457200" y="1216275"/>
          <a:ext cx="3000000" cy="3000000"/>
        </p:xfrm>
        <a:graphic>
          <a:graphicData uri="http://schemas.openxmlformats.org/drawingml/2006/table">
            <a:tbl>
              <a:tblPr>
                <a:noFill/>
                <a:tableStyleId>{7A8CD0A6-60E2-4E41-85E7-9A3062552482}</a:tableStyleId>
              </a:tblPr>
              <a:tblGrid>
                <a:gridCol w="2077375"/>
                <a:gridCol w="6152225"/>
              </a:tblGrid>
              <a:tr h="1117475">
                <a:tc>
                  <a:txBody>
                    <a:bodyPr/>
                    <a:lstStyle/>
                    <a:p>
                      <a:pPr indent="0" lvl="0" marL="0" rtl="0" algn="l">
                        <a:spcBef>
                          <a:spcPts val="0"/>
                        </a:spcBef>
                        <a:spcAft>
                          <a:spcPts val="0"/>
                        </a:spcAft>
                        <a:buNone/>
                      </a:pPr>
                      <a:r>
                        <a:t/>
                      </a:r>
                      <a:endParaRPr>
                        <a:latin typeface="Hanken Grotesk"/>
                        <a:ea typeface="Hanken Grotesk"/>
                        <a:cs typeface="Hanken Grotesk"/>
                        <a:sym typeface="Hanken Grotesk"/>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latin typeface="Hanken Grotesk"/>
                        <a:ea typeface="Hanken Grotesk"/>
                        <a:cs typeface="Hanken Grotesk"/>
                        <a:sym typeface="Hanken Grotesk"/>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1117475">
                <a:tc>
                  <a:txBody>
                    <a:bodyPr/>
                    <a:lstStyle/>
                    <a:p>
                      <a:pPr indent="0" lvl="0" marL="0" rtl="0" algn="l">
                        <a:spcBef>
                          <a:spcPts val="0"/>
                        </a:spcBef>
                        <a:spcAft>
                          <a:spcPts val="0"/>
                        </a:spcAft>
                        <a:buNone/>
                      </a:pPr>
                      <a:r>
                        <a:t/>
                      </a:r>
                      <a:endParaRPr>
                        <a:latin typeface="Hanken Grotesk"/>
                        <a:ea typeface="Hanken Grotesk"/>
                        <a:cs typeface="Hanken Grotesk"/>
                        <a:sym typeface="Hanken Grotesk"/>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latin typeface="Hanken Grotesk"/>
                        <a:ea typeface="Hanken Grotesk"/>
                        <a:cs typeface="Hanken Grotesk"/>
                        <a:sym typeface="Hanken Grotesk"/>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1117475">
                <a:tc>
                  <a:txBody>
                    <a:bodyPr/>
                    <a:lstStyle/>
                    <a:p>
                      <a:pPr indent="0" lvl="0" marL="0" rtl="0" algn="l">
                        <a:spcBef>
                          <a:spcPts val="0"/>
                        </a:spcBef>
                        <a:spcAft>
                          <a:spcPts val="0"/>
                        </a:spcAft>
                        <a:buNone/>
                      </a:pPr>
                      <a:r>
                        <a:t/>
                      </a:r>
                      <a:endParaRPr>
                        <a:latin typeface="Hanken Grotesk"/>
                        <a:ea typeface="Hanken Grotesk"/>
                        <a:cs typeface="Hanken Grotesk"/>
                        <a:sym typeface="Hanken Grotesk"/>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latin typeface="Hanken Grotesk"/>
                        <a:ea typeface="Hanken Grotesk"/>
                        <a:cs typeface="Hanken Grotesk"/>
                        <a:sym typeface="Hanken Grotesk"/>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bl>
          </a:graphicData>
        </a:graphic>
      </p:graphicFrame>
      <p:sp>
        <p:nvSpPr>
          <p:cNvPr id="283" name="Google Shape;283;p43"/>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dk1"/>
                </a:solidFill>
              </a:rPr>
              <a:t>Voorbeeldcasus: Beoordeling van behoeften en gegevensverzameling</a:t>
            </a:r>
            <a:endParaRPr sz="2520">
              <a:solidFill>
                <a:schemeClr val="dk1"/>
              </a:solidFill>
            </a:endParaRPr>
          </a:p>
        </p:txBody>
      </p:sp>
      <p:sp>
        <p:nvSpPr>
          <p:cNvPr id="284" name="Google Shape;284;p43"/>
          <p:cNvSpPr txBox="1"/>
          <p:nvPr>
            <p:ph idx="4294967295" type="body"/>
          </p:nvPr>
        </p:nvSpPr>
        <p:spPr>
          <a:xfrm>
            <a:off x="2749850" y="1292400"/>
            <a:ext cx="50238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200"/>
              </a:spcAft>
              <a:buNone/>
            </a:pPr>
            <a:r>
              <a:rPr lang="en" sz="1400">
                <a:solidFill>
                  <a:schemeClr val="dk1"/>
                </a:solidFill>
              </a:rPr>
              <a:t>Fatima werd geconfronteerd met culturele en taalbarrières, gebrek aan informatie en problemen bij het vinden van kinderopvang.</a:t>
            </a:r>
            <a:endParaRPr sz="1400">
              <a:solidFill>
                <a:schemeClr val="dk1"/>
              </a:solidFill>
            </a:endParaRPr>
          </a:p>
        </p:txBody>
      </p:sp>
      <p:sp>
        <p:nvSpPr>
          <p:cNvPr id="285" name="Google Shape;285;p43"/>
          <p:cNvSpPr txBox="1"/>
          <p:nvPr>
            <p:ph idx="4294967295" type="body"/>
          </p:nvPr>
        </p:nvSpPr>
        <p:spPr>
          <a:xfrm>
            <a:off x="2749850" y="2399379"/>
            <a:ext cx="50238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200"/>
              </a:spcAft>
              <a:buNone/>
            </a:pPr>
            <a:r>
              <a:rPr lang="en" sz="1400">
                <a:solidFill>
                  <a:schemeClr val="dk1"/>
                </a:solidFill>
              </a:rPr>
              <a:t>De instelling ontwikkelde een plan met taalondersteunende lessen, informatiesessies, kinderopvang en financiële steun.</a:t>
            </a:r>
            <a:endParaRPr sz="1400">
              <a:solidFill>
                <a:schemeClr val="dk1"/>
              </a:solidFill>
            </a:endParaRPr>
          </a:p>
        </p:txBody>
      </p:sp>
      <p:sp>
        <p:nvSpPr>
          <p:cNvPr id="286" name="Google Shape;286;p43"/>
          <p:cNvSpPr txBox="1"/>
          <p:nvPr>
            <p:ph idx="4294967295" type="subTitle"/>
          </p:nvPr>
        </p:nvSpPr>
        <p:spPr>
          <a:xfrm>
            <a:off x="457200" y="1292500"/>
            <a:ext cx="1828800" cy="986100"/>
          </a:xfrm>
          <a:prstGeom prst="rect">
            <a:avLst/>
          </a:prstGeom>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b="1" lang="en" sz="1400">
                <a:solidFill>
                  <a:schemeClr val="dk1"/>
                </a:solidFill>
              </a:rPr>
              <a:t>Fatima's uitdagingen</a:t>
            </a:r>
            <a:endParaRPr b="1" sz="1400">
              <a:solidFill>
                <a:schemeClr val="dk1"/>
              </a:solidFill>
            </a:endParaRPr>
          </a:p>
        </p:txBody>
      </p:sp>
      <p:sp>
        <p:nvSpPr>
          <p:cNvPr id="287" name="Google Shape;287;p43"/>
          <p:cNvSpPr txBox="1"/>
          <p:nvPr>
            <p:ph idx="4294967295" type="subTitle"/>
          </p:nvPr>
        </p:nvSpPr>
        <p:spPr>
          <a:xfrm>
            <a:off x="457200" y="2399425"/>
            <a:ext cx="1828800" cy="986100"/>
          </a:xfrm>
          <a:prstGeom prst="rect">
            <a:avLst/>
          </a:prstGeom>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b="1" lang="en" sz="1400">
                <a:solidFill>
                  <a:schemeClr val="dk1"/>
                </a:solidFill>
              </a:rPr>
              <a:t>Uitgebreid plan</a:t>
            </a:r>
            <a:endParaRPr b="1" sz="1400">
              <a:solidFill>
                <a:schemeClr val="dk1"/>
              </a:solidFill>
            </a:endParaRPr>
          </a:p>
        </p:txBody>
      </p:sp>
      <p:sp>
        <p:nvSpPr>
          <p:cNvPr id="288" name="Google Shape;288;p43"/>
          <p:cNvSpPr txBox="1"/>
          <p:nvPr>
            <p:ph idx="4294967295" type="subTitle"/>
          </p:nvPr>
        </p:nvSpPr>
        <p:spPr>
          <a:xfrm>
            <a:off x="457200" y="3506400"/>
            <a:ext cx="1828800" cy="986100"/>
          </a:xfrm>
          <a:prstGeom prst="rect">
            <a:avLst/>
          </a:prstGeom>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b="1" lang="en" sz="1400">
                <a:solidFill>
                  <a:schemeClr val="dk1"/>
                </a:solidFill>
              </a:rPr>
              <a:t>Samenwerkingsverbanden</a:t>
            </a:r>
            <a:endParaRPr b="1" sz="1400">
              <a:solidFill>
                <a:schemeClr val="dk1"/>
              </a:solidFill>
            </a:endParaRPr>
          </a:p>
        </p:txBody>
      </p:sp>
      <p:sp>
        <p:nvSpPr>
          <p:cNvPr id="289" name="Google Shape;289;p43"/>
          <p:cNvSpPr txBox="1"/>
          <p:nvPr>
            <p:ph idx="4294967295" type="body"/>
          </p:nvPr>
        </p:nvSpPr>
        <p:spPr>
          <a:xfrm>
            <a:off x="2749850" y="3506396"/>
            <a:ext cx="50238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200"/>
              </a:spcAft>
              <a:buNone/>
            </a:pPr>
            <a:r>
              <a:rPr lang="en" sz="1400">
                <a:solidFill>
                  <a:schemeClr val="dk1"/>
                </a:solidFill>
              </a:rPr>
              <a:t>De instelling werkte samen met ondersteunende organisaties, brancheorganisaties en werkgevers om middelen en stageplaatsen aan te bieden.</a:t>
            </a:r>
            <a:endParaRPr sz="14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3" name="Shape 293"/>
        <p:cNvGrpSpPr/>
        <p:nvPr/>
      </p:nvGrpSpPr>
      <p:grpSpPr>
        <a:xfrm>
          <a:off x="0" y="0"/>
          <a:ext cx="0" cy="0"/>
          <a:chOff x="0" y="0"/>
          <a:chExt cx="0" cy="0"/>
        </a:xfrm>
      </p:grpSpPr>
      <p:sp>
        <p:nvSpPr>
          <p:cNvPr id="294" name="Google Shape;294;p44"/>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Voorbeeldcase: Plan en toewijzing van middelen</a:t>
            </a:r>
            <a:endParaRPr sz="2520"/>
          </a:p>
        </p:txBody>
      </p:sp>
      <p:sp>
        <p:nvSpPr>
          <p:cNvPr id="295" name="Google Shape;295;p44"/>
          <p:cNvSpPr txBox="1"/>
          <p:nvPr>
            <p:ph idx="4294967295" type="body"/>
          </p:nvPr>
        </p:nvSpPr>
        <p:spPr>
          <a:xfrm>
            <a:off x="3076819" y="1060200"/>
            <a:ext cx="5610000" cy="1105800"/>
          </a:xfrm>
          <a:prstGeom prst="rect">
            <a:avLst/>
          </a:prstGeom>
          <a:noFill/>
        </p:spPr>
        <p:txBody>
          <a:bodyPr anchorCtr="0" anchor="ctr" bIns="91425" lIns="365750" spcFirstLastPara="1" rIns="182875" wrap="square" tIns="91425">
            <a:noAutofit/>
          </a:bodyPr>
          <a:lstStyle/>
          <a:p>
            <a:pPr indent="0" lvl="0" marL="0" rtl="0" algn="l">
              <a:lnSpc>
                <a:spcPct val="105000"/>
              </a:lnSpc>
              <a:spcBef>
                <a:spcPts val="0"/>
              </a:spcBef>
              <a:spcAft>
                <a:spcPts val="1200"/>
              </a:spcAft>
              <a:buNone/>
            </a:pPr>
            <a:r>
              <a:rPr lang="en" sz="1100">
                <a:solidFill>
                  <a:schemeClr val="dk1"/>
                </a:solidFill>
              </a:rPr>
              <a:t>De instelling ontwikkelde een plan met taalondersteunende lessen, informatiesessies, kinderopvang en financiële steun voor vluchtelingstudenten.</a:t>
            </a:r>
            <a:endParaRPr sz="1100">
              <a:solidFill>
                <a:schemeClr val="dk1"/>
              </a:solidFill>
            </a:endParaRPr>
          </a:p>
        </p:txBody>
      </p:sp>
      <p:sp>
        <p:nvSpPr>
          <p:cNvPr id="296" name="Google Shape;296;p44"/>
          <p:cNvSpPr txBox="1"/>
          <p:nvPr>
            <p:ph idx="4294967295" type="body"/>
          </p:nvPr>
        </p:nvSpPr>
        <p:spPr>
          <a:xfrm>
            <a:off x="3076819" y="2301414"/>
            <a:ext cx="5610000" cy="1105800"/>
          </a:xfrm>
          <a:prstGeom prst="rect">
            <a:avLst/>
          </a:prstGeom>
          <a:noFill/>
        </p:spPr>
        <p:txBody>
          <a:bodyPr anchorCtr="0" anchor="ctr" bIns="91425" lIns="365750" spcFirstLastPara="1" rIns="182875" wrap="square" tIns="91425">
            <a:noAutofit/>
          </a:bodyPr>
          <a:lstStyle/>
          <a:p>
            <a:pPr indent="0" lvl="0" marL="0" rtl="0" algn="l">
              <a:lnSpc>
                <a:spcPct val="105000"/>
              </a:lnSpc>
              <a:spcBef>
                <a:spcPts val="0"/>
              </a:spcBef>
              <a:spcAft>
                <a:spcPts val="1200"/>
              </a:spcAft>
              <a:buNone/>
            </a:pPr>
            <a:r>
              <a:rPr lang="en" sz="1100">
                <a:solidFill>
                  <a:schemeClr val="dk1"/>
                </a:solidFill>
              </a:rPr>
              <a:t>De instelling werkte samen met ondersteunende organisaties, bedrijfsorganisaties en werkgevers om vluchtelingstudenten extra middelen te bieden.</a:t>
            </a:r>
            <a:endParaRPr sz="1100">
              <a:solidFill>
                <a:schemeClr val="dk1"/>
              </a:solidFill>
            </a:endParaRPr>
          </a:p>
        </p:txBody>
      </p:sp>
      <p:sp>
        <p:nvSpPr>
          <p:cNvPr id="297" name="Google Shape;297;p44"/>
          <p:cNvSpPr txBox="1"/>
          <p:nvPr>
            <p:ph idx="4294967295" type="subTitle"/>
          </p:nvPr>
        </p:nvSpPr>
        <p:spPr>
          <a:xfrm>
            <a:off x="910425" y="1060312"/>
            <a:ext cx="2166300" cy="1105800"/>
          </a:xfrm>
          <a:prstGeom prst="rect">
            <a:avLst/>
          </a:prstGeom>
          <a:noFill/>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300">
                <a:solidFill>
                  <a:schemeClr val="dk1"/>
                </a:solidFill>
              </a:rPr>
              <a:t>Uitgebreid plan</a:t>
            </a:r>
            <a:endParaRPr sz="1300">
              <a:solidFill>
                <a:schemeClr val="dk1"/>
              </a:solidFill>
            </a:endParaRPr>
          </a:p>
        </p:txBody>
      </p:sp>
      <p:sp>
        <p:nvSpPr>
          <p:cNvPr id="298" name="Google Shape;298;p44"/>
          <p:cNvSpPr txBox="1"/>
          <p:nvPr>
            <p:ph idx="4294967295" type="subTitle"/>
          </p:nvPr>
        </p:nvSpPr>
        <p:spPr>
          <a:xfrm>
            <a:off x="910425" y="2301463"/>
            <a:ext cx="2166300" cy="1105800"/>
          </a:xfrm>
          <a:prstGeom prst="rect">
            <a:avLst/>
          </a:prstGeom>
          <a:noFill/>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300">
                <a:solidFill>
                  <a:schemeClr val="dk1"/>
                </a:solidFill>
              </a:rPr>
              <a:t>Samenwerkingsverbanden</a:t>
            </a:r>
            <a:endParaRPr sz="1300">
              <a:solidFill>
                <a:schemeClr val="dk1"/>
              </a:solidFill>
            </a:endParaRPr>
          </a:p>
        </p:txBody>
      </p:sp>
      <p:sp>
        <p:nvSpPr>
          <p:cNvPr id="299" name="Google Shape;299;p44"/>
          <p:cNvSpPr txBox="1"/>
          <p:nvPr>
            <p:ph idx="4294967295" type="subTitle"/>
          </p:nvPr>
        </p:nvSpPr>
        <p:spPr>
          <a:xfrm>
            <a:off x="910425" y="3542670"/>
            <a:ext cx="2166300" cy="1105800"/>
          </a:xfrm>
          <a:prstGeom prst="rect">
            <a:avLst/>
          </a:prstGeom>
          <a:noFill/>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300">
                <a:solidFill>
                  <a:schemeClr val="dk1"/>
                </a:solidFill>
              </a:rPr>
              <a:t>Diversiteit en inclusie</a:t>
            </a:r>
            <a:endParaRPr sz="1300">
              <a:solidFill>
                <a:schemeClr val="dk1"/>
              </a:solidFill>
            </a:endParaRPr>
          </a:p>
        </p:txBody>
      </p:sp>
      <p:sp>
        <p:nvSpPr>
          <p:cNvPr id="300" name="Google Shape;300;p44"/>
          <p:cNvSpPr txBox="1"/>
          <p:nvPr>
            <p:ph idx="4294967295" type="body"/>
          </p:nvPr>
        </p:nvSpPr>
        <p:spPr>
          <a:xfrm>
            <a:off x="3076819" y="3542670"/>
            <a:ext cx="5610000" cy="1105800"/>
          </a:xfrm>
          <a:prstGeom prst="rect">
            <a:avLst/>
          </a:prstGeom>
          <a:noFill/>
        </p:spPr>
        <p:txBody>
          <a:bodyPr anchorCtr="0" anchor="ctr" bIns="91425" lIns="365750" spcFirstLastPara="1" rIns="182875" wrap="square" tIns="91425">
            <a:noAutofit/>
          </a:bodyPr>
          <a:lstStyle/>
          <a:p>
            <a:pPr indent="0" lvl="0" marL="0" rtl="0" algn="l">
              <a:lnSpc>
                <a:spcPct val="105000"/>
              </a:lnSpc>
              <a:spcBef>
                <a:spcPts val="0"/>
              </a:spcBef>
              <a:spcAft>
                <a:spcPts val="1200"/>
              </a:spcAft>
              <a:buNone/>
            </a:pPr>
            <a:r>
              <a:rPr lang="en" sz="1100">
                <a:solidFill>
                  <a:schemeClr val="dk1"/>
                </a:solidFill>
              </a:rPr>
              <a:t>De instelling heeft personeel met verschillende achtergronden aangeworven en een mentorprogramma opgezet om een inclusieve omgeving te creëren en gevluchte studenten te ondersteunen.</a:t>
            </a:r>
            <a:endParaRPr sz="1100">
              <a:solidFill>
                <a:schemeClr val="dk1"/>
              </a:solidFill>
            </a:endParaRPr>
          </a:p>
        </p:txBody>
      </p:sp>
      <p:cxnSp>
        <p:nvCxnSpPr>
          <p:cNvPr id="301" name="Google Shape;301;p44"/>
          <p:cNvCxnSpPr/>
          <p:nvPr/>
        </p:nvCxnSpPr>
        <p:spPr>
          <a:xfrm>
            <a:off x="571450" y="1060200"/>
            <a:ext cx="0" cy="3588300"/>
          </a:xfrm>
          <a:prstGeom prst="straightConnector1">
            <a:avLst/>
          </a:prstGeom>
          <a:noFill/>
          <a:ln cap="flat" cmpd="sng" w="9525">
            <a:solidFill>
              <a:schemeClr val="dk1"/>
            </a:solidFill>
            <a:prstDash val="dot"/>
            <a:round/>
            <a:headEnd len="med" w="med" type="none"/>
            <a:tailEnd len="med" w="med" type="none"/>
          </a:ln>
        </p:spPr>
      </p:cxnSp>
      <p:cxnSp>
        <p:nvCxnSpPr>
          <p:cNvPr id="302" name="Google Shape;302;p44"/>
          <p:cNvCxnSpPr/>
          <p:nvPr/>
        </p:nvCxnSpPr>
        <p:spPr>
          <a:xfrm>
            <a:off x="531525" y="2854350"/>
            <a:ext cx="378900" cy="0"/>
          </a:xfrm>
          <a:prstGeom prst="straightConnector1">
            <a:avLst/>
          </a:prstGeom>
          <a:noFill/>
          <a:ln cap="flat" cmpd="sng" w="19050">
            <a:solidFill>
              <a:schemeClr val="dk1"/>
            </a:solidFill>
            <a:prstDash val="solid"/>
            <a:round/>
            <a:headEnd len="med" w="med" type="oval"/>
            <a:tailEnd len="med" w="med" type="none"/>
          </a:ln>
        </p:spPr>
      </p:cxnSp>
      <p:cxnSp>
        <p:nvCxnSpPr>
          <p:cNvPr id="303" name="Google Shape;303;p44"/>
          <p:cNvCxnSpPr/>
          <p:nvPr/>
        </p:nvCxnSpPr>
        <p:spPr>
          <a:xfrm>
            <a:off x="531525" y="4075650"/>
            <a:ext cx="378900" cy="0"/>
          </a:xfrm>
          <a:prstGeom prst="straightConnector1">
            <a:avLst/>
          </a:prstGeom>
          <a:noFill/>
          <a:ln cap="flat" cmpd="sng" w="19050">
            <a:solidFill>
              <a:schemeClr val="dk1"/>
            </a:solidFill>
            <a:prstDash val="solid"/>
            <a:round/>
            <a:headEnd len="med" w="med" type="oval"/>
            <a:tailEnd len="med" w="med" type="none"/>
          </a:ln>
        </p:spPr>
      </p:cxnSp>
      <p:cxnSp>
        <p:nvCxnSpPr>
          <p:cNvPr id="304" name="Google Shape;304;p44"/>
          <p:cNvCxnSpPr/>
          <p:nvPr/>
        </p:nvCxnSpPr>
        <p:spPr>
          <a:xfrm>
            <a:off x="531525" y="1633050"/>
            <a:ext cx="378900" cy="0"/>
          </a:xfrm>
          <a:prstGeom prst="straightConnector1">
            <a:avLst/>
          </a:prstGeom>
          <a:noFill/>
          <a:ln cap="flat" cmpd="sng" w="19050">
            <a:solidFill>
              <a:schemeClr val="dk1"/>
            </a:solidFill>
            <a:prstDash val="solid"/>
            <a:round/>
            <a:headEnd len="med" w="med" type="oval"/>
            <a:tailEnd len="med" w="med"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45"/>
          <p:cNvSpPr txBox="1"/>
          <p:nvPr>
            <p:ph idx="1" type="body"/>
          </p:nvPr>
        </p:nvSpPr>
        <p:spPr>
          <a:xfrm>
            <a:off x="2064350" y="1140000"/>
            <a:ext cx="52521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De instelling werkte samen met lokale hulporganisaties voor vluchtelingen om Fatima in contact te brengen met aanvullende hulpbronnen.</a:t>
            </a:r>
            <a:endParaRPr/>
          </a:p>
        </p:txBody>
      </p:sp>
      <p:sp>
        <p:nvSpPr>
          <p:cNvPr id="310" name="Google Shape;310;p45"/>
          <p:cNvSpPr txBox="1"/>
          <p:nvPr>
            <p:ph idx="2" type="body"/>
          </p:nvPr>
        </p:nvSpPr>
        <p:spPr>
          <a:xfrm>
            <a:off x="2064350" y="2361288"/>
            <a:ext cx="52521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De instelling werkte samen met organisaties uit het bedrijfsleven om stagemogelijkheden te creëren voor vluchtelingstudenten.</a:t>
            </a:r>
            <a:endParaRPr/>
          </a:p>
        </p:txBody>
      </p:sp>
      <p:sp>
        <p:nvSpPr>
          <p:cNvPr id="311" name="Google Shape;311;p45"/>
          <p:cNvSpPr txBox="1"/>
          <p:nvPr>
            <p:ph idx="6" type="body"/>
          </p:nvPr>
        </p:nvSpPr>
        <p:spPr>
          <a:xfrm>
            <a:off x="2064350" y="3582588"/>
            <a:ext cx="52521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De instelling werkte samen met werkgevers om stagemogelijkheden te creëren voor vluchtelingstudenten.</a:t>
            </a:r>
            <a:endParaRPr/>
          </a:p>
        </p:txBody>
      </p:sp>
      <p:sp>
        <p:nvSpPr>
          <p:cNvPr id="312" name="Google Shape;312;p45"/>
          <p:cNvSpPr txBox="1"/>
          <p:nvPr>
            <p:ph idx="3" type="subTitle"/>
          </p:nvPr>
        </p:nvSpPr>
        <p:spPr>
          <a:xfrm>
            <a:off x="457200" y="1140100"/>
            <a:ext cx="14040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Samenwerking met organisaties</a:t>
            </a:r>
            <a:endParaRPr/>
          </a:p>
        </p:txBody>
      </p:sp>
      <p:sp>
        <p:nvSpPr>
          <p:cNvPr id="313" name="Google Shape;313;p45"/>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Voorbeeldcase: Partnerschappen en samenwerking</a:t>
            </a:r>
            <a:endParaRPr sz="2520"/>
          </a:p>
        </p:txBody>
      </p:sp>
      <p:sp>
        <p:nvSpPr>
          <p:cNvPr id="314" name="Google Shape;314;p45"/>
          <p:cNvSpPr txBox="1"/>
          <p:nvPr>
            <p:ph idx="4" type="subTitle"/>
          </p:nvPr>
        </p:nvSpPr>
        <p:spPr>
          <a:xfrm>
            <a:off x="457200" y="2361338"/>
            <a:ext cx="14040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Partnerschap met de industrie</a:t>
            </a:r>
            <a:endParaRPr/>
          </a:p>
        </p:txBody>
      </p:sp>
      <p:sp>
        <p:nvSpPr>
          <p:cNvPr id="315" name="Google Shape;315;p45"/>
          <p:cNvSpPr txBox="1"/>
          <p:nvPr>
            <p:ph idx="5" type="subTitle"/>
          </p:nvPr>
        </p:nvSpPr>
        <p:spPr>
          <a:xfrm>
            <a:off x="457200" y="3582600"/>
            <a:ext cx="14040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Partnerschappen met werkgevers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46"/>
          <p:cNvSpPr txBox="1"/>
          <p:nvPr>
            <p:ph idx="1" type="body"/>
          </p:nvPr>
        </p:nvSpPr>
        <p:spPr>
          <a:xfrm>
            <a:off x="457200" y="1902000"/>
            <a:ext cx="2606100" cy="2670000"/>
          </a:xfrm>
          <a:prstGeom prst="rect">
            <a:avLst/>
          </a:prstGeom>
        </p:spPr>
        <p:txBody>
          <a:bodyPr anchorCtr="0" anchor="t" bIns="91425" lIns="137150" spcFirstLastPara="1" rIns="137150" wrap="square" tIns="182875">
            <a:noAutofit/>
          </a:bodyPr>
          <a:lstStyle/>
          <a:p>
            <a:pPr indent="0" lvl="0" marL="0" rtl="0" algn="l">
              <a:spcBef>
                <a:spcPts val="0"/>
              </a:spcBef>
              <a:spcAft>
                <a:spcPts val="1000"/>
              </a:spcAft>
              <a:buNone/>
            </a:pPr>
            <a:r>
              <a:rPr lang="en"/>
              <a:t>Fatima, een Syrische vluchtelinge, werd geconfronteerd met culturele en taalkundige barrières.</a:t>
            </a:r>
            <a:endParaRPr/>
          </a:p>
        </p:txBody>
      </p:sp>
      <p:sp>
        <p:nvSpPr>
          <p:cNvPr id="321" name="Google Shape;321;p46"/>
          <p:cNvSpPr txBox="1"/>
          <p:nvPr>
            <p:ph idx="2" type="body"/>
          </p:nvPr>
        </p:nvSpPr>
        <p:spPr>
          <a:xfrm>
            <a:off x="3237075" y="1901900"/>
            <a:ext cx="2606100" cy="2670000"/>
          </a:xfrm>
          <a:prstGeom prst="rect">
            <a:avLst/>
          </a:prstGeom>
        </p:spPr>
        <p:txBody>
          <a:bodyPr anchorCtr="0" anchor="t" bIns="91425" lIns="137150" spcFirstLastPara="1" rIns="137150" wrap="square" tIns="182875">
            <a:noAutofit/>
          </a:bodyPr>
          <a:lstStyle/>
          <a:p>
            <a:pPr indent="0" lvl="0" marL="0" rtl="0" algn="l">
              <a:spcBef>
                <a:spcPts val="0"/>
              </a:spcBef>
              <a:spcAft>
                <a:spcPts val="1000"/>
              </a:spcAft>
              <a:buNone/>
            </a:pPr>
            <a:r>
              <a:rPr lang="en"/>
              <a:t>De instelling ontwikkelde een plan met taalondersteuning, informatiesessies, kinderopvang en financiële steun voor vluchtelingstudenten.</a:t>
            </a:r>
            <a:endParaRPr/>
          </a:p>
        </p:txBody>
      </p:sp>
      <p:sp>
        <p:nvSpPr>
          <p:cNvPr id="322" name="Google Shape;322;p46"/>
          <p:cNvSpPr txBox="1"/>
          <p:nvPr>
            <p:ph idx="3" type="body"/>
          </p:nvPr>
        </p:nvSpPr>
        <p:spPr>
          <a:xfrm>
            <a:off x="6016800" y="1902000"/>
            <a:ext cx="2606100" cy="2670000"/>
          </a:xfrm>
          <a:prstGeom prst="rect">
            <a:avLst/>
          </a:prstGeom>
        </p:spPr>
        <p:txBody>
          <a:bodyPr anchorCtr="0" anchor="t" bIns="91425" lIns="137150" spcFirstLastPara="1" rIns="137150" wrap="square" tIns="182875">
            <a:noAutofit/>
          </a:bodyPr>
          <a:lstStyle/>
          <a:p>
            <a:pPr indent="0" lvl="0" marL="0" rtl="0" algn="l">
              <a:spcBef>
                <a:spcPts val="0"/>
              </a:spcBef>
              <a:spcAft>
                <a:spcPts val="1000"/>
              </a:spcAft>
              <a:buNone/>
            </a:pPr>
            <a:r>
              <a:rPr lang="en"/>
              <a:t>De instelling wierf divers personeel aan, zette een mentorprogramma op en bood ondersteuning bij taal en academisch schrijven.</a:t>
            </a:r>
            <a:endParaRPr/>
          </a:p>
        </p:txBody>
      </p:sp>
      <p:sp>
        <p:nvSpPr>
          <p:cNvPr id="323" name="Google Shape;323;p46"/>
          <p:cNvSpPr txBox="1"/>
          <p:nvPr>
            <p:ph idx="4" type="subTitle"/>
          </p:nvPr>
        </p:nvSpPr>
        <p:spPr>
          <a:xfrm>
            <a:off x="457200" y="1370125"/>
            <a:ext cx="2606100" cy="572700"/>
          </a:xfrm>
          <a:prstGeom prst="rect">
            <a:avLst/>
          </a:prstGeom>
        </p:spPr>
        <p:txBody>
          <a:bodyPr anchorCtr="0" anchor="ctr" bIns="0" lIns="91425" spcFirstLastPara="1" rIns="91425" wrap="square" tIns="0">
            <a:noAutofit/>
          </a:bodyPr>
          <a:lstStyle/>
          <a:p>
            <a:pPr indent="0" lvl="0" marL="0" rtl="0" algn="l">
              <a:spcBef>
                <a:spcPts val="0"/>
              </a:spcBef>
              <a:spcAft>
                <a:spcPts val="0"/>
              </a:spcAft>
              <a:buNone/>
            </a:pPr>
            <a:r>
              <a:rPr lang="en"/>
              <a:t>Achtergrond</a:t>
            </a:r>
            <a:endParaRPr/>
          </a:p>
        </p:txBody>
      </p:sp>
      <p:sp>
        <p:nvSpPr>
          <p:cNvPr id="324" name="Google Shape;324;p46"/>
          <p:cNvSpPr txBox="1"/>
          <p:nvPr>
            <p:ph idx="5" type="subTitle"/>
          </p:nvPr>
        </p:nvSpPr>
        <p:spPr>
          <a:xfrm>
            <a:off x="3237000" y="1370125"/>
            <a:ext cx="2606100" cy="572700"/>
          </a:xfrm>
          <a:prstGeom prst="rect">
            <a:avLst/>
          </a:prstGeom>
        </p:spPr>
        <p:txBody>
          <a:bodyPr anchorCtr="0" anchor="ctr" bIns="0" lIns="91425" spcFirstLastPara="1" rIns="91425" wrap="square" tIns="0">
            <a:noAutofit/>
          </a:bodyPr>
          <a:lstStyle/>
          <a:p>
            <a:pPr indent="0" lvl="0" marL="0" rtl="0" algn="l">
              <a:spcBef>
                <a:spcPts val="0"/>
              </a:spcBef>
              <a:spcAft>
                <a:spcPts val="0"/>
              </a:spcAft>
              <a:buNone/>
            </a:pPr>
            <a:r>
              <a:rPr lang="en"/>
              <a:t>Uitgebreid plan</a:t>
            </a:r>
            <a:endParaRPr/>
          </a:p>
        </p:txBody>
      </p:sp>
      <p:sp>
        <p:nvSpPr>
          <p:cNvPr id="325" name="Google Shape;325;p46"/>
          <p:cNvSpPr txBox="1"/>
          <p:nvPr>
            <p:ph idx="6" type="subTitle"/>
          </p:nvPr>
        </p:nvSpPr>
        <p:spPr>
          <a:xfrm>
            <a:off x="6016800" y="1370125"/>
            <a:ext cx="2606100" cy="572700"/>
          </a:xfrm>
          <a:prstGeom prst="rect">
            <a:avLst/>
          </a:prstGeom>
        </p:spPr>
        <p:txBody>
          <a:bodyPr anchorCtr="0" anchor="ctr" bIns="0" lIns="91425" spcFirstLastPara="1" rIns="91425" wrap="square" tIns="0">
            <a:noAutofit/>
          </a:bodyPr>
          <a:lstStyle/>
          <a:p>
            <a:pPr indent="0" lvl="0" marL="0" rtl="0" algn="l">
              <a:spcBef>
                <a:spcPts val="0"/>
              </a:spcBef>
              <a:spcAft>
                <a:spcPts val="1000"/>
              </a:spcAft>
              <a:buNone/>
            </a:pPr>
            <a:r>
              <a:rPr lang="en"/>
              <a:t>Diversiteit en inclusie</a:t>
            </a:r>
            <a:endParaRPr/>
          </a:p>
        </p:txBody>
      </p:sp>
      <p:sp>
        <p:nvSpPr>
          <p:cNvPr id="326" name="Google Shape;326;p46"/>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Voorbeeldcase: Diversiteit en inclusie</a:t>
            </a:r>
            <a:endParaRPr sz="252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0" name="Shape 330"/>
        <p:cNvGrpSpPr/>
        <p:nvPr/>
      </p:nvGrpSpPr>
      <p:grpSpPr>
        <a:xfrm>
          <a:off x="0" y="0"/>
          <a:ext cx="0" cy="0"/>
          <a:chOff x="0" y="0"/>
          <a:chExt cx="0" cy="0"/>
        </a:xfrm>
      </p:grpSpPr>
      <p:sp>
        <p:nvSpPr>
          <p:cNvPr id="331" name="Google Shape;331;p47"/>
          <p:cNvSpPr txBox="1"/>
          <p:nvPr>
            <p:ph idx="3" type="body"/>
          </p:nvPr>
        </p:nvSpPr>
        <p:spPr>
          <a:xfrm>
            <a:off x="6016800" y="1481925"/>
            <a:ext cx="2606100" cy="2865600"/>
          </a:xfrm>
          <a:prstGeom prst="rect">
            <a:avLst/>
          </a:prstGeom>
          <a:solidFill>
            <a:srgbClr val="FFFFFF">
              <a:alpha val="75000"/>
            </a:srgbClr>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solidFill>
                  <a:schemeClr val="lt1"/>
                </a:solidFill>
              </a:rPr>
              <a:t>Het vinden van geschikte kinderopvang was een uitdaging voor Fatima.</a:t>
            </a:r>
            <a:endParaRPr>
              <a:solidFill>
                <a:schemeClr val="lt1"/>
              </a:solidFill>
            </a:endParaRPr>
          </a:p>
        </p:txBody>
      </p:sp>
      <p:sp>
        <p:nvSpPr>
          <p:cNvPr id="332" name="Google Shape;332;p47"/>
          <p:cNvSpPr txBox="1"/>
          <p:nvPr>
            <p:ph idx="2" type="body"/>
          </p:nvPr>
        </p:nvSpPr>
        <p:spPr>
          <a:xfrm>
            <a:off x="3237000" y="1481925"/>
            <a:ext cx="2606100" cy="2865600"/>
          </a:xfrm>
          <a:prstGeom prst="rect">
            <a:avLst/>
          </a:prstGeom>
          <a:solidFill>
            <a:srgbClr val="FFFFFF">
              <a:alpha val="75000"/>
            </a:srgbClr>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solidFill>
                  <a:schemeClr val="lt1"/>
                </a:solidFill>
              </a:rPr>
              <a:t>Ze miste informatie over studiemogelijkheden en studiebeurzen voor vluchtelingen.</a:t>
            </a:r>
            <a:endParaRPr>
              <a:solidFill>
                <a:schemeClr val="lt1"/>
              </a:solidFill>
            </a:endParaRPr>
          </a:p>
        </p:txBody>
      </p:sp>
      <p:sp>
        <p:nvSpPr>
          <p:cNvPr id="333" name="Google Shape;333;p47"/>
          <p:cNvSpPr txBox="1"/>
          <p:nvPr>
            <p:ph idx="1" type="body"/>
          </p:nvPr>
        </p:nvSpPr>
        <p:spPr>
          <a:xfrm>
            <a:off x="457200" y="1481925"/>
            <a:ext cx="2606100" cy="2865600"/>
          </a:xfrm>
          <a:prstGeom prst="rect">
            <a:avLst/>
          </a:prstGeom>
          <a:solidFill>
            <a:srgbClr val="FFFFFF">
              <a:alpha val="75000"/>
            </a:srgbClr>
          </a:solidFill>
          <a:ln>
            <a:noFill/>
          </a:ln>
        </p:spPr>
        <p:txBody>
          <a:bodyPr anchorCtr="0" anchor="t" bIns="91425" lIns="137150" spcFirstLastPara="1" rIns="137150" wrap="square" tIns="182875">
            <a:noAutofit/>
          </a:bodyPr>
          <a:lstStyle/>
          <a:p>
            <a:pPr indent="0" lvl="0" marL="0" rtl="0" algn="l">
              <a:lnSpc>
                <a:spcPct val="105000"/>
              </a:lnSpc>
              <a:spcBef>
                <a:spcPts val="0"/>
              </a:spcBef>
              <a:spcAft>
                <a:spcPts val="1000"/>
              </a:spcAft>
              <a:buSzPts val="1018"/>
              <a:buNone/>
            </a:pPr>
            <a:r>
              <a:rPr lang="en">
                <a:solidFill>
                  <a:schemeClr val="lt1"/>
                </a:solidFill>
              </a:rPr>
              <a:t>Fatima werd geconfronteerd met culturele en taalkundige barrières bij het begrijpen van het Noorse hoger onderwijssysteem.</a:t>
            </a:r>
            <a:endParaRPr sz="1400">
              <a:solidFill>
                <a:schemeClr val="lt1"/>
              </a:solidFill>
            </a:endParaRPr>
          </a:p>
        </p:txBody>
      </p:sp>
      <p:sp>
        <p:nvSpPr>
          <p:cNvPr id="334" name="Google Shape;334;p47"/>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dk1"/>
                </a:solidFill>
              </a:rPr>
              <a:t>De reis van Fatima</a:t>
            </a:r>
            <a:endParaRPr sz="2520">
              <a:solidFill>
                <a:schemeClr val="dk1"/>
              </a:solidFill>
            </a:endParaRPr>
          </a:p>
        </p:txBody>
      </p:sp>
      <p:cxnSp>
        <p:nvCxnSpPr>
          <p:cNvPr id="335" name="Google Shape;335;p47"/>
          <p:cNvCxnSpPr/>
          <p:nvPr/>
        </p:nvCxnSpPr>
        <p:spPr>
          <a:xfrm flipH="1" rot="10800000">
            <a:off x="457200" y="4352400"/>
            <a:ext cx="2606100" cy="2100"/>
          </a:xfrm>
          <a:prstGeom prst="straightConnector1">
            <a:avLst/>
          </a:prstGeom>
          <a:noFill/>
          <a:ln cap="flat" cmpd="sng" w="38100">
            <a:solidFill>
              <a:schemeClr val="accent1"/>
            </a:solidFill>
            <a:prstDash val="solid"/>
            <a:round/>
            <a:headEnd len="med" w="med" type="none"/>
            <a:tailEnd len="med" w="med" type="none"/>
          </a:ln>
        </p:spPr>
      </p:cxnSp>
      <p:cxnSp>
        <p:nvCxnSpPr>
          <p:cNvPr id="336" name="Google Shape;336;p47"/>
          <p:cNvCxnSpPr/>
          <p:nvPr/>
        </p:nvCxnSpPr>
        <p:spPr>
          <a:xfrm flipH="1" rot="10800000">
            <a:off x="3237000" y="4352400"/>
            <a:ext cx="2606100" cy="2100"/>
          </a:xfrm>
          <a:prstGeom prst="straightConnector1">
            <a:avLst/>
          </a:prstGeom>
          <a:noFill/>
          <a:ln cap="flat" cmpd="sng" w="38100">
            <a:solidFill>
              <a:schemeClr val="accent4"/>
            </a:solidFill>
            <a:prstDash val="solid"/>
            <a:round/>
            <a:headEnd len="med" w="med" type="none"/>
            <a:tailEnd len="med" w="med" type="none"/>
          </a:ln>
        </p:spPr>
      </p:cxnSp>
      <p:cxnSp>
        <p:nvCxnSpPr>
          <p:cNvPr id="337" name="Google Shape;337;p47"/>
          <p:cNvCxnSpPr/>
          <p:nvPr/>
        </p:nvCxnSpPr>
        <p:spPr>
          <a:xfrm flipH="1" rot="10800000">
            <a:off x="6016800" y="4352400"/>
            <a:ext cx="2606100" cy="2100"/>
          </a:xfrm>
          <a:prstGeom prst="straightConnector1">
            <a:avLst/>
          </a:prstGeom>
          <a:noFill/>
          <a:ln cap="flat" cmpd="sng" w="38100">
            <a:solidFill>
              <a:schemeClr val="accent3"/>
            </a:solidFill>
            <a:prstDash val="solid"/>
            <a:round/>
            <a:headEnd len="med" w="med" type="none"/>
            <a:tailEnd len="med" w="med"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id="342" name="Google Shape;342;p48"/>
          <p:cNvPicPr preferRelativeResize="0"/>
          <p:nvPr/>
        </p:nvPicPr>
        <p:blipFill>
          <a:blip r:embed="rId3">
            <a:alphaModFix/>
          </a:blip>
          <a:stretch>
            <a:fillRect/>
          </a:stretch>
        </p:blipFill>
        <p:spPr>
          <a:xfrm>
            <a:off x="2007576" y="886725"/>
            <a:ext cx="1551549" cy="940175"/>
          </a:xfrm>
          <a:prstGeom prst="rect">
            <a:avLst/>
          </a:prstGeom>
          <a:noFill/>
          <a:ln>
            <a:noFill/>
          </a:ln>
        </p:spPr>
      </p:pic>
      <p:pic>
        <p:nvPicPr>
          <p:cNvPr id="343" name="Google Shape;343;p48"/>
          <p:cNvPicPr preferRelativeResize="0"/>
          <p:nvPr/>
        </p:nvPicPr>
        <p:blipFill>
          <a:blip r:embed="rId4">
            <a:alphaModFix/>
          </a:blip>
          <a:stretch>
            <a:fillRect/>
          </a:stretch>
        </p:blipFill>
        <p:spPr>
          <a:xfrm>
            <a:off x="5000762" y="1056676"/>
            <a:ext cx="2690028" cy="600275"/>
          </a:xfrm>
          <a:prstGeom prst="rect">
            <a:avLst/>
          </a:prstGeom>
          <a:noFill/>
          <a:ln>
            <a:noFill/>
          </a:ln>
        </p:spPr>
      </p:pic>
      <p:sp>
        <p:nvSpPr>
          <p:cNvPr id="344" name="Google Shape;344;p48"/>
          <p:cNvSpPr txBox="1"/>
          <p:nvPr/>
        </p:nvSpPr>
        <p:spPr>
          <a:xfrm>
            <a:off x="1154250" y="3014975"/>
            <a:ext cx="6835500" cy="1470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50">
                <a:solidFill>
                  <a:srgbClr val="434343"/>
                </a:solidFill>
                <a:latin typeface="Inter"/>
                <a:ea typeface="Inter"/>
                <a:cs typeface="Inter"/>
                <a:sym typeface="Inter"/>
              </a:rPr>
              <a:t>Disclaimer</a:t>
            </a:r>
            <a:endParaRPr b="1" sz="1050">
              <a:solidFill>
                <a:srgbClr val="434343"/>
              </a:solidFill>
              <a:latin typeface="Inter"/>
              <a:ea typeface="Inter"/>
              <a:cs typeface="Inter"/>
              <a:sym typeface="Inter"/>
            </a:endParaRPr>
          </a:p>
          <a:p>
            <a:pPr indent="0" lvl="0" marL="457200" rtl="0" algn="ctr">
              <a:spcBef>
                <a:spcPts val="800"/>
              </a:spcBef>
              <a:spcAft>
                <a:spcPts val="0"/>
              </a:spcAft>
              <a:buNone/>
            </a:pPr>
            <a:r>
              <a:rPr lang="en" sz="1050">
                <a:solidFill>
                  <a:srgbClr val="434343"/>
                </a:solidFill>
                <a:latin typeface="Inter"/>
                <a:ea typeface="Inter"/>
                <a:cs typeface="Inter"/>
                <a:sym typeface="Inter"/>
              </a:rPr>
              <a:t>This project has been funded with the support of the European Commission. The content of this website represents the views of the authors only and is their sole responsibility. The Commission is not responsible for any use that may be made of the information contained therein.</a:t>
            </a:r>
            <a:endParaRPr sz="1050">
              <a:solidFill>
                <a:srgbClr val="434343"/>
              </a:solidFill>
              <a:latin typeface="Inter"/>
              <a:ea typeface="Inter"/>
              <a:cs typeface="Inter"/>
              <a:sym typeface="Inter"/>
            </a:endParaRPr>
          </a:p>
          <a:p>
            <a:pPr indent="0" lvl="0" marL="457200" rtl="0" algn="ctr">
              <a:spcBef>
                <a:spcPts val="800"/>
              </a:spcBef>
              <a:spcAft>
                <a:spcPts val="0"/>
              </a:spcAft>
              <a:buNone/>
            </a:pPr>
            <a:r>
              <a:t/>
            </a:r>
            <a:endParaRPr sz="1050">
              <a:solidFill>
                <a:srgbClr val="434343"/>
              </a:solidFill>
              <a:latin typeface="Inter"/>
              <a:ea typeface="Inter"/>
              <a:cs typeface="Inter"/>
              <a:sym typeface="Inter"/>
            </a:endParaRPr>
          </a:p>
          <a:p>
            <a:pPr indent="0" lvl="0" marL="457200" rtl="0" algn="ctr">
              <a:spcBef>
                <a:spcPts val="800"/>
              </a:spcBef>
              <a:spcAft>
                <a:spcPts val="800"/>
              </a:spcAft>
              <a:buNone/>
            </a:pPr>
            <a:r>
              <a:rPr lang="en" sz="1100" u="sng">
                <a:solidFill>
                  <a:srgbClr val="434343"/>
                </a:solidFill>
                <a:latin typeface="Inter"/>
                <a:ea typeface="Inter"/>
                <a:cs typeface="Inter"/>
                <a:sym typeface="Inter"/>
                <a:hlinkClick r:id="rId5">
                  <a:extLst>
                    <a:ext uri="{A12FA001-AC4F-418D-AE19-62706E023703}">
                      <ahyp:hlinkClr val="tx"/>
                    </a:ext>
                  </a:extLst>
                </a:hlinkClick>
              </a:rPr>
              <a:t>DIGIT </a:t>
            </a:r>
            <a:r>
              <a:rPr lang="en" sz="1100">
                <a:solidFill>
                  <a:srgbClr val="434343"/>
                </a:solidFill>
                <a:latin typeface="Inter"/>
                <a:ea typeface="Inter"/>
                <a:cs typeface="Inter"/>
                <a:sym typeface="Inter"/>
              </a:rPr>
              <a:t>© 2023 by </a:t>
            </a:r>
            <a:r>
              <a:rPr lang="en" sz="1100" u="sng">
                <a:solidFill>
                  <a:srgbClr val="434343"/>
                </a:solidFill>
                <a:latin typeface="Inter"/>
                <a:ea typeface="Inter"/>
                <a:cs typeface="Inter"/>
                <a:sym typeface="Inter"/>
                <a:hlinkClick r:id="rId6">
                  <a:extLst>
                    <a:ext uri="{A12FA001-AC4F-418D-AE19-62706E023703}">
                      <ahyp:hlinkClr val="tx"/>
                    </a:ext>
                  </a:extLst>
                </a:hlinkClick>
              </a:rPr>
              <a:t>Vistula University </a:t>
            </a:r>
            <a:r>
              <a:rPr lang="en" sz="1100">
                <a:solidFill>
                  <a:srgbClr val="434343"/>
                </a:solidFill>
                <a:latin typeface="Inter"/>
                <a:ea typeface="Inter"/>
                <a:cs typeface="Inter"/>
                <a:sym typeface="Inter"/>
              </a:rPr>
              <a:t>is licensed under </a:t>
            </a:r>
            <a:r>
              <a:rPr lang="en" sz="1100" u="sng">
                <a:solidFill>
                  <a:srgbClr val="434343"/>
                </a:solidFill>
                <a:latin typeface="Inter"/>
                <a:ea typeface="Inter"/>
                <a:cs typeface="Inter"/>
                <a:sym typeface="Inter"/>
                <a:hlinkClick r:id="rId7">
                  <a:extLst>
                    <a:ext uri="{A12FA001-AC4F-418D-AE19-62706E023703}">
                      <ahyp:hlinkClr val="tx"/>
                    </a:ext>
                  </a:extLst>
                </a:hlinkClick>
              </a:rPr>
              <a:t>CC BY-NC-ND 4.0 </a:t>
            </a:r>
            <a:endParaRPr sz="1050">
              <a:solidFill>
                <a:srgbClr val="434343"/>
              </a:solidFill>
              <a:latin typeface="Inter"/>
              <a:ea typeface="Inter"/>
              <a:cs typeface="Inter"/>
              <a:sym typeface="Inte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34"/>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latin typeface="Hanken Grotesk SemiBold"/>
                <a:ea typeface="Hanken Grotesk SemiBold"/>
                <a:cs typeface="Hanken Grotesk SemiBold"/>
                <a:sym typeface="Hanken Grotesk SemiBold"/>
              </a:rPr>
              <a:t>Agenda</a:t>
            </a:r>
            <a:endParaRPr sz="2520">
              <a:latin typeface="Hanken Grotesk SemiBold"/>
              <a:ea typeface="Hanken Grotesk SemiBold"/>
              <a:cs typeface="Hanken Grotesk SemiBold"/>
              <a:sym typeface="Hanken Grotesk SemiBold"/>
            </a:endParaRPr>
          </a:p>
        </p:txBody>
      </p:sp>
      <p:sp>
        <p:nvSpPr>
          <p:cNvPr id="186" name="Google Shape;186;p34"/>
          <p:cNvSpPr txBox="1"/>
          <p:nvPr>
            <p:ph idx="1" type="body"/>
          </p:nvPr>
        </p:nvSpPr>
        <p:spPr>
          <a:xfrm>
            <a:off x="457200" y="1017725"/>
            <a:ext cx="4114800" cy="37179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Font typeface="Inter"/>
              <a:buChar char="•"/>
            </a:pPr>
            <a:r>
              <a:rPr lang="en">
                <a:latin typeface="Inter"/>
                <a:ea typeface="Inter"/>
                <a:cs typeface="Inter"/>
                <a:sym typeface="Inter"/>
              </a:rPr>
              <a:t>Introduction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Background of the Challenge</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Barriers and Recommendations to Act</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Recommendations for HE Professionals</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Recommendations for HE Decision-makers</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Recommendations for Policymakers</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Recommendations for Other Stakeholders</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Step-by-step Implementation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Visible Progress to Achieve</a:t>
            </a:r>
            <a:endParaRPr>
              <a:latin typeface="Inter"/>
              <a:ea typeface="Inter"/>
              <a:cs typeface="Inter"/>
              <a:sym typeface="Inter"/>
            </a:endParaRPr>
          </a:p>
          <a:p>
            <a:pPr indent="-317500" lvl="0" marL="457200" rtl="0" algn="l">
              <a:lnSpc>
                <a:spcPct val="100000"/>
              </a:lnSpc>
              <a:spcBef>
                <a:spcPts val="800"/>
              </a:spcBef>
              <a:spcAft>
                <a:spcPts val="800"/>
              </a:spcAft>
              <a:buSzPts val="1400"/>
              <a:buFont typeface="Inter"/>
              <a:buChar char="•"/>
            </a:pPr>
            <a:r>
              <a:rPr lang="en">
                <a:latin typeface="Inter"/>
                <a:ea typeface="Inter"/>
                <a:cs typeface="Inter"/>
                <a:sym typeface="Inter"/>
              </a:rPr>
              <a:t>Sample Case Introduction</a:t>
            </a:r>
            <a:endParaRPr>
              <a:latin typeface="Inter"/>
              <a:ea typeface="Inter"/>
              <a:cs typeface="Inter"/>
              <a:sym typeface="Inter"/>
            </a:endParaRPr>
          </a:p>
        </p:txBody>
      </p:sp>
      <p:sp>
        <p:nvSpPr>
          <p:cNvPr id="187" name="Google Shape;187;p34"/>
          <p:cNvSpPr txBox="1"/>
          <p:nvPr>
            <p:ph idx="1" type="body"/>
          </p:nvPr>
        </p:nvSpPr>
        <p:spPr>
          <a:xfrm>
            <a:off x="4572000" y="1017725"/>
            <a:ext cx="4572000" cy="37179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Font typeface="Inter"/>
              <a:buChar char="•"/>
            </a:pPr>
            <a:r>
              <a:rPr lang="en">
                <a:latin typeface="Inter"/>
                <a:ea typeface="Inter"/>
                <a:cs typeface="Inter"/>
                <a:sym typeface="Inter"/>
              </a:rPr>
              <a:t>Voorbeeldcasus: Beoordeling van behoeften en gegevensverzameling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Voorbeeldcase: Plan en toewijzing van middelen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Voorbeeldcase: Partnerschappen en samenwerking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Voorbeeldcase: Diversiteit en inclusie</a:t>
            </a:r>
            <a:endParaRPr>
              <a:latin typeface="Inter"/>
              <a:ea typeface="Inter"/>
              <a:cs typeface="Inter"/>
              <a:sym typeface="Inter"/>
            </a:endParaRPr>
          </a:p>
          <a:p>
            <a:pPr indent="-317500" lvl="0" marL="457200" rtl="0" algn="l">
              <a:lnSpc>
                <a:spcPct val="100000"/>
              </a:lnSpc>
              <a:spcBef>
                <a:spcPts val="800"/>
              </a:spcBef>
              <a:spcAft>
                <a:spcPts val="800"/>
              </a:spcAft>
              <a:buSzPts val="1400"/>
              <a:buFont typeface="Inter"/>
              <a:buChar char="•"/>
            </a:pPr>
            <a:r>
              <a:rPr lang="en">
                <a:latin typeface="Inter"/>
                <a:ea typeface="Inter"/>
                <a:cs typeface="Inter"/>
                <a:sym typeface="Inter"/>
              </a:rPr>
              <a:t>De reis van Fatima</a:t>
            </a:r>
            <a:endParaRPr>
              <a:latin typeface="Inter"/>
              <a:ea typeface="Inter"/>
              <a:cs typeface="Inter"/>
              <a:sym typeface="Inte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graphicFrame>
        <p:nvGraphicFramePr>
          <p:cNvPr id="192" name="Google Shape;192;p35"/>
          <p:cNvGraphicFramePr/>
          <p:nvPr/>
        </p:nvGraphicFramePr>
        <p:xfrm>
          <a:off x="457200" y="1216275"/>
          <a:ext cx="3000000" cy="3000000"/>
        </p:xfrm>
        <a:graphic>
          <a:graphicData uri="http://schemas.openxmlformats.org/drawingml/2006/table">
            <a:tbl>
              <a:tblPr>
                <a:noFill/>
                <a:tableStyleId>{7A8CD0A6-60E2-4E41-85E7-9A3062552482}</a:tableStyleId>
              </a:tblPr>
              <a:tblGrid>
                <a:gridCol w="2077375"/>
                <a:gridCol w="6152225"/>
              </a:tblGrid>
              <a:tr h="1117475">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r>
              <a:tr h="1117475">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r>
              <a:tr h="1117475">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r>
            </a:tbl>
          </a:graphicData>
        </a:graphic>
      </p:graphicFrame>
      <p:sp>
        <p:nvSpPr>
          <p:cNvPr id="193" name="Google Shape;193;p35"/>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Inleiding</a:t>
            </a:r>
            <a:endParaRPr sz="2520"/>
          </a:p>
        </p:txBody>
      </p:sp>
      <p:sp>
        <p:nvSpPr>
          <p:cNvPr id="194" name="Google Shape;194;p35"/>
          <p:cNvSpPr txBox="1"/>
          <p:nvPr>
            <p:ph idx="4294967295" type="body"/>
          </p:nvPr>
        </p:nvSpPr>
        <p:spPr>
          <a:xfrm>
            <a:off x="2749850" y="1292400"/>
            <a:ext cx="50238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200"/>
              </a:spcAft>
              <a:buNone/>
            </a:pPr>
            <a:r>
              <a:rPr lang="en" sz="1400">
                <a:solidFill>
                  <a:schemeClr val="dk2"/>
                </a:solidFill>
              </a:rPr>
              <a:t>Het onderwerp van deze presentatie is de moeilijkheden die vluchtelingen/immigranten ondervinden om toegang te krijgen tot hoger onderwijs.</a:t>
            </a:r>
            <a:endParaRPr sz="1400">
              <a:solidFill>
                <a:schemeClr val="dk2"/>
              </a:solidFill>
            </a:endParaRPr>
          </a:p>
        </p:txBody>
      </p:sp>
      <p:sp>
        <p:nvSpPr>
          <p:cNvPr id="195" name="Google Shape;195;p35"/>
          <p:cNvSpPr txBox="1"/>
          <p:nvPr>
            <p:ph idx="4294967295" type="body"/>
          </p:nvPr>
        </p:nvSpPr>
        <p:spPr>
          <a:xfrm>
            <a:off x="2749850" y="2399379"/>
            <a:ext cx="50238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200"/>
              </a:spcAft>
              <a:buNone/>
            </a:pPr>
            <a:r>
              <a:rPr lang="en" sz="1400">
                <a:solidFill>
                  <a:schemeClr val="dk2"/>
                </a:solidFill>
              </a:rPr>
              <a:t>Toegang tot hoger onderwijs is cruciaal voor vluchtelingen en immigranten om hun leven opnieuw op te bouwen en bij te dragen aan hun gastland.</a:t>
            </a:r>
            <a:endParaRPr sz="1400">
              <a:solidFill>
                <a:schemeClr val="dk2"/>
              </a:solidFill>
            </a:endParaRPr>
          </a:p>
        </p:txBody>
      </p:sp>
      <p:sp>
        <p:nvSpPr>
          <p:cNvPr id="196" name="Google Shape;196;p35"/>
          <p:cNvSpPr txBox="1"/>
          <p:nvPr>
            <p:ph idx="4294967295" type="subTitle"/>
          </p:nvPr>
        </p:nvSpPr>
        <p:spPr>
          <a:xfrm>
            <a:off x="457200" y="1292500"/>
            <a:ext cx="1828800" cy="986100"/>
          </a:xfrm>
          <a:prstGeom prst="rect">
            <a:avLst/>
          </a:prstGeom>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400">
                <a:solidFill>
                  <a:schemeClr val="dk2"/>
                </a:solidFill>
              </a:rPr>
              <a:t>Overzicht onderwerpen</a:t>
            </a:r>
            <a:endParaRPr sz="1400">
              <a:solidFill>
                <a:schemeClr val="dk2"/>
              </a:solidFill>
            </a:endParaRPr>
          </a:p>
        </p:txBody>
      </p:sp>
      <p:sp>
        <p:nvSpPr>
          <p:cNvPr id="197" name="Google Shape;197;p35"/>
          <p:cNvSpPr txBox="1"/>
          <p:nvPr>
            <p:ph idx="4294967295" type="subTitle"/>
          </p:nvPr>
        </p:nvSpPr>
        <p:spPr>
          <a:xfrm>
            <a:off x="457200" y="2399425"/>
            <a:ext cx="1828800" cy="986100"/>
          </a:xfrm>
          <a:prstGeom prst="rect">
            <a:avLst/>
          </a:prstGeom>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400">
                <a:solidFill>
                  <a:schemeClr val="dk2"/>
                </a:solidFill>
              </a:rPr>
              <a:t>Belang van het onderwerp</a:t>
            </a:r>
            <a:endParaRPr sz="1400">
              <a:solidFill>
                <a:schemeClr val="dk2"/>
              </a:solidFill>
            </a:endParaRPr>
          </a:p>
        </p:txBody>
      </p:sp>
      <p:sp>
        <p:nvSpPr>
          <p:cNvPr id="198" name="Google Shape;198;p35"/>
          <p:cNvSpPr txBox="1"/>
          <p:nvPr>
            <p:ph idx="4294967295" type="subTitle"/>
          </p:nvPr>
        </p:nvSpPr>
        <p:spPr>
          <a:xfrm>
            <a:off x="457200" y="3506400"/>
            <a:ext cx="1828800" cy="986100"/>
          </a:xfrm>
          <a:prstGeom prst="rect">
            <a:avLst/>
          </a:prstGeom>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400">
                <a:solidFill>
                  <a:schemeClr val="dk2"/>
                </a:solidFill>
              </a:rPr>
              <a:t>Presentatiestructuur</a:t>
            </a:r>
            <a:endParaRPr sz="1400">
              <a:solidFill>
                <a:schemeClr val="dk2"/>
              </a:solidFill>
            </a:endParaRPr>
          </a:p>
        </p:txBody>
      </p:sp>
      <p:sp>
        <p:nvSpPr>
          <p:cNvPr id="199" name="Google Shape;199;p35"/>
          <p:cNvSpPr txBox="1"/>
          <p:nvPr>
            <p:ph idx="4294967295" type="body"/>
          </p:nvPr>
        </p:nvSpPr>
        <p:spPr>
          <a:xfrm>
            <a:off x="2749850" y="3506396"/>
            <a:ext cx="50238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200"/>
              </a:spcAft>
              <a:buNone/>
            </a:pPr>
            <a:r>
              <a:rPr lang="en" sz="1400">
                <a:solidFill>
                  <a:schemeClr val="dk2"/>
                </a:solidFill>
              </a:rPr>
              <a:t>De presentatie zal gaan over de achtergrond van de uitdaging, barrières en aanbevelingen om actie te ondernemen, stapsgewijze implementatie, goede praktijken en een voorbeeldcasus.</a:t>
            </a:r>
            <a:endParaRPr sz="1400">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6"/>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Belemmeringen en aanbevelingen</a:t>
            </a:r>
            <a:endParaRPr sz="2520"/>
          </a:p>
        </p:txBody>
      </p:sp>
      <p:sp>
        <p:nvSpPr>
          <p:cNvPr id="205" name="Google Shape;205;p36"/>
          <p:cNvSpPr txBox="1"/>
          <p:nvPr>
            <p:ph idx="1" type="body"/>
          </p:nvPr>
        </p:nvSpPr>
        <p:spPr>
          <a:xfrm>
            <a:off x="457200" y="1834900"/>
            <a:ext cx="3776100" cy="2734200"/>
          </a:xfrm>
          <a:prstGeom prst="rect">
            <a:avLst/>
          </a:prstGeom>
        </p:spPr>
        <p:txBody>
          <a:bodyPr anchorCtr="0" anchor="t" bIns="91425" lIns="91425" spcFirstLastPara="1" rIns="91425" wrap="square" tIns="91425">
            <a:noAutofit/>
          </a:bodyPr>
          <a:lstStyle/>
          <a:p>
            <a:pPr indent="-241300" lvl="0" marL="342900" rtl="0" algn="l">
              <a:spcBef>
                <a:spcPts val="0"/>
              </a:spcBef>
              <a:spcAft>
                <a:spcPts val="0"/>
              </a:spcAft>
              <a:buClr>
                <a:schemeClr val="dk1"/>
              </a:buClr>
              <a:buSzPts val="1100"/>
              <a:buChar char="●"/>
            </a:pPr>
            <a:r>
              <a:rPr lang="en" sz="1100"/>
              <a:t>Taalbarrières</a:t>
            </a:r>
            <a:endParaRPr sz="1100"/>
          </a:p>
          <a:p>
            <a:pPr indent="-241300" lvl="0" marL="342900" rtl="0" algn="l">
              <a:spcBef>
                <a:spcPts val="1000"/>
              </a:spcBef>
              <a:spcAft>
                <a:spcPts val="0"/>
              </a:spcAft>
              <a:buClr>
                <a:schemeClr val="dk1"/>
              </a:buClr>
              <a:buSzPts val="1100"/>
              <a:buChar char="●"/>
            </a:pPr>
            <a:r>
              <a:rPr lang="en" sz="1100"/>
              <a:t>Financiële barrières</a:t>
            </a:r>
            <a:endParaRPr sz="1100"/>
          </a:p>
          <a:p>
            <a:pPr indent="-241300" lvl="0" marL="342900" rtl="0" algn="l">
              <a:spcBef>
                <a:spcPts val="1000"/>
              </a:spcBef>
              <a:spcAft>
                <a:spcPts val="0"/>
              </a:spcAft>
              <a:buClr>
                <a:schemeClr val="dk1"/>
              </a:buClr>
              <a:buSzPts val="1100"/>
              <a:buChar char="●"/>
            </a:pPr>
            <a:r>
              <a:rPr lang="en" sz="1100"/>
              <a:t>Gebrek aan erkenning van eerdere leerervaringen en kwalificaties</a:t>
            </a:r>
            <a:endParaRPr sz="1100"/>
          </a:p>
          <a:p>
            <a:pPr indent="-241300" lvl="0" marL="342900" rtl="0" algn="l">
              <a:spcBef>
                <a:spcPts val="1000"/>
              </a:spcBef>
              <a:spcAft>
                <a:spcPts val="1000"/>
              </a:spcAft>
              <a:buClr>
                <a:schemeClr val="dk1"/>
              </a:buClr>
              <a:buSzPts val="1100"/>
              <a:buChar char="●"/>
            </a:pPr>
            <a:r>
              <a:rPr lang="en" sz="1100"/>
              <a:t>Culturele verschillen</a:t>
            </a:r>
            <a:endParaRPr sz="1100"/>
          </a:p>
        </p:txBody>
      </p:sp>
      <p:sp>
        <p:nvSpPr>
          <p:cNvPr id="206" name="Google Shape;206;p36"/>
          <p:cNvSpPr txBox="1"/>
          <p:nvPr>
            <p:ph idx="2" type="body"/>
          </p:nvPr>
        </p:nvSpPr>
        <p:spPr>
          <a:xfrm>
            <a:off x="4800400" y="1834900"/>
            <a:ext cx="3776100" cy="2734200"/>
          </a:xfrm>
          <a:prstGeom prst="rect">
            <a:avLst/>
          </a:prstGeom>
        </p:spPr>
        <p:txBody>
          <a:bodyPr anchorCtr="0" anchor="t" bIns="91425" lIns="91425" spcFirstLastPara="1" rIns="91425" wrap="square" tIns="91425">
            <a:noAutofit/>
          </a:bodyPr>
          <a:lstStyle/>
          <a:p>
            <a:pPr indent="-241300" lvl="0" marL="342900" marR="0" rtl="0" algn="l">
              <a:lnSpc>
                <a:spcPct val="115000"/>
              </a:lnSpc>
              <a:spcBef>
                <a:spcPts val="0"/>
              </a:spcBef>
              <a:spcAft>
                <a:spcPts val="0"/>
              </a:spcAft>
              <a:buClr>
                <a:schemeClr val="dk1"/>
              </a:buClr>
              <a:buSzPts val="1100"/>
              <a:buChar char="●"/>
            </a:pPr>
            <a:r>
              <a:rPr lang="en" sz="1100"/>
              <a:t>Bied aanvullende training en ondersteuning voor professionals in het hoger onderwijs</a:t>
            </a:r>
            <a:endParaRPr sz="1100"/>
          </a:p>
          <a:p>
            <a:pPr indent="-241300" lvl="0" marL="342900" marR="0" rtl="0" algn="l">
              <a:lnSpc>
                <a:spcPct val="115000"/>
              </a:lnSpc>
              <a:spcBef>
                <a:spcPts val="1000"/>
              </a:spcBef>
              <a:spcAft>
                <a:spcPts val="0"/>
              </a:spcAft>
              <a:buClr>
                <a:schemeClr val="dk1"/>
              </a:buClr>
              <a:buSzPts val="1100"/>
              <a:buChar char="●"/>
            </a:pPr>
            <a:r>
              <a:rPr lang="en" sz="1100"/>
              <a:t>Mentorschap en ondersteunende netwerken aanmoedigen</a:t>
            </a:r>
            <a:endParaRPr sz="1100"/>
          </a:p>
          <a:p>
            <a:pPr indent="-241300" lvl="0" marL="342900" marR="0" rtl="0" algn="l">
              <a:lnSpc>
                <a:spcPct val="115000"/>
              </a:lnSpc>
              <a:spcBef>
                <a:spcPts val="1000"/>
              </a:spcBef>
              <a:spcAft>
                <a:spcPts val="0"/>
              </a:spcAft>
              <a:buClr>
                <a:schemeClr val="dk1"/>
              </a:buClr>
              <a:buSzPts val="1100"/>
              <a:buChar char="●"/>
            </a:pPr>
            <a:r>
              <a:rPr lang="en" sz="1100"/>
              <a:t>Gerichte ondersteuning bieden bij het leren van talen en academisch schrijven</a:t>
            </a:r>
            <a:endParaRPr sz="1100"/>
          </a:p>
          <a:p>
            <a:pPr indent="-241300" lvl="0" marL="342900" marR="0" rtl="0" algn="l">
              <a:lnSpc>
                <a:spcPct val="115000"/>
              </a:lnSpc>
              <a:spcBef>
                <a:spcPts val="1000"/>
              </a:spcBef>
              <a:spcAft>
                <a:spcPts val="1000"/>
              </a:spcAft>
              <a:buClr>
                <a:schemeClr val="dk1"/>
              </a:buClr>
              <a:buSzPts val="1100"/>
              <a:buChar char="●"/>
            </a:pPr>
            <a:r>
              <a:rPr lang="en" sz="1100"/>
              <a:t>Alternatieve beoordelingsmethoden ontwikkelen</a:t>
            </a:r>
            <a:endParaRPr sz="1100"/>
          </a:p>
        </p:txBody>
      </p:sp>
      <p:sp>
        <p:nvSpPr>
          <p:cNvPr id="207" name="Google Shape;207;p36"/>
          <p:cNvSpPr txBox="1"/>
          <p:nvPr>
            <p:ph idx="3" type="subTitle"/>
          </p:nvPr>
        </p:nvSpPr>
        <p:spPr>
          <a:xfrm>
            <a:off x="692700" y="1164900"/>
            <a:ext cx="354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sz="1400">
                <a:solidFill>
                  <a:schemeClr val="lt1"/>
                </a:solidFill>
              </a:rPr>
              <a:t>Belemmeringen</a:t>
            </a:r>
            <a:endParaRPr sz="1400">
              <a:solidFill>
                <a:schemeClr val="lt1"/>
              </a:solidFill>
            </a:endParaRPr>
          </a:p>
        </p:txBody>
      </p:sp>
      <p:sp>
        <p:nvSpPr>
          <p:cNvPr id="208" name="Google Shape;208;p36"/>
          <p:cNvSpPr txBox="1"/>
          <p:nvPr>
            <p:ph idx="4" type="subTitle"/>
          </p:nvPr>
        </p:nvSpPr>
        <p:spPr>
          <a:xfrm>
            <a:off x="5035900" y="1164900"/>
            <a:ext cx="354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sz="1400">
                <a:solidFill>
                  <a:schemeClr val="lt1"/>
                </a:solidFill>
              </a:rPr>
              <a:t>Aanbevelingen</a:t>
            </a:r>
            <a:endParaRPr sz="1400">
              <a:solidFill>
                <a:schemeClr val="lt1"/>
              </a:solidFill>
            </a:endParaRPr>
          </a:p>
        </p:txBody>
      </p:sp>
      <p:cxnSp>
        <p:nvCxnSpPr>
          <p:cNvPr id="209" name="Google Shape;209;p36"/>
          <p:cNvCxnSpPr/>
          <p:nvPr/>
        </p:nvCxnSpPr>
        <p:spPr>
          <a:xfrm>
            <a:off x="4857775" y="1164900"/>
            <a:ext cx="0" cy="3526800"/>
          </a:xfrm>
          <a:prstGeom prst="straightConnector1">
            <a:avLst/>
          </a:prstGeom>
          <a:noFill/>
          <a:ln cap="flat" cmpd="sng" w="9525">
            <a:solidFill>
              <a:schemeClr val="accent1"/>
            </a:solidFill>
            <a:prstDash val="dot"/>
            <a:round/>
            <a:headEnd len="med" w="med" type="none"/>
            <a:tailEnd len="med" w="med" type="none"/>
          </a:ln>
        </p:spPr>
      </p:cxnSp>
      <p:cxnSp>
        <p:nvCxnSpPr>
          <p:cNvPr id="210" name="Google Shape;210;p36"/>
          <p:cNvCxnSpPr/>
          <p:nvPr/>
        </p:nvCxnSpPr>
        <p:spPr>
          <a:xfrm>
            <a:off x="518350" y="1164900"/>
            <a:ext cx="0" cy="3526800"/>
          </a:xfrm>
          <a:prstGeom prst="straightConnector1">
            <a:avLst/>
          </a:prstGeom>
          <a:noFill/>
          <a:ln cap="flat" cmpd="sng" w="9525">
            <a:solidFill>
              <a:schemeClr val="accent1"/>
            </a:solidFill>
            <a:prstDash val="dot"/>
            <a:round/>
            <a:headEnd len="med" w="med" type="none"/>
            <a:tailEnd len="med" w="med" type="none"/>
          </a:ln>
        </p:spPr>
      </p:cxnSp>
      <p:sp>
        <p:nvSpPr>
          <p:cNvPr id="211" name="Google Shape;211;p36"/>
          <p:cNvSpPr/>
          <p:nvPr/>
        </p:nvSpPr>
        <p:spPr>
          <a:xfrm>
            <a:off x="450850" y="1383600"/>
            <a:ext cx="135000" cy="135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36"/>
          <p:cNvSpPr/>
          <p:nvPr/>
        </p:nvSpPr>
        <p:spPr>
          <a:xfrm>
            <a:off x="4790275" y="1383588"/>
            <a:ext cx="135000" cy="135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6" name="Shape 216"/>
        <p:cNvGrpSpPr/>
        <p:nvPr/>
      </p:nvGrpSpPr>
      <p:grpSpPr>
        <a:xfrm>
          <a:off x="0" y="0"/>
          <a:ext cx="0" cy="0"/>
          <a:chOff x="0" y="0"/>
          <a:chExt cx="0" cy="0"/>
        </a:xfrm>
      </p:grpSpPr>
      <p:sp>
        <p:nvSpPr>
          <p:cNvPr id="217" name="Google Shape;217;p37"/>
          <p:cNvSpPr txBox="1"/>
          <p:nvPr>
            <p:ph idx="3" type="body"/>
          </p:nvPr>
        </p:nvSpPr>
        <p:spPr>
          <a:xfrm>
            <a:off x="6016800" y="1481925"/>
            <a:ext cx="2606100" cy="2865600"/>
          </a:xfrm>
          <a:prstGeom prst="rect">
            <a:avLst/>
          </a:prstGeom>
          <a:solidFill>
            <a:srgbClr val="FFFFFF">
              <a:alpha val="75000"/>
            </a:srgbClr>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t/>
            </a:r>
            <a:endParaRPr>
              <a:solidFill>
                <a:schemeClr val="lt1"/>
              </a:solidFill>
            </a:endParaRPr>
          </a:p>
        </p:txBody>
      </p:sp>
      <p:sp>
        <p:nvSpPr>
          <p:cNvPr id="218" name="Google Shape;218;p37"/>
          <p:cNvSpPr txBox="1"/>
          <p:nvPr>
            <p:ph idx="2" type="body"/>
          </p:nvPr>
        </p:nvSpPr>
        <p:spPr>
          <a:xfrm>
            <a:off x="3237000" y="1481925"/>
            <a:ext cx="2606100" cy="2865600"/>
          </a:xfrm>
          <a:prstGeom prst="rect">
            <a:avLst/>
          </a:prstGeom>
          <a:solidFill>
            <a:srgbClr val="FFFFFF">
              <a:alpha val="75000"/>
            </a:srgbClr>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solidFill>
                  <a:schemeClr val="lt1"/>
                </a:solidFill>
              </a:rPr>
              <a:t>Begeleiding door collega's en ondersteunende netwerken aanmoedigen om vluchtelingen en immigranten te helpen de uitdagingen van het hoger onderwijs aan te gaan.</a:t>
            </a:r>
            <a:endParaRPr>
              <a:solidFill>
                <a:schemeClr val="lt1"/>
              </a:solidFill>
            </a:endParaRPr>
          </a:p>
        </p:txBody>
      </p:sp>
      <p:sp>
        <p:nvSpPr>
          <p:cNvPr id="219" name="Google Shape;219;p37"/>
          <p:cNvSpPr txBox="1"/>
          <p:nvPr>
            <p:ph idx="1" type="body"/>
          </p:nvPr>
        </p:nvSpPr>
        <p:spPr>
          <a:xfrm>
            <a:off x="457200" y="1481925"/>
            <a:ext cx="2606100" cy="2865600"/>
          </a:xfrm>
          <a:prstGeom prst="rect">
            <a:avLst/>
          </a:prstGeom>
          <a:solidFill>
            <a:srgbClr val="FFFFFF">
              <a:alpha val="75000"/>
            </a:srgbClr>
          </a:solidFill>
          <a:ln>
            <a:noFill/>
          </a:ln>
        </p:spPr>
        <p:txBody>
          <a:bodyPr anchorCtr="0" anchor="t" bIns="91425" lIns="137150" spcFirstLastPara="1" rIns="137150" wrap="square" tIns="182875">
            <a:noAutofit/>
          </a:bodyPr>
          <a:lstStyle/>
          <a:p>
            <a:pPr indent="0" lvl="0" marL="0" rtl="0" algn="l">
              <a:lnSpc>
                <a:spcPct val="105000"/>
              </a:lnSpc>
              <a:spcBef>
                <a:spcPts val="0"/>
              </a:spcBef>
              <a:spcAft>
                <a:spcPts val="1000"/>
              </a:spcAft>
              <a:buSzPts val="1018"/>
              <a:buNone/>
            </a:pPr>
            <a:r>
              <a:rPr lang="en">
                <a:solidFill>
                  <a:schemeClr val="lt1"/>
                </a:solidFill>
              </a:rPr>
              <a:t>Bied extra training en ondersteuning aan professionals in het hoger onderwijs om de behoeften en uitdagingen van vluchtelingen en immigranten beter te begrijpen.</a:t>
            </a:r>
            <a:endParaRPr sz="1400">
              <a:solidFill>
                <a:schemeClr val="lt1"/>
              </a:solidFill>
            </a:endParaRPr>
          </a:p>
        </p:txBody>
      </p:sp>
      <p:sp>
        <p:nvSpPr>
          <p:cNvPr id="220" name="Google Shape;220;p37"/>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dk1"/>
                </a:solidFill>
              </a:rPr>
              <a:t>Aanbevelingen voor professionals in het hoger onderwijs</a:t>
            </a:r>
            <a:endParaRPr sz="2520">
              <a:solidFill>
                <a:schemeClr val="dk1"/>
              </a:solidFill>
            </a:endParaRPr>
          </a:p>
        </p:txBody>
      </p:sp>
      <p:cxnSp>
        <p:nvCxnSpPr>
          <p:cNvPr id="221" name="Google Shape;221;p37"/>
          <p:cNvCxnSpPr/>
          <p:nvPr/>
        </p:nvCxnSpPr>
        <p:spPr>
          <a:xfrm flipH="1" rot="10800000">
            <a:off x="457200" y="4352400"/>
            <a:ext cx="2606100" cy="2100"/>
          </a:xfrm>
          <a:prstGeom prst="straightConnector1">
            <a:avLst/>
          </a:prstGeom>
          <a:noFill/>
          <a:ln cap="flat" cmpd="sng" w="38100">
            <a:solidFill>
              <a:schemeClr val="accent1"/>
            </a:solidFill>
            <a:prstDash val="solid"/>
            <a:round/>
            <a:headEnd len="med" w="med" type="none"/>
            <a:tailEnd len="med" w="med" type="none"/>
          </a:ln>
        </p:spPr>
      </p:cxnSp>
      <p:cxnSp>
        <p:nvCxnSpPr>
          <p:cNvPr id="222" name="Google Shape;222;p37"/>
          <p:cNvCxnSpPr/>
          <p:nvPr/>
        </p:nvCxnSpPr>
        <p:spPr>
          <a:xfrm flipH="1" rot="10800000">
            <a:off x="3237000" y="4352400"/>
            <a:ext cx="2606100" cy="2100"/>
          </a:xfrm>
          <a:prstGeom prst="straightConnector1">
            <a:avLst/>
          </a:prstGeom>
          <a:noFill/>
          <a:ln cap="flat" cmpd="sng" w="38100">
            <a:solidFill>
              <a:schemeClr val="accent4"/>
            </a:solidFill>
            <a:prstDash val="solid"/>
            <a:round/>
            <a:headEnd len="med" w="med" type="none"/>
            <a:tailEnd len="med" w="med" type="none"/>
          </a:ln>
        </p:spPr>
      </p:cxnSp>
      <p:cxnSp>
        <p:nvCxnSpPr>
          <p:cNvPr id="223" name="Google Shape;223;p37"/>
          <p:cNvCxnSpPr/>
          <p:nvPr/>
        </p:nvCxnSpPr>
        <p:spPr>
          <a:xfrm flipH="1" rot="10800000">
            <a:off x="6016800" y="4352400"/>
            <a:ext cx="2606100" cy="2100"/>
          </a:xfrm>
          <a:prstGeom prst="straightConnector1">
            <a:avLst/>
          </a:prstGeom>
          <a:noFill/>
          <a:ln cap="flat" cmpd="sng" w="38100">
            <a:solidFill>
              <a:schemeClr val="accent3"/>
            </a:solidFill>
            <a:prstDash val="solid"/>
            <a:round/>
            <a:headEnd len="med" w="med" type="none"/>
            <a:tailEnd len="med" w="med"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8"/>
          <p:cNvSpPr txBox="1"/>
          <p:nvPr>
            <p:ph idx="2" type="body"/>
          </p:nvPr>
        </p:nvSpPr>
        <p:spPr>
          <a:xfrm>
            <a:off x="1373975" y="3582596"/>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None/>
            </a:pPr>
            <a:r>
              <a:rPr lang="en"/>
              <a:t>Beleid opstellen dat eerdere kwalificaties en werkervaring die zijn opgedaan buiten het land waar de HO-instelling is gevestigd, erkent en toekent.</a:t>
            </a:r>
            <a:endParaRPr/>
          </a:p>
        </p:txBody>
      </p:sp>
      <p:sp>
        <p:nvSpPr>
          <p:cNvPr id="229" name="Google Shape;229;p38"/>
          <p:cNvSpPr txBox="1"/>
          <p:nvPr>
            <p:ph idx="1" type="body"/>
          </p:nvPr>
        </p:nvSpPr>
        <p:spPr>
          <a:xfrm>
            <a:off x="1373975" y="2361292"/>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Alternatieve beoordelingsmethoden ontwikkelen die rekening houden met eerdere leerervaringen die zijn opgedaan buiten het land waar de HO-instelling is gevestigd.</a:t>
            </a:r>
            <a:endParaRPr/>
          </a:p>
        </p:txBody>
      </p:sp>
      <p:sp>
        <p:nvSpPr>
          <p:cNvPr id="230" name="Google Shape;230;p38"/>
          <p:cNvSpPr txBox="1"/>
          <p:nvPr>
            <p:ph idx="3" type="body"/>
          </p:nvPr>
        </p:nvSpPr>
        <p:spPr>
          <a:xfrm>
            <a:off x="1373975" y="1140000"/>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Gerichte ondersteuning bieden voor taalverwerving en academische schrijfvaardigheid om vluchtelingen en immigranten te helpen voldoen aan de taalvereisten voor het hoger onderwijs.</a:t>
            </a:r>
            <a:endParaRPr sz="1400"/>
          </a:p>
        </p:txBody>
      </p:sp>
      <p:sp>
        <p:nvSpPr>
          <p:cNvPr id="231" name="Google Shape;231;p38"/>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Aanbevelingen voor besluitvormers in het hoger onderwijs</a:t>
            </a:r>
            <a:endParaRPr sz="252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5" name="Shape 235"/>
        <p:cNvGrpSpPr/>
        <p:nvPr/>
      </p:nvGrpSpPr>
      <p:grpSpPr>
        <a:xfrm>
          <a:off x="0" y="0"/>
          <a:ext cx="0" cy="0"/>
          <a:chOff x="0" y="0"/>
          <a:chExt cx="0" cy="0"/>
        </a:xfrm>
      </p:grpSpPr>
      <p:cxnSp>
        <p:nvCxnSpPr>
          <p:cNvPr id="236" name="Google Shape;236;p39"/>
          <p:cNvCxnSpPr/>
          <p:nvPr/>
        </p:nvCxnSpPr>
        <p:spPr>
          <a:xfrm flipH="1" rot="10800000">
            <a:off x="457200" y="4352400"/>
            <a:ext cx="2606100" cy="2100"/>
          </a:xfrm>
          <a:prstGeom prst="straightConnector1">
            <a:avLst/>
          </a:prstGeom>
          <a:noFill/>
          <a:ln cap="flat" cmpd="sng" w="38100">
            <a:solidFill>
              <a:schemeClr val="accent1"/>
            </a:solidFill>
            <a:prstDash val="solid"/>
            <a:round/>
            <a:headEnd len="med" w="med" type="none"/>
            <a:tailEnd len="med" w="med" type="none"/>
          </a:ln>
        </p:spPr>
      </p:cxnSp>
      <p:cxnSp>
        <p:nvCxnSpPr>
          <p:cNvPr id="237" name="Google Shape;237;p39"/>
          <p:cNvCxnSpPr/>
          <p:nvPr/>
        </p:nvCxnSpPr>
        <p:spPr>
          <a:xfrm flipH="1" rot="10800000">
            <a:off x="3237000" y="4352400"/>
            <a:ext cx="2606100" cy="2100"/>
          </a:xfrm>
          <a:prstGeom prst="straightConnector1">
            <a:avLst/>
          </a:prstGeom>
          <a:noFill/>
          <a:ln cap="flat" cmpd="sng" w="38100">
            <a:solidFill>
              <a:schemeClr val="accent4"/>
            </a:solidFill>
            <a:prstDash val="solid"/>
            <a:round/>
            <a:headEnd len="med" w="med" type="none"/>
            <a:tailEnd len="med" w="med" type="none"/>
          </a:ln>
        </p:spPr>
      </p:cxnSp>
      <p:cxnSp>
        <p:nvCxnSpPr>
          <p:cNvPr id="238" name="Google Shape;238;p39"/>
          <p:cNvCxnSpPr/>
          <p:nvPr/>
        </p:nvCxnSpPr>
        <p:spPr>
          <a:xfrm flipH="1" rot="10800000">
            <a:off x="6016800" y="4352400"/>
            <a:ext cx="2606100" cy="2100"/>
          </a:xfrm>
          <a:prstGeom prst="straightConnector1">
            <a:avLst/>
          </a:prstGeom>
          <a:noFill/>
          <a:ln cap="flat" cmpd="sng" w="38100">
            <a:solidFill>
              <a:schemeClr val="accent3"/>
            </a:solidFill>
            <a:prstDash val="solid"/>
            <a:round/>
            <a:headEnd len="med" w="med" type="none"/>
            <a:tailEnd len="med" w="med" type="none"/>
          </a:ln>
        </p:spPr>
      </p:cxnSp>
      <p:sp>
        <p:nvSpPr>
          <p:cNvPr id="239" name="Google Shape;239;p39"/>
          <p:cNvSpPr txBox="1"/>
          <p:nvPr>
            <p:ph idx="3" type="body"/>
          </p:nvPr>
        </p:nvSpPr>
        <p:spPr>
          <a:xfrm>
            <a:off x="6016800" y="1481925"/>
            <a:ext cx="2606100" cy="2865600"/>
          </a:xfrm>
          <a:prstGeom prst="rect">
            <a:avLst/>
          </a:prstGeom>
          <a:solidFill>
            <a:srgbClr val="FFFFFF">
              <a:alpha val="75000"/>
            </a:srgbClr>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solidFill>
                  <a:schemeClr val="lt1"/>
                </a:solidFill>
              </a:rPr>
              <a:t>Samenwerken met beleidsmakers om te pleiten voor beleid dat de onderwijs- en beroepsaspiraties van vluchtelingen en immigranten erkent en ondersteunt.</a:t>
            </a:r>
            <a:endParaRPr>
              <a:solidFill>
                <a:schemeClr val="lt1"/>
              </a:solidFill>
            </a:endParaRPr>
          </a:p>
        </p:txBody>
      </p:sp>
      <p:sp>
        <p:nvSpPr>
          <p:cNvPr id="240" name="Google Shape;240;p39"/>
          <p:cNvSpPr txBox="1"/>
          <p:nvPr>
            <p:ph idx="2" type="body"/>
          </p:nvPr>
        </p:nvSpPr>
        <p:spPr>
          <a:xfrm>
            <a:off x="3237000" y="1481925"/>
            <a:ext cx="2606100" cy="2865600"/>
          </a:xfrm>
          <a:prstGeom prst="rect">
            <a:avLst/>
          </a:prstGeom>
          <a:solidFill>
            <a:srgbClr val="FFFFFF">
              <a:alpha val="75000"/>
            </a:srgbClr>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solidFill>
                  <a:schemeClr val="lt1"/>
                </a:solidFill>
              </a:rPr>
              <a:t>Partnerschappen en samenwerkingsverbanden ontwikkelen tussen instellingen voor hoger onderwijs en organisaties die vluchtelingen ondersteunen om de toegang tot informatie en hulpbronnen te verbeteren.</a:t>
            </a:r>
            <a:endParaRPr>
              <a:solidFill>
                <a:schemeClr val="lt1"/>
              </a:solidFill>
            </a:endParaRPr>
          </a:p>
        </p:txBody>
      </p:sp>
      <p:sp>
        <p:nvSpPr>
          <p:cNvPr id="241" name="Google Shape;241;p39"/>
          <p:cNvSpPr txBox="1"/>
          <p:nvPr>
            <p:ph idx="1" type="body"/>
          </p:nvPr>
        </p:nvSpPr>
        <p:spPr>
          <a:xfrm>
            <a:off x="457200" y="1481925"/>
            <a:ext cx="2606100" cy="2865600"/>
          </a:xfrm>
          <a:prstGeom prst="rect">
            <a:avLst/>
          </a:prstGeom>
          <a:solidFill>
            <a:srgbClr val="FFFFFF">
              <a:alpha val="75000"/>
            </a:srgbClr>
          </a:solidFill>
          <a:ln>
            <a:noFill/>
          </a:ln>
        </p:spPr>
        <p:txBody>
          <a:bodyPr anchorCtr="0" anchor="t" bIns="91425" lIns="137150" spcFirstLastPara="1" rIns="137150" wrap="square" tIns="182875">
            <a:noAutofit/>
          </a:bodyPr>
          <a:lstStyle/>
          <a:p>
            <a:pPr indent="0" lvl="0" marL="0" rtl="0" algn="l">
              <a:lnSpc>
                <a:spcPct val="105000"/>
              </a:lnSpc>
              <a:spcBef>
                <a:spcPts val="0"/>
              </a:spcBef>
              <a:spcAft>
                <a:spcPts val="1000"/>
              </a:spcAft>
              <a:buSzPts val="1018"/>
              <a:buNone/>
            </a:pPr>
            <a:r>
              <a:rPr lang="en">
                <a:solidFill>
                  <a:schemeClr val="lt1"/>
                </a:solidFill>
              </a:rPr>
              <a:t>Samenwerken met nationale en internationale organisaties om best practices en middelen te delen.</a:t>
            </a:r>
            <a:endParaRPr sz="1400">
              <a:solidFill>
                <a:schemeClr val="lt1"/>
              </a:solidFill>
            </a:endParaRPr>
          </a:p>
        </p:txBody>
      </p:sp>
      <p:sp>
        <p:nvSpPr>
          <p:cNvPr id="242" name="Google Shape;242;p39"/>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dk1"/>
                </a:solidFill>
              </a:rPr>
              <a:t>Aanbevelingen voor beleidsmakers</a:t>
            </a:r>
            <a:endParaRPr sz="252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6" name="Shape 246"/>
        <p:cNvGrpSpPr/>
        <p:nvPr/>
      </p:nvGrpSpPr>
      <p:grpSpPr>
        <a:xfrm>
          <a:off x="0" y="0"/>
          <a:ext cx="0" cy="0"/>
          <a:chOff x="0" y="0"/>
          <a:chExt cx="0" cy="0"/>
        </a:xfrm>
      </p:grpSpPr>
      <p:sp>
        <p:nvSpPr>
          <p:cNvPr id="247" name="Google Shape;247;p40"/>
          <p:cNvSpPr txBox="1"/>
          <p:nvPr>
            <p:ph idx="3" type="body"/>
          </p:nvPr>
        </p:nvSpPr>
        <p:spPr>
          <a:xfrm>
            <a:off x="6016800" y="1481925"/>
            <a:ext cx="2606100" cy="2865600"/>
          </a:xfrm>
          <a:prstGeom prst="rect">
            <a:avLst/>
          </a:prstGeom>
          <a:solidFill>
            <a:srgbClr val="FFFFFF">
              <a:alpha val="75000"/>
            </a:srgbClr>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solidFill>
                  <a:schemeClr val="lt1"/>
                </a:solidFill>
              </a:rPr>
              <a:t>Partnerschappen aangaan met werkgevers en bedrijfsorganisaties om mogelijkheden te creëren voor werkervaring en stages voor vluchtelingen en immigranten.</a:t>
            </a:r>
            <a:endParaRPr>
              <a:solidFill>
                <a:schemeClr val="lt1"/>
              </a:solidFill>
            </a:endParaRPr>
          </a:p>
        </p:txBody>
      </p:sp>
      <p:sp>
        <p:nvSpPr>
          <p:cNvPr id="248" name="Google Shape;248;p40"/>
          <p:cNvSpPr txBox="1"/>
          <p:nvPr>
            <p:ph idx="2" type="body"/>
          </p:nvPr>
        </p:nvSpPr>
        <p:spPr>
          <a:xfrm>
            <a:off x="3237000" y="1481925"/>
            <a:ext cx="2606100" cy="2865600"/>
          </a:xfrm>
          <a:prstGeom prst="rect">
            <a:avLst/>
          </a:prstGeom>
          <a:solidFill>
            <a:srgbClr val="FFFFFF">
              <a:alpha val="75000"/>
            </a:srgbClr>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solidFill>
                  <a:schemeClr val="lt1"/>
                </a:solidFill>
              </a:rPr>
              <a:t>Binnen instellingen voor hoger onderwijs een cultuur van respect en begrip voor vluchtelingen en immigranten bevorderen.</a:t>
            </a:r>
            <a:endParaRPr>
              <a:solidFill>
                <a:schemeClr val="lt1"/>
              </a:solidFill>
            </a:endParaRPr>
          </a:p>
        </p:txBody>
      </p:sp>
      <p:sp>
        <p:nvSpPr>
          <p:cNvPr id="249" name="Google Shape;249;p40"/>
          <p:cNvSpPr txBox="1"/>
          <p:nvPr>
            <p:ph idx="1" type="body"/>
          </p:nvPr>
        </p:nvSpPr>
        <p:spPr>
          <a:xfrm>
            <a:off x="457200" y="1481925"/>
            <a:ext cx="2606100" cy="2865600"/>
          </a:xfrm>
          <a:prstGeom prst="rect">
            <a:avLst/>
          </a:prstGeom>
          <a:solidFill>
            <a:srgbClr val="FFFFFF">
              <a:alpha val="75000"/>
            </a:srgbClr>
          </a:solidFill>
          <a:ln>
            <a:noFill/>
          </a:ln>
        </p:spPr>
        <p:txBody>
          <a:bodyPr anchorCtr="0" anchor="t" bIns="91425" lIns="137150" spcFirstLastPara="1" rIns="137150" wrap="square" tIns="182875">
            <a:noAutofit/>
          </a:bodyPr>
          <a:lstStyle/>
          <a:p>
            <a:pPr indent="0" lvl="0" marL="0" rtl="0" algn="l">
              <a:lnSpc>
                <a:spcPct val="105000"/>
              </a:lnSpc>
              <a:spcBef>
                <a:spcPts val="0"/>
              </a:spcBef>
              <a:spcAft>
                <a:spcPts val="1000"/>
              </a:spcAft>
              <a:buSzPts val="1018"/>
              <a:buNone/>
            </a:pPr>
            <a:r>
              <a:rPr lang="en">
                <a:solidFill>
                  <a:schemeClr val="lt1"/>
                </a:solidFill>
              </a:rPr>
              <a:t>Ervoor zorgen dat informatie en communicatie over mogelijkheden in het hoger onderwijs toegankelijk zijn en in meerdere talen worden aangeboden.</a:t>
            </a:r>
            <a:endParaRPr sz="1400">
              <a:solidFill>
                <a:schemeClr val="lt1"/>
              </a:solidFill>
            </a:endParaRPr>
          </a:p>
        </p:txBody>
      </p:sp>
      <p:sp>
        <p:nvSpPr>
          <p:cNvPr id="250" name="Google Shape;250;p40"/>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dk1"/>
                </a:solidFill>
              </a:rPr>
              <a:t>Aanbevelingen voor andere belanghebbenden</a:t>
            </a:r>
            <a:endParaRPr sz="2520">
              <a:solidFill>
                <a:schemeClr val="dk1"/>
              </a:solidFill>
            </a:endParaRPr>
          </a:p>
        </p:txBody>
      </p:sp>
      <p:cxnSp>
        <p:nvCxnSpPr>
          <p:cNvPr id="251" name="Google Shape;251;p40"/>
          <p:cNvCxnSpPr/>
          <p:nvPr/>
        </p:nvCxnSpPr>
        <p:spPr>
          <a:xfrm flipH="1" rot="10800000">
            <a:off x="457200" y="4352400"/>
            <a:ext cx="2606100" cy="2100"/>
          </a:xfrm>
          <a:prstGeom prst="straightConnector1">
            <a:avLst/>
          </a:prstGeom>
          <a:noFill/>
          <a:ln cap="flat" cmpd="sng" w="38100">
            <a:solidFill>
              <a:schemeClr val="accent1"/>
            </a:solidFill>
            <a:prstDash val="solid"/>
            <a:round/>
            <a:headEnd len="med" w="med" type="none"/>
            <a:tailEnd len="med" w="med" type="none"/>
          </a:ln>
        </p:spPr>
      </p:cxnSp>
      <p:cxnSp>
        <p:nvCxnSpPr>
          <p:cNvPr id="252" name="Google Shape;252;p40"/>
          <p:cNvCxnSpPr/>
          <p:nvPr/>
        </p:nvCxnSpPr>
        <p:spPr>
          <a:xfrm flipH="1" rot="10800000">
            <a:off x="3237000" y="4352400"/>
            <a:ext cx="2606100" cy="2100"/>
          </a:xfrm>
          <a:prstGeom prst="straightConnector1">
            <a:avLst/>
          </a:prstGeom>
          <a:noFill/>
          <a:ln cap="flat" cmpd="sng" w="38100">
            <a:solidFill>
              <a:schemeClr val="accent4"/>
            </a:solidFill>
            <a:prstDash val="solid"/>
            <a:round/>
            <a:headEnd len="med" w="med" type="none"/>
            <a:tailEnd len="med" w="med" type="none"/>
          </a:ln>
        </p:spPr>
      </p:cxnSp>
      <p:cxnSp>
        <p:nvCxnSpPr>
          <p:cNvPr id="253" name="Google Shape;253;p40"/>
          <p:cNvCxnSpPr/>
          <p:nvPr/>
        </p:nvCxnSpPr>
        <p:spPr>
          <a:xfrm flipH="1" rot="10800000">
            <a:off x="6016800" y="4352400"/>
            <a:ext cx="2606100" cy="2100"/>
          </a:xfrm>
          <a:prstGeom prst="straightConnector1">
            <a:avLst/>
          </a:prstGeom>
          <a:noFill/>
          <a:ln cap="flat" cmpd="sng" w="38100">
            <a:solidFill>
              <a:schemeClr val="accent3"/>
            </a:solidFill>
            <a:prstDash val="solid"/>
            <a:round/>
            <a:headEnd len="med" w="med" type="none"/>
            <a:tailEnd len="med" w="med"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1"/>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Stapsgewijze implementatie</a:t>
            </a:r>
            <a:endParaRPr sz="2520"/>
          </a:p>
        </p:txBody>
      </p:sp>
      <p:sp>
        <p:nvSpPr>
          <p:cNvPr id="259" name="Google Shape;259;p41"/>
          <p:cNvSpPr txBox="1"/>
          <p:nvPr>
            <p:ph idx="2" type="body"/>
          </p:nvPr>
        </p:nvSpPr>
        <p:spPr>
          <a:xfrm>
            <a:off x="457200" y="3549930"/>
            <a:ext cx="6862500" cy="9285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None/>
            </a:pPr>
            <a:r>
              <a:rPr lang="en"/>
              <a:t>Samenwerkingsverbanden opzetten met organisaties die vluchtelingen ondersteunen, werkgevers, brancheorganisaties, beleidsmakers en andere belanghebbenden om een gecoördineerde en gezamenlijke aanpak te creëren.</a:t>
            </a:r>
            <a:endParaRPr/>
          </a:p>
        </p:txBody>
      </p:sp>
      <p:sp>
        <p:nvSpPr>
          <p:cNvPr id="260" name="Google Shape;260;p41"/>
          <p:cNvSpPr txBox="1"/>
          <p:nvPr>
            <p:ph idx="1" type="body"/>
          </p:nvPr>
        </p:nvSpPr>
        <p:spPr>
          <a:xfrm>
            <a:off x="457200" y="2399852"/>
            <a:ext cx="6862500" cy="9285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Ontwikkel een uitgebreid plan voor de uitvoering van de aanbevelingen, inclusief tijdschema's en toewijzing van middelen.</a:t>
            </a:r>
            <a:endParaRPr/>
          </a:p>
        </p:txBody>
      </p:sp>
      <p:sp>
        <p:nvSpPr>
          <p:cNvPr id="261" name="Google Shape;261;p41"/>
          <p:cNvSpPr txBox="1"/>
          <p:nvPr>
            <p:ph idx="3" type="body"/>
          </p:nvPr>
        </p:nvSpPr>
        <p:spPr>
          <a:xfrm>
            <a:off x="457200" y="1249775"/>
            <a:ext cx="6862500" cy="9285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Een behoeftenevaluatie uitvoeren en gegevens verzamelen over de specifieke behoeften en uitdagingen van vluchtelingen en immigranten bij de toegang tot hoger onderwijs.</a:t>
            </a:r>
            <a:endParaRPr sz="1400"/>
          </a:p>
        </p:txBody>
      </p:sp>
      <p:cxnSp>
        <p:nvCxnSpPr>
          <p:cNvPr id="262" name="Google Shape;262;p41"/>
          <p:cNvCxnSpPr/>
          <p:nvPr/>
        </p:nvCxnSpPr>
        <p:spPr>
          <a:xfrm>
            <a:off x="457200" y="2289111"/>
            <a:ext cx="7770600" cy="0"/>
          </a:xfrm>
          <a:prstGeom prst="straightConnector1">
            <a:avLst/>
          </a:prstGeom>
          <a:noFill/>
          <a:ln cap="flat" cmpd="sng" w="19050">
            <a:solidFill>
              <a:schemeClr val="lt1"/>
            </a:solidFill>
            <a:prstDash val="solid"/>
            <a:round/>
            <a:headEnd len="med" w="med" type="none"/>
            <a:tailEnd len="med" w="med" type="none"/>
          </a:ln>
        </p:spPr>
      </p:cxnSp>
      <p:cxnSp>
        <p:nvCxnSpPr>
          <p:cNvPr id="263" name="Google Shape;263;p41"/>
          <p:cNvCxnSpPr/>
          <p:nvPr/>
        </p:nvCxnSpPr>
        <p:spPr>
          <a:xfrm>
            <a:off x="457200" y="3439189"/>
            <a:ext cx="7770600" cy="0"/>
          </a:xfrm>
          <a:prstGeom prst="straightConnector1">
            <a:avLst/>
          </a:prstGeom>
          <a:noFill/>
          <a:ln cap="flat" cmpd="sng" w="19050">
            <a:solidFill>
              <a:schemeClr val="lt1"/>
            </a:solidFill>
            <a:prstDash val="solid"/>
            <a:round/>
            <a:headEnd len="med" w="med" type="none"/>
            <a:tailEnd len="med" w="med" type="none"/>
          </a:ln>
        </p:spPr>
      </p:cxn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lus Glow">
  <a:themeElements>
    <a:clrScheme name="Simple Dark">
      <a:dk1>
        <a:srgbClr val="FFFFFF"/>
      </a:dk1>
      <a:lt1>
        <a:srgbClr val="000000"/>
      </a:lt1>
      <a:dk2>
        <a:srgbClr val="303030"/>
      </a:dk2>
      <a:lt2>
        <a:srgbClr val="A3A090"/>
      </a:lt2>
      <a:accent1>
        <a:srgbClr val="4643E7"/>
      </a:accent1>
      <a:accent2>
        <a:srgbClr val="D4D6E4"/>
      </a:accent2>
      <a:accent3>
        <a:srgbClr val="FF99F1"/>
      </a:accent3>
      <a:accent4>
        <a:srgbClr val="8C5F66"/>
      </a:accent4>
      <a:accent5>
        <a:srgbClr val="ADBCA5"/>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